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22" r:id="rId1"/>
  </p:sldMasterIdLst>
  <p:notesMasterIdLst>
    <p:notesMasterId r:id="rId35"/>
  </p:notesMasterIdLst>
  <p:handoutMasterIdLst>
    <p:handoutMasterId r:id="rId36"/>
  </p:handoutMasterIdLst>
  <p:sldIdLst>
    <p:sldId id="456" r:id="rId2"/>
    <p:sldId id="345" r:id="rId3"/>
    <p:sldId id="428" r:id="rId4"/>
    <p:sldId id="457" r:id="rId5"/>
    <p:sldId id="321" r:id="rId6"/>
    <p:sldId id="322" r:id="rId7"/>
    <p:sldId id="346" r:id="rId8"/>
    <p:sldId id="334" r:id="rId9"/>
    <p:sldId id="458" r:id="rId10"/>
    <p:sldId id="355" r:id="rId11"/>
    <p:sldId id="435" r:id="rId12"/>
    <p:sldId id="436" r:id="rId13"/>
    <p:sldId id="437" r:id="rId14"/>
    <p:sldId id="448" r:id="rId15"/>
    <p:sldId id="358" r:id="rId16"/>
    <p:sldId id="359" r:id="rId17"/>
    <p:sldId id="361" r:id="rId18"/>
    <p:sldId id="362" r:id="rId19"/>
    <p:sldId id="438" r:id="rId20"/>
    <p:sldId id="439" r:id="rId21"/>
    <p:sldId id="440" r:id="rId22"/>
    <p:sldId id="441" r:id="rId23"/>
    <p:sldId id="442" r:id="rId24"/>
    <p:sldId id="369" r:id="rId25"/>
    <p:sldId id="449" r:id="rId26"/>
    <p:sldId id="459" r:id="rId27"/>
    <p:sldId id="380" r:id="rId28"/>
    <p:sldId id="443" r:id="rId29"/>
    <p:sldId id="444" r:id="rId30"/>
    <p:sldId id="445" r:id="rId31"/>
    <p:sldId id="383" r:id="rId32"/>
    <p:sldId id="384" r:id="rId33"/>
    <p:sldId id="460" r:id="rId34"/>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774"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Organ" initials="MO" lastIdx="1" clrIdx="0">
    <p:extLst>
      <p:ext uri="{19B8F6BF-5375-455C-9EA6-DF929625EA0E}">
        <p15:presenceInfo xmlns:p15="http://schemas.microsoft.com/office/powerpoint/2012/main" userId="9202069f23c7f27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94C"/>
    <a:srgbClr val="00B2B7"/>
    <a:srgbClr val="049894"/>
    <a:srgbClr val="C6D92D"/>
    <a:srgbClr val="009EAC"/>
    <a:srgbClr val="02ACEE"/>
    <a:srgbClr val="951B81"/>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08" autoAdjust="0"/>
    <p:restoredTop sz="96190" autoAdjust="0"/>
  </p:normalViewPr>
  <p:slideViewPr>
    <p:cSldViewPr snapToGrid="0" snapToObjects="1" showGuides="1">
      <p:cViewPr>
        <p:scale>
          <a:sx n="75" d="100"/>
          <a:sy n="75" d="100"/>
        </p:scale>
        <p:origin x="629" y="125"/>
      </p:cViewPr>
      <p:guideLst>
        <p:guide orient="horz" pos="1774"/>
        <p:guide pos="3863"/>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showGuides="1">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830D165-BB51-1E4A-BFDB-AFA87242B2E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A4116D6-8933-5C4B-ACAD-83EACAC951A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39B7C40-8ACD-F845-A077-BFA5BAB0EDB3}" type="datetimeFigureOut">
              <a:rPr lang="en-US" smtClean="0"/>
              <a:t>5/1/2026</a:t>
            </a:fld>
            <a:endParaRPr lang="en-US"/>
          </a:p>
        </p:txBody>
      </p:sp>
      <p:sp>
        <p:nvSpPr>
          <p:cNvPr id="4" name="Footer Placeholder 3">
            <a:extLst>
              <a:ext uri="{FF2B5EF4-FFF2-40B4-BE49-F238E27FC236}">
                <a16:creationId xmlns:a16="http://schemas.microsoft.com/office/drawing/2014/main" id="{4ED4CB12-6EF0-A349-9FE8-BC4A3516A73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6" name="Slide Number Placeholder 5">
            <a:extLst>
              <a:ext uri="{FF2B5EF4-FFF2-40B4-BE49-F238E27FC236}">
                <a16:creationId xmlns:a16="http://schemas.microsoft.com/office/drawing/2014/main" id="{D7D4F821-F29B-0C47-85E1-A54F50B6941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A39F5C-7B2F-6B40-932A-82412366FADF}" type="slidenum">
              <a:rPr lang="en-US" smtClean="0"/>
              <a:t>‹#›</a:t>
            </a:fld>
            <a:endParaRPr lang="en-US"/>
          </a:p>
        </p:txBody>
      </p:sp>
    </p:spTree>
    <p:extLst>
      <p:ext uri="{BB962C8B-B14F-4D97-AF65-F5344CB8AC3E}">
        <p14:creationId xmlns:p14="http://schemas.microsoft.com/office/powerpoint/2010/main" val="1347105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4F8163-8E4B-0E46-9F40-3C3B13EE7606}" type="datetimeFigureOut">
              <a:rPr lang="en-US" smtClean="0"/>
              <a:t>5/1/2026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7E114F-C804-1E43-9324-B654A7480A81}" type="slidenum">
              <a:rPr lang="en-US" smtClean="0"/>
              <a:t>‹#›</a:t>
            </a:fld>
            <a:endParaRPr lang="en-US"/>
          </a:p>
        </p:txBody>
      </p:sp>
    </p:spTree>
    <p:extLst>
      <p:ext uri="{BB962C8B-B14F-4D97-AF65-F5344CB8AC3E}">
        <p14:creationId xmlns:p14="http://schemas.microsoft.com/office/powerpoint/2010/main" val="2300629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7E114F-C804-1E43-9324-B654A7480A81}" type="slidenum">
              <a:rPr lang="en-US" smtClean="0"/>
              <a:t>3</a:t>
            </a:fld>
            <a:endParaRPr lang="en-US"/>
          </a:p>
        </p:txBody>
      </p:sp>
    </p:spTree>
    <p:extLst>
      <p:ext uri="{BB962C8B-B14F-4D97-AF65-F5344CB8AC3E}">
        <p14:creationId xmlns:p14="http://schemas.microsoft.com/office/powerpoint/2010/main" val="1307372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7E114F-C804-1E43-9324-B654A7480A81}" type="slidenum">
              <a:rPr lang="en-US" smtClean="0"/>
              <a:t>15</a:t>
            </a:fld>
            <a:endParaRPr lang="en-US"/>
          </a:p>
        </p:txBody>
      </p:sp>
    </p:spTree>
    <p:extLst>
      <p:ext uri="{BB962C8B-B14F-4D97-AF65-F5344CB8AC3E}">
        <p14:creationId xmlns:p14="http://schemas.microsoft.com/office/powerpoint/2010/main" val="250777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7E114F-C804-1E43-9324-B654A7480A81}" type="slidenum">
              <a:rPr lang="en-US" smtClean="0"/>
              <a:t>16</a:t>
            </a:fld>
            <a:endParaRPr lang="en-US"/>
          </a:p>
        </p:txBody>
      </p:sp>
    </p:spTree>
    <p:extLst>
      <p:ext uri="{BB962C8B-B14F-4D97-AF65-F5344CB8AC3E}">
        <p14:creationId xmlns:p14="http://schemas.microsoft.com/office/powerpoint/2010/main" val="2306347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7E114F-C804-1E43-9324-B654A7480A81}" type="slidenum">
              <a:rPr lang="en-US" smtClean="0"/>
              <a:t>17</a:t>
            </a:fld>
            <a:endParaRPr lang="en-US"/>
          </a:p>
        </p:txBody>
      </p:sp>
    </p:spTree>
    <p:extLst>
      <p:ext uri="{BB962C8B-B14F-4D97-AF65-F5344CB8AC3E}">
        <p14:creationId xmlns:p14="http://schemas.microsoft.com/office/powerpoint/2010/main" val="519803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7E114F-C804-1E43-9324-B654A7480A81}" type="slidenum">
              <a:rPr lang="en-US" smtClean="0"/>
              <a:t>19</a:t>
            </a:fld>
            <a:endParaRPr lang="en-US"/>
          </a:p>
        </p:txBody>
      </p:sp>
    </p:spTree>
    <p:extLst>
      <p:ext uri="{BB962C8B-B14F-4D97-AF65-F5344CB8AC3E}">
        <p14:creationId xmlns:p14="http://schemas.microsoft.com/office/powerpoint/2010/main" val="2113866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7E114F-C804-1E43-9324-B654A7480A81}" type="slidenum">
              <a:rPr lang="en-US" smtClean="0"/>
              <a:t>20</a:t>
            </a:fld>
            <a:endParaRPr lang="en-US"/>
          </a:p>
        </p:txBody>
      </p:sp>
    </p:spTree>
    <p:extLst>
      <p:ext uri="{BB962C8B-B14F-4D97-AF65-F5344CB8AC3E}">
        <p14:creationId xmlns:p14="http://schemas.microsoft.com/office/powerpoint/2010/main" val="17978739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7E114F-C804-1E43-9324-B654A7480A81}" type="slidenum">
              <a:rPr lang="en-US" smtClean="0"/>
              <a:t>21</a:t>
            </a:fld>
            <a:endParaRPr lang="en-US"/>
          </a:p>
        </p:txBody>
      </p:sp>
    </p:spTree>
    <p:extLst>
      <p:ext uri="{BB962C8B-B14F-4D97-AF65-F5344CB8AC3E}">
        <p14:creationId xmlns:p14="http://schemas.microsoft.com/office/powerpoint/2010/main" val="3289076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7E114F-C804-1E43-9324-B654A7480A81}" type="slidenum">
              <a:rPr lang="en-US" smtClean="0"/>
              <a:t>22</a:t>
            </a:fld>
            <a:endParaRPr lang="en-US"/>
          </a:p>
        </p:txBody>
      </p:sp>
    </p:spTree>
    <p:extLst>
      <p:ext uri="{BB962C8B-B14F-4D97-AF65-F5344CB8AC3E}">
        <p14:creationId xmlns:p14="http://schemas.microsoft.com/office/powerpoint/2010/main" val="739785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7E114F-C804-1E43-9324-B654A7480A81}" type="slidenum">
              <a:rPr lang="en-US" smtClean="0"/>
              <a:t>23</a:t>
            </a:fld>
            <a:endParaRPr lang="en-US"/>
          </a:p>
        </p:txBody>
      </p:sp>
    </p:spTree>
    <p:extLst>
      <p:ext uri="{BB962C8B-B14F-4D97-AF65-F5344CB8AC3E}">
        <p14:creationId xmlns:p14="http://schemas.microsoft.com/office/powerpoint/2010/main" val="29687596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7E114F-C804-1E43-9324-B654A7480A81}" type="slidenum">
              <a:rPr lang="en-US" smtClean="0"/>
              <a:t>24</a:t>
            </a:fld>
            <a:endParaRPr lang="en-US"/>
          </a:p>
        </p:txBody>
      </p:sp>
    </p:spTree>
    <p:extLst>
      <p:ext uri="{BB962C8B-B14F-4D97-AF65-F5344CB8AC3E}">
        <p14:creationId xmlns:p14="http://schemas.microsoft.com/office/powerpoint/2010/main" val="26978627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7E114F-C804-1E43-9324-B654A7480A81}" type="slidenum">
              <a:rPr lang="en-US" smtClean="0"/>
              <a:t>25</a:t>
            </a:fld>
            <a:endParaRPr lang="en-US"/>
          </a:p>
        </p:txBody>
      </p:sp>
    </p:spTree>
    <p:extLst>
      <p:ext uri="{BB962C8B-B14F-4D97-AF65-F5344CB8AC3E}">
        <p14:creationId xmlns:p14="http://schemas.microsoft.com/office/powerpoint/2010/main" val="2519159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7E114F-C804-1E43-9324-B654A7480A81}" type="slidenum">
              <a:rPr lang="en-US" smtClean="0"/>
              <a:t>5</a:t>
            </a:fld>
            <a:endParaRPr lang="en-US"/>
          </a:p>
        </p:txBody>
      </p:sp>
    </p:spTree>
    <p:extLst>
      <p:ext uri="{BB962C8B-B14F-4D97-AF65-F5344CB8AC3E}">
        <p14:creationId xmlns:p14="http://schemas.microsoft.com/office/powerpoint/2010/main" val="9200071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7E114F-C804-1E43-9324-B654A7480A81}" type="slidenum">
              <a:rPr lang="en-US" smtClean="0"/>
              <a:t>28</a:t>
            </a:fld>
            <a:endParaRPr lang="en-US"/>
          </a:p>
        </p:txBody>
      </p:sp>
    </p:spTree>
    <p:extLst>
      <p:ext uri="{BB962C8B-B14F-4D97-AF65-F5344CB8AC3E}">
        <p14:creationId xmlns:p14="http://schemas.microsoft.com/office/powerpoint/2010/main" val="37255548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7E114F-C804-1E43-9324-B654A7480A81}" type="slidenum">
              <a:rPr lang="en-US" smtClean="0"/>
              <a:t>29</a:t>
            </a:fld>
            <a:endParaRPr lang="en-US"/>
          </a:p>
        </p:txBody>
      </p:sp>
    </p:spTree>
    <p:extLst>
      <p:ext uri="{BB962C8B-B14F-4D97-AF65-F5344CB8AC3E}">
        <p14:creationId xmlns:p14="http://schemas.microsoft.com/office/powerpoint/2010/main" val="29355334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7E114F-C804-1E43-9324-B654A7480A81}" type="slidenum">
              <a:rPr lang="en-US" smtClean="0"/>
              <a:t>30</a:t>
            </a:fld>
            <a:endParaRPr lang="en-US"/>
          </a:p>
        </p:txBody>
      </p:sp>
    </p:spTree>
    <p:extLst>
      <p:ext uri="{BB962C8B-B14F-4D97-AF65-F5344CB8AC3E}">
        <p14:creationId xmlns:p14="http://schemas.microsoft.com/office/powerpoint/2010/main" val="33910916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7E114F-C804-1E43-9324-B654A7480A81}" type="slidenum">
              <a:rPr lang="en-US" smtClean="0"/>
              <a:t>31</a:t>
            </a:fld>
            <a:endParaRPr lang="en-US"/>
          </a:p>
        </p:txBody>
      </p:sp>
    </p:spTree>
    <p:extLst>
      <p:ext uri="{BB962C8B-B14F-4D97-AF65-F5344CB8AC3E}">
        <p14:creationId xmlns:p14="http://schemas.microsoft.com/office/powerpoint/2010/main" val="35776997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7E114F-C804-1E43-9324-B654A7480A81}" type="slidenum">
              <a:rPr lang="en-US" smtClean="0"/>
              <a:t>32</a:t>
            </a:fld>
            <a:endParaRPr lang="en-US"/>
          </a:p>
        </p:txBody>
      </p:sp>
    </p:spTree>
    <p:extLst>
      <p:ext uri="{BB962C8B-B14F-4D97-AF65-F5344CB8AC3E}">
        <p14:creationId xmlns:p14="http://schemas.microsoft.com/office/powerpoint/2010/main" val="741517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7E114F-C804-1E43-9324-B654A7480A81}" type="slidenum">
              <a:rPr lang="en-US" smtClean="0"/>
              <a:t>6</a:t>
            </a:fld>
            <a:endParaRPr lang="en-US"/>
          </a:p>
        </p:txBody>
      </p:sp>
    </p:spTree>
    <p:extLst>
      <p:ext uri="{BB962C8B-B14F-4D97-AF65-F5344CB8AC3E}">
        <p14:creationId xmlns:p14="http://schemas.microsoft.com/office/powerpoint/2010/main" val="736550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7E114F-C804-1E43-9324-B654A7480A81}" type="slidenum">
              <a:rPr lang="en-US" smtClean="0"/>
              <a:t>8</a:t>
            </a:fld>
            <a:endParaRPr lang="en-US"/>
          </a:p>
        </p:txBody>
      </p:sp>
    </p:spTree>
    <p:extLst>
      <p:ext uri="{BB962C8B-B14F-4D97-AF65-F5344CB8AC3E}">
        <p14:creationId xmlns:p14="http://schemas.microsoft.com/office/powerpoint/2010/main" val="2917514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A10978-2C8D-4AC3-0FA9-0D306CB14C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9467C9-2DCE-41DE-8665-A0C5F55B73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2177E9-8FE5-14C2-8C0E-D0873E8D033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B11F25A-BE32-909B-A9AE-D7DAFAD7D007}"/>
              </a:ext>
            </a:extLst>
          </p:cNvPr>
          <p:cNvSpPr>
            <a:spLocks noGrp="1"/>
          </p:cNvSpPr>
          <p:nvPr>
            <p:ph type="sldNum" sz="quarter" idx="5"/>
          </p:nvPr>
        </p:nvSpPr>
        <p:spPr/>
        <p:txBody>
          <a:bodyPr/>
          <a:lstStyle/>
          <a:p>
            <a:fld id="{667E114F-C804-1E43-9324-B654A7480A81}" type="slidenum">
              <a:rPr lang="en-US" smtClean="0"/>
              <a:t>9</a:t>
            </a:fld>
            <a:endParaRPr lang="en-US"/>
          </a:p>
        </p:txBody>
      </p:sp>
    </p:spTree>
    <p:extLst>
      <p:ext uri="{BB962C8B-B14F-4D97-AF65-F5344CB8AC3E}">
        <p14:creationId xmlns:p14="http://schemas.microsoft.com/office/powerpoint/2010/main" val="1426718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7E114F-C804-1E43-9324-B654A7480A81}" type="slidenum">
              <a:rPr lang="en-US" smtClean="0"/>
              <a:t>11</a:t>
            </a:fld>
            <a:endParaRPr lang="en-US"/>
          </a:p>
        </p:txBody>
      </p:sp>
    </p:spTree>
    <p:extLst>
      <p:ext uri="{BB962C8B-B14F-4D97-AF65-F5344CB8AC3E}">
        <p14:creationId xmlns:p14="http://schemas.microsoft.com/office/powerpoint/2010/main" val="3935341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7E114F-C804-1E43-9324-B654A7480A81}" type="slidenum">
              <a:rPr lang="en-US" smtClean="0"/>
              <a:t>12</a:t>
            </a:fld>
            <a:endParaRPr lang="en-US"/>
          </a:p>
        </p:txBody>
      </p:sp>
    </p:spTree>
    <p:extLst>
      <p:ext uri="{BB962C8B-B14F-4D97-AF65-F5344CB8AC3E}">
        <p14:creationId xmlns:p14="http://schemas.microsoft.com/office/powerpoint/2010/main" val="465393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7E114F-C804-1E43-9324-B654A7480A81}" type="slidenum">
              <a:rPr lang="en-US" smtClean="0"/>
              <a:t>13</a:t>
            </a:fld>
            <a:endParaRPr lang="en-US"/>
          </a:p>
        </p:txBody>
      </p:sp>
    </p:spTree>
    <p:extLst>
      <p:ext uri="{BB962C8B-B14F-4D97-AF65-F5344CB8AC3E}">
        <p14:creationId xmlns:p14="http://schemas.microsoft.com/office/powerpoint/2010/main" val="2412771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7E114F-C804-1E43-9324-B654A7480A81}" type="slidenum">
              <a:rPr lang="en-US" smtClean="0"/>
              <a:t>14</a:t>
            </a:fld>
            <a:endParaRPr lang="en-US"/>
          </a:p>
        </p:txBody>
      </p:sp>
    </p:spTree>
    <p:extLst>
      <p:ext uri="{BB962C8B-B14F-4D97-AF65-F5344CB8AC3E}">
        <p14:creationId xmlns:p14="http://schemas.microsoft.com/office/powerpoint/2010/main" val="7490174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5138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96D48-55FE-5641-8ECE-E0860F5DF81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F513170-5312-5847-9F91-1180B0F7AA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43612F8-9196-9E4A-B81D-BE61C5191F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A8CDFBB-E196-0C42-B1AB-35A6C6E03F9D}"/>
              </a:ext>
            </a:extLst>
          </p:cNvPr>
          <p:cNvSpPr>
            <a:spLocks noGrp="1"/>
          </p:cNvSpPr>
          <p:nvPr>
            <p:ph type="dt" sz="half" idx="10"/>
          </p:nvPr>
        </p:nvSpPr>
        <p:spPr/>
        <p:txBody>
          <a:bodyPr/>
          <a:lstStyle/>
          <a:p>
            <a:fld id="{9C26C880-6E4C-4E4D-8C83-AE98BCA119F4}" type="datetimeFigureOut">
              <a:rPr lang="en-US" smtClean="0"/>
              <a:t>5/1/2026</a:t>
            </a:fld>
            <a:endParaRPr lang="en-US"/>
          </a:p>
        </p:txBody>
      </p:sp>
      <p:sp>
        <p:nvSpPr>
          <p:cNvPr id="6" name="Footer Placeholder 5">
            <a:extLst>
              <a:ext uri="{FF2B5EF4-FFF2-40B4-BE49-F238E27FC236}">
                <a16:creationId xmlns:a16="http://schemas.microsoft.com/office/drawing/2014/main" id="{C4D149BB-8769-DD43-91D7-CBB70AAC5B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F15634-1FD2-4945-9F85-6878713A6F28}"/>
              </a:ext>
            </a:extLst>
          </p:cNvPr>
          <p:cNvSpPr>
            <a:spLocks noGrp="1"/>
          </p:cNvSpPr>
          <p:nvPr>
            <p:ph type="sldNum" sz="quarter" idx="12"/>
          </p:nvPr>
        </p:nvSpPr>
        <p:spPr/>
        <p:txBody>
          <a:bodyPr/>
          <a:lstStyle/>
          <a:p>
            <a:fld id="{EC3167C6-2C5B-E140-AAA7-1793FADE37F3}" type="slidenum">
              <a:rPr lang="en-US" smtClean="0"/>
              <a:t>‹#›</a:t>
            </a:fld>
            <a:endParaRPr lang="en-US"/>
          </a:p>
        </p:txBody>
      </p:sp>
    </p:spTree>
    <p:extLst>
      <p:ext uri="{BB962C8B-B14F-4D97-AF65-F5344CB8AC3E}">
        <p14:creationId xmlns:p14="http://schemas.microsoft.com/office/powerpoint/2010/main" val="2172851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C3B62-728D-0947-BA9A-52380CB83B2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DC306AE-BB64-B641-B081-3AB4F617B3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DCF1B61-E012-A845-B406-B7D9C3310C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180112D-CEDC-084C-ADF8-90263E0F967B}"/>
              </a:ext>
            </a:extLst>
          </p:cNvPr>
          <p:cNvSpPr>
            <a:spLocks noGrp="1"/>
          </p:cNvSpPr>
          <p:nvPr>
            <p:ph type="dt" sz="half" idx="10"/>
          </p:nvPr>
        </p:nvSpPr>
        <p:spPr/>
        <p:txBody>
          <a:bodyPr/>
          <a:lstStyle/>
          <a:p>
            <a:fld id="{9C26C880-6E4C-4E4D-8C83-AE98BCA119F4}" type="datetimeFigureOut">
              <a:rPr lang="en-US" smtClean="0"/>
              <a:t>5/1/2026</a:t>
            </a:fld>
            <a:endParaRPr lang="en-US"/>
          </a:p>
        </p:txBody>
      </p:sp>
      <p:sp>
        <p:nvSpPr>
          <p:cNvPr id="6" name="Footer Placeholder 5">
            <a:extLst>
              <a:ext uri="{FF2B5EF4-FFF2-40B4-BE49-F238E27FC236}">
                <a16:creationId xmlns:a16="http://schemas.microsoft.com/office/drawing/2014/main" id="{7DB33E58-E4C8-E04D-9C44-32915AC3C9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912426-3690-CA4A-A240-58BCF8918E45}"/>
              </a:ext>
            </a:extLst>
          </p:cNvPr>
          <p:cNvSpPr>
            <a:spLocks noGrp="1"/>
          </p:cNvSpPr>
          <p:nvPr>
            <p:ph type="sldNum" sz="quarter" idx="12"/>
          </p:nvPr>
        </p:nvSpPr>
        <p:spPr/>
        <p:txBody>
          <a:bodyPr/>
          <a:lstStyle/>
          <a:p>
            <a:fld id="{EC3167C6-2C5B-E140-AAA7-1793FADE37F3}" type="slidenum">
              <a:rPr lang="en-US" smtClean="0"/>
              <a:t>‹#›</a:t>
            </a:fld>
            <a:endParaRPr lang="en-US"/>
          </a:p>
        </p:txBody>
      </p:sp>
    </p:spTree>
    <p:extLst>
      <p:ext uri="{BB962C8B-B14F-4D97-AF65-F5344CB8AC3E}">
        <p14:creationId xmlns:p14="http://schemas.microsoft.com/office/powerpoint/2010/main" val="4194738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53E35-7B2C-CD4B-9162-CB0BC541B39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322465F-429D-6D4A-9961-5FEEC668EC6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C16CE7E-0728-C146-B3D6-B0597ADCDA8B}"/>
              </a:ext>
            </a:extLst>
          </p:cNvPr>
          <p:cNvSpPr>
            <a:spLocks noGrp="1"/>
          </p:cNvSpPr>
          <p:nvPr>
            <p:ph type="dt" sz="half" idx="10"/>
          </p:nvPr>
        </p:nvSpPr>
        <p:spPr/>
        <p:txBody>
          <a:bodyPr/>
          <a:lstStyle/>
          <a:p>
            <a:fld id="{9C26C880-6E4C-4E4D-8C83-AE98BCA119F4}" type="datetimeFigureOut">
              <a:rPr lang="en-US" smtClean="0"/>
              <a:t>5/1/2026</a:t>
            </a:fld>
            <a:endParaRPr lang="en-US"/>
          </a:p>
        </p:txBody>
      </p:sp>
      <p:sp>
        <p:nvSpPr>
          <p:cNvPr id="5" name="Footer Placeholder 4">
            <a:extLst>
              <a:ext uri="{FF2B5EF4-FFF2-40B4-BE49-F238E27FC236}">
                <a16:creationId xmlns:a16="http://schemas.microsoft.com/office/drawing/2014/main" id="{123FE21B-5195-E84A-B184-550834D05B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DADC33-AC0A-7A41-9A5F-602701D25CBE}"/>
              </a:ext>
            </a:extLst>
          </p:cNvPr>
          <p:cNvSpPr>
            <a:spLocks noGrp="1"/>
          </p:cNvSpPr>
          <p:nvPr>
            <p:ph type="sldNum" sz="quarter" idx="12"/>
          </p:nvPr>
        </p:nvSpPr>
        <p:spPr/>
        <p:txBody>
          <a:bodyPr/>
          <a:lstStyle/>
          <a:p>
            <a:fld id="{EC3167C6-2C5B-E140-AAA7-1793FADE37F3}" type="slidenum">
              <a:rPr lang="en-US" smtClean="0"/>
              <a:t>‹#›</a:t>
            </a:fld>
            <a:endParaRPr lang="en-US"/>
          </a:p>
        </p:txBody>
      </p:sp>
    </p:spTree>
    <p:extLst>
      <p:ext uri="{BB962C8B-B14F-4D97-AF65-F5344CB8AC3E}">
        <p14:creationId xmlns:p14="http://schemas.microsoft.com/office/powerpoint/2010/main" val="3363252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2F7CAE-895C-2346-8CBF-D404160D09D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06EEC09-1A63-7044-BF5D-9406B6994C4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0E4B2E8-1E18-EA43-AC41-0A362C0DAA74}"/>
              </a:ext>
            </a:extLst>
          </p:cNvPr>
          <p:cNvSpPr>
            <a:spLocks noGrp="1"/>
          </p:cNvSpPr>
          <p:nvPr>
            <p:ph type="dt" sz="half" idx="10"/>
          </p:nvPr>
        </p:nvSpPr>
        <p:spPr/>
        <p:txBody>
          <a:bodyPr/>
          <a:lstStyle/>
          <a:p>
            <a:fld id="{9C26C880-6E4C-4E4D-8C83-AE98BCA119F4}" type="datetimeFigureOut">
              <a:rPr lang="en-US" smtClean="0"/>
              <a:t>5/1/2026</a:t>
            </a:fld>
            <a:endParaRPr lang="en-US"/>
          </a:p>
        </p:txBody>
      </p:sp>
      <p:sp>
        <p:nvSpPr>
          <p:cNvPr id="5" name="Footer Placeholder 4">
            <a:extLst>
              <a:ext uri="{FF2B5EF4-FFF2-40B4-BE49-F238E27FC236}">
                <a16:creationId xmlns:a16="http://schemas.microsoft.com/office/drawing/2014/main" id="{3D331288-28C3-BA45-B6A6-F60D7DA060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A24F37-18C4-8240-A872-311356A8138D}"/>
              </a:ext>
            </a:extLst>
          </p:cNvPr>
          <p:cNvSpPr>
            <a:spLocks noGrp="1"/>
          </p:cNvSpPr>
          <p:nvPr>
            <p:ph type="sldNum" sz="quarter" idx="12"/>
          </p:nvPr>
        </p:nvSpPr>
        <p:spPr/>
        <p:txBody>
          <a:bodyPr/>
          <a:lstStyle/>
          <a:p>
            <a:fld id="{EC3167C6-2C5B-E140-AAA7-1793FADE37F3}" type="slidenum">
              <a:rPr lang="en-US" smtClean="0"/>
              <a:t>‹#›</a:t>
            </a:fld>
            <a:endParaRPr lang="en-US"/>
          </a:p>
        </p:txBody>
      </p:sp>
    </p:spTree>
    <p:extLst>
      <p:ext uri="{BB962C8B-B14F-4D97-AF65-F5344CB8AC3E}">
        <p14:creationId xmlns:p14="http://schemas.microsoft.com/office/powerpoint/2010/main" val="767637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2_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5355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8C51F-75FC-1949-B404-7A32C3A1B6D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6459C0D-E033-1342-A2F2-12734838CA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D24C15F-4427-5C4D-A422-AD686353712C}"/>
              </a:ext>
            </a:extLst>
          </p:cNvPr>
          <p:cNvSpPr>
            <a:spLocks noGrp="1"/>
          </p:cNvSpPr>
          <p:nvPr>
            <p:ph type="dt" sz="half" idx="10"/>
          </p:nvPr>
        </p:nvSpPr>
        <p:spPr/>
        <p:txBody>
          <a:bodyPr/>
          <a:lstStyle/>
          <a:p>
            <a:fld id="{9C26C880-6E4C-4E4D-8C83-AE98BCA119F4}" type="datetimeFigureOut">
              <a:rPr lang="en-US" smtClean="0"/>
              <a:t>5/1/2026</a:t>
            </a:fld>
            <a:endParaRPr lang="en-US"/>
          </a:p>
        </p:txBody>
      </p:sp>
      <p:sp>
        <p:nvSpPr>
          <p:cNvPr id="5" name="Footer Placeholder 4">
            <a:extLst>
              <a:ext uri="{FF2B5EF4-FFF2-40B4-BE49-F238E27FC236}">
                <a16:creationId xmlns:a16="http://schemas.microsoft.com/office/drawing/2014/main" id="{451B23B8-F84F-C047-9AC5-5F735A0B5D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8B5A9D-EB48-844A-8B30-F22D00F6612C}"/>
              </a:ext>
            </a:extLst>
          </p:cNvPr>
          <p:cNvSpPr>
            <a:spLocks noGrp="1"/>
          </p:cNvSpPr>
          <p:nvPr>
            <p:ph type="sldNum" sz="quarter" idx="12"/>
          </p:nvPr>
        </p:nvSpPr>
        <p:spPr/>
        <p:txBody>
          <a:bodyPr/>
          <a:lstStyle/>
          <a:p>
            <a:fld id="{EC3167C6-2C5B-E140-AAA7-1793FADE37F3}" type="slidenum">
              <a:rPr lang="en-US" smtClean="0"/>
              <a:t>‹#›</a:t>
            </a:fld>
            <a:endParaRPr lang="en-US"/>
          </a:p>
        </p:txBody>
      </p:sp>
    </p:spTree>
    <p:extLst>
      <p:ext uri="{BB962C8B-B14F-4D97-AF65-F5344CB8AC3E}">
        <p14:creationId xmlns:p14="http://schemas.microsoft.com/office/powerpoint/2010/main" val="3998045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9E75C-BD7B-EF4C-AF58-44DD3C6201D7}"/>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FDDD87CD-C858-DC44-9D9E-0857D7FC9BBC}"/>
              </a:ext>
            </a:extLst>
          </p:cNvPr>
          <p:cNvSpPr>
            <a:spLocks noGrp="1"/>
          </p:cNvSpPr>
          <p:nvPr>
            <p:ph idx="1"/>
          </p:nvPr>
        </p:nvSpPr>
        <p:spPr/>
        <p:txBody>
          <a:bodyPr/>
          <a:lstStyle>
            <a:lvl1pPr>
              <a:buClr>
                <a:srgbClr val="049894"/>
              </a:buClr>
              <a:defRPr>
                <a:latin typeface="Arial" panose="020B0604020202020204" pitchFamily="34" charset="0"/>
                <a:cs typeface="Arial" panose="020B0604020202020204" pitchFamily="34" charset="0"/>
              </a:defRPr>
            </a:lvl1pPr>
            <a:lvl2pPr>
              <a:buClr>
                <a:srgbClr val="049894"/>
              </a:buClr>
              <a:defRPr>
                <a:latin typeface="Arial" panose="020B0604020202020204" pitchFamily="34" charset="0"/>
                <a:cs typeface="Arial" panose="020B0604020202020204" pitchFamily="34" charset="0"/>
              </a:defRPr>
            </a:lvl2pPr>
            <a:lvl3pPr>
              <a:buClr>
                <a:srgbClr val="049894"/>
              </a:buClr>
              <a:defRPr>
                <a:latin typeface="Arial" panose="020B0604020202020204" pitchFamily="34" charset="0"/>
                <a:cs typeface="Arial" panose="020B0604020202020204" pitchFamily="34" charset="0"/>
              </a:defRPr>
            </a:lvl3pPr>
            <a:lvl4pPr>
              <a:buClr>
                <a:srgbClr val="049894"/>
              </a:buClr>
              <a:defRPr>
                <a:latin typeface="Arial" panose="020B0604020202020204" pitchFamily="34" charset="0"/>
                <a:cs typeface="Arial" panose="020B0604020202020204" pitchFamily="34" charset="0"/>
              </a:defRPr>
            </a:lvl4pPr>
            <a:lvl5pPr>
              <a:buClr>
                <a:srgbClr val="049894"/>
              </a:buCl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3862B7EB-F803-6445-94FB-2C13848ACEF4}"/>
              </a:ext>
            </a:extLst>
          </p:cNvPr>
          <p:cNvSpPr>
            <a:spLocks noGrp="1"/>
          </p:cNvSpPr>
          <p:nvPr>
            <p:ph type="dt" sz="half" idx="10"/>
          </p:nvPr>
        </p:nvSpPr>
        <p:spPr/>
        <p:txBody>
          <a:bodyPr/>
          <a:lstStyle/>
          <a:p>
            <a:fld id="{9C26C880-6E4C-4E4D-8C83-AE98BCA119F4}" type="datetimeFigureOut">
              <a:rPr lang="en-US" smtClean="0"/>
              <a:t>5/1/2026</a:t>
            </a:fld>
            <a:endParaRPr lang="en-US"/>
          </a:p>
        </p:txBody>
      </p:sp>
      <p:sp>
        <p:nvSpPr>
          <p:cNvPr id="5" name="Footer Placeholder 4">
            <a:extLst>
              <a:ext uri="{FF2B5EF4-FFF2-40B4-BE49-F238E27FC236}">
                <a16:creationId xmlns:a16="http://schemas.microsoft.com/office/drawing/2014/main" id="{F22A8B70-FF70-2648-A8FF-E059DD7687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F3E17-B722-E644-9A2B-00CFCD26A493}"/>
              </a:ext>
            </a:extLst>
          </p:cNvPr>
          <p:cNvSpPr>
            <a:spLocks noGrp="1"/>
          </p:cNvSpPr>
          <p:nvPr>
            <p:ph type="sldNum" sz="quarter" idx="12"/>
          </p:nvPr>
        </p:nvSpPr>
        <p:spPr/>
        <p:txBody>
          <a:bodyPr/>
          <a:lstStyle/>
          <a:p>
            <a:fld id="{EC3167C6-2C5B-E140-AAA7-1793FADE37F3}" type="slidenum">
              <a:rPr lang="en-US" smtClean="0"/>
              <a:t>‹#›</a:t>
            </a:fld>
            <a:endParaRPr lang="en-US"/>
          </a:p>
        </p:txBody>
      </p:sp>
      <p:pic>
        <p:nvPicPr>
          <p:cNvPr id="10" name="Picture 9">
            <a:extLst>
              <a:ext uri="{FF2B5EF4-FFF2-40B4-BE49-F238E27FC236}">
                <a16:creationId xmlns:a16="http://schemas.microsoft.com/office/drawing/2014/main" id="{7D33A517-69AF-D980-B6C1-5E7D4D6E4F5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790545" y="6347455"/>
            <a:ext cx="2179240" cy="394079"/>
          </a:xfrm>
          <a:prstGeom prst="rect">
            <a:avLst/>
          </a:prstGeom>
        </p:spPr>
      </p:pic>
    </p:spTree>
    <p:extLst>
      <p:ext uri="{BB962C8B-B14F-4D97-AF65-F5344CB8AC3E}">
        <p14:creationId xmlns:p14="http://schemas.microsoft.com/office/powerpoint/2010/main" val="1632845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03E35-E455-0A4C-BB2C-A65E5FB70E6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09171B6-DC4E-F442-8A0F-C8AC5175D3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20F01CF-BBAF-0345-987D-169438ED0921}"/>
              </a:ext>
            </a:extLst>
          </p:cNvPr>
          <p:cNvSpPr>
            <a:spLocks noGrp="1"/>
          </p:cNvSpPr>
          <p:nvPr>
            <p:ph type="dt" sz="half" idx="10"/>
          </p:nvPr>
        </p:nvSpPr>
        <p:spPr/>
        <p:txBody>
          <a:bodyPr/>
          <a:lstStyle/>
          <a:p>
            <a:fld id="{9C26C880-6E4C-4E4D-8C83-AE98BCA119F4}" type="datetimeFigureOut">
              <a:rPr lang="en-US" smtClean="0"/>
              <a:t>5/1/2026</a:t>
            </a:fld>
            <a:endParaRPr lang="en-US"/>
          </a:p>
        </p:txBody>
      </p:sp>
      <p:sp>
        <p:nvSpPr>
          <p:cNvPr id="5" name="Footer Placeholder 4">
            <a:extLst>
              <a:ext uri="{FF2B5EF4-FFF2-40B4-BE49-F238E27FC236}">
                <a16:creationId xmlns:a16="http://schemas.microsoft.com/office/drawing/2014/main" id="{F95D27AA-731D-734A-BEF2-D951B84BC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E3BA87-2B5B-6E42-B2F7-22A4C24B4C01}"/>
              </a:ext>
            </a:extLst>
          </p:cNvPr>
          <p:cNvSpPr>
            <a:spLocks noGrp="1"/>
          </p:cNvSpPr>
          <p:nvPr>
            <p:ph type="sldNum" sz="quarter" idx="12"/>
          </p:nvPr>
        </p:nvSpPr>
        <p:spPr/>
        <p:txBody>
          <a:bodyPr/>
          <a:lstStyle/>
          <a:p>
            <a:fld id="{EC3167C6-2C5B-E140-AAA7-1793FADE37F3}" type="slidenum">
              <a:rPr lang="en-US" smtClean="0"/>
              <a:t>‹#›</a:t>
            </a:fld>
            <a:endParaRPr lang="en-US"/>
          </a:p>
        </p:txBody>
      </p:sp>
    </p:spTree>
    <p:extLst>
      <p:ext uri="{BB962C8B-B14F-4D97-AF65-F5344CB8AC3E}">
        <p14:creationId xmlns:p14="http://schemas.microsoft.com/office/powerpoint/2010/main" val="1271804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3CC11-DB09-B142-98F7-76C0BA2E261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4EB5A84-7A76-6B47-938C-5B2CEE4344D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19E094D-D71C-CB47-9ED8-A6007FED60E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0EE5014-83A7-1042-A99B-D2B15A751C14}"/>
              </a:ext>
            </a:extLst>
          </p:cNvPr>
          <p:cNvSpPr>
            <a:spLocks noGrp="1"/>
          </p:cNvSpPr>
          <p:nvPr>
            <p:ph type="dt" sz="half" idx="10"/>
          </p:nvPr>
        </p:nvSpPr>
        <p:spPr/>
        <p:txBody>
          <a:bodyPr/>
          <a:lstStyle/>
          <a:p>
            <a:fld id="{9C26C880-6E4C-4E4D-8C83-AE98BCA119F4}" type="datetimeFigureOut">
              <a:rPr lang="en-US" smtClean="0"/>
              <a:t>5/1/2026</a:t>
            </a:fld>
            <a:endParaRPr lang="en-US"/>
          </a:p>
        </p:txBody>
      </p:sp>
      <p:sp>
        <p:nvSpPr>
          <p:cNvPr id="6" name="Footer Placeholder 5">
            <a:extLst>
              <a:ext uri="{FF2B5EF4-FFF2-40B4-BE49-F238E27FC236}">
                <a16:creationId xmlns:a16="http://schemas.microsoft.com/office/drawing/2014/main" id="{D7513CF5-275B-FB44-B8D0-5097A983C8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720500-66C7-904F-A1BD-388D8890F678}"/>
              </a:ext>
            </a:extLst>
          </p:cNvPr>
          <p:cNvSpPr>
            <a:spLocks noGrp="1"/>
          </p:cNvSpPr>
          <p:nvPr>
            <p:ph type="sldNum" sz="quarter" idx="12"/>
          </p:nvPr>
        </p:nvSpPr>
        <p:spPr/>
        <p:txBody>
          <a:bodyPr/>
          <a:lstStyle/>
          <a:p>
            <a:fld id="{EC3167C6-2C5B-E140-AAA7-1793FADE37F3}" type="slidenum">
              <a:rPr lang="en-US" smtClean="0"/>
              <a:t>‹#›</a:t>
            </a:fld>
            <a:endParaRPr lang="en-US"/>
          </a:p>
        </p:txBody>
      </p:sp>
    </p:spTree>
    <p:extLst>
      <p:ext uri="{BB962C8B-B14F-4D97-AF65-F5344CB8AC3E}">
        <p14:creationId xmlns:p14="http://schemas.microsoft.com/office/powerpoint/2010/main" val="3420105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5957F-A896-3B40-A4E4-62D6945E9586}"/>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ECDB15B-371A-9040-90E0-AEE6B7F33B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16A5E5C-E4A3-0949-AE78-4614EE63E89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E2C0881-9403-F545-9345-10F0D83257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D2FF4E2-8F7C-624A-AD5F-2028B579E0D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E90190F-DE88-6F49-AB95-E90EE0186FB6}"/>
              </a:ext>
            </a:extLst>
          </p:cNvPr>
          <p:cNvSpPr>
            <a:spLocks noGrp="1"/>
          </p:cNvSpPr>
          <p:nvPr>
            <p:ph type="dt" sz="half" idx="10"/>
          </p:nvPr>
        </p:nvSpPr>
        <p:spPr/>
        <p:txBody>
          <a:bodyPr/>
          <a:lstStyle/>
          <a:p>
            <a:fld id="{9C26C880-6E4C-4E4D-8C83-AE98BCA119F4}" type="datetimeFigureOut">
              <a:rPr lang="en-US" smtClean="0"/>
              <a:t>5/1/2026</a:t>
            </a:fld>
            <a:endParaRPr lang="en-US"/>
          </a:p>
        </p:txBody>
      </p:sp>
      <p:sp>
        <p:nvSpPr>
          <p:cNvPr id="8" name="Footer Placeholder 7">
            <a:extLst>
              <a:ext uri="{FF2B5EF4-FFF2-40B4-BE49-F238E27FC236}">
                <a16:creationId xmlns:a16="http://schemas.microsoft.com/office/drawing/2014/main" id="{7253F251-033A-8B4E-9A24-67F143896F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8EAF5B0-432F-704F-B903-40B08ED63177}"/>
              </a:ext>
            </a:extLst>
          </p:cNvPr>
          <p:cNvSpPr>
            <a:spLocks noGrp="1"/>
          </p:cNvSpPr>
          <p:nvPr>
            <p:ph type="sldNum" sz="quarter" idx="12"/>
          </p:nvPr>
        </p:nvSpPr>
        <p:spPr/>
        <p:txBody>
          <a:bodyPr/>
          <a:lstStyle/>
          <a:p>
            <a:fld id="{EC3167C6-2C5B-E140-AAA7-1793FADE37F3}" type="slidenum">
              <a:rPr lang="en-US" smtClean="0"/>
              <a:t>‹#›</a:t>
            </a:fld>
            <a:endParaRPr lang="en-US"/>
          </a:p>
        </p:txBody>
      </p:sp>
    </p:spTree>
    <p:extLst>
      <p:ext uri="{BB962C8B-B14F-4D97-AF65-F5344CB8AC3E}">
        <p14:creationId xmlns:p14="http://schemas.microsoft.com/office/powerpoint/2010/main" val="3878919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9CD64-5658-AD43-8B72-5BFF48E2DC3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8977B7F-5B98-B647-83F9-364A21D49681}"/>
              </a:ext>
            </a:extLst>
          </p:cNvPr>
          <p:cNvSpPr>
            <a:spLocks noGrp="1"/>
          </p:cNvSpPr>
          <p:nvPr>
            <p:ph type="dt" sz="half" idx="10"/>
          </p:nvPr>
        </p:nvSpPr>
        <p:spPr/>
        <p:txBody>
          <a:bodyPr/>
          <a:lstStyle/>
          <a:p>
            <a:fld id="{9C26C880-6E4C-4E4D-8C83-AE98BCA119F4}" type="datetimeFigureOut">
              <a:rPr lang="en-US" smtClean="0"/>
              <a:t>5/1/2026</a:t>
            </a:fld>
            <a:endParaRPr lang="en-US"/>
          </a:p>
        </p:txBody>
      </p:sp>
      <p:sp>
        <p:nvSpPr>
          <p:cNvPr id="4" name="Footer Placeholder 3">
            <a:extLst>
              <a:ext uri="{FF2B5EF4-FFF2-40B4-BE49-F238E27FC236}">
                <a16:creationId xmlns:a16="http://schemas.microsoft.com/office/drawing/2014/main" id="{F841BFFE-B551-DB47-9241-A517E1631A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16C358-8236-A040-BE05-EC71BC8ED54E}"/>
              </a:ext>
            </a:extLst>
          </p:cNvPr>
          <p:cNvSpPr>
            <a:spLocks noGrp="1"/>
          </p:cNvSpPr>
          <p:nvPr>
            <p:ph type="sldNum" sz="quarter" idx="12"/>
          </p:nvPr>
        </p:nvSpPr>
        <p:spPr/>
        <p:txBody>
          <a:bodyPr/>
          <a:lstStyle/>
          <a:p>
            <a:fld id="{EC3167C6-2C5B-E140-AAA7-1793FADE37F3}" type="slidenum">
              <a:rPr lang="en-US" smtClean="0"/>
              <a:t>‹#›</a:t>
            </a:fld>
            <a:endParaRPr lang="en-US"/>
          </a:p>
        </p:txBody>
      </p:sp>
    </p:spTree>
    <p:extLst>
      <p:ext uri="{BB962C8B-B14F-4D97-AF65-F5344CB8AC3E}">
        <p14:creationId xmlns:p14="http://schemas.microsoft.com/office/powerpoint/2010/main" val="3865798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AC623C-214E-6946-AC8F-F529DB7D0491}"/>
              </a:ext>
            </a:extLst>
          </p:cNvPr>
          <p:cNvSpPr>
            <a:spLocks noGrp="1"/>
          </p:cNvSpPr>
          <p:nvPr>
            <p:ph type="dt" sz="half" idx="10"/>
          </p:nvPr>
        </p:nvSpPr>
        <p:spPr/>
        <p:txBody>
          <a:bodyPr/>
          <a:lstStyle/>
          <a:p>
            <a:fld id="{9C26C880-6E4C-4E4D-8C83-AE98BCA119F4}" type="datetimeFigureOut">
              <a:rPr lang="en-US" smtClean="0"/>
              <a:t>5/1/2026</a:t>
            </a:fld>
            <a:endParaRPr lang="en-US"/>
          </a:p>
        </p:txBody>
      </p:sp>
      <p:sp>
        <p:nvSpPr>
          <p:cNvPr id="3" name="Footer Placeholder 2">
            <a:extLst>
              <a:ext uri="{FF2B5EF4-FFF2-40B4-BE49-F238E27FC236}">
                <a16:creationId xmlns:a16="http://schemas.microsoft.com/office/drawing/2014/main" id="{5A7B1EE0-5CAE-8143-8891-91DD2D8CDF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35827D4-7ED5-EF48-A1AA-0C5520C18BEC}"/>
              </a:ext>
            </a:extLst>
          </p:cNvPr>
          <p:cNvSpPr>
            <a:spLocks noGrp="1"/>
          </p:cNvSpPr>
          <p:nvPr>
            <p:ph type="sldNum" sz="quarter" idx="12"/>
          </p:nvPr>
        </p:nvSpPr>
        <p:spPr/>
        <p:txBody>
          <a:bodyPr/>
          <a:lstStyle/>
          <a:p>
            <a:fld id="{EC3167C6-2C5B-E140-AAA7-1793FADE37F3}" type="slidenum">
              <a:rPr lang="en-US" smtClean="0"/>
              <a:t>‹#›</a:t>
            </a:fld>
            <a:endParaRPr lang="en-US"/>
          </a:p>
        </p:txBody>
      </p:sp>
    </p:spTree>
    <p:extLst>
      <p:ext uri="{BB962C8B-B14F-4D97-AF65-F5344CB8AC3E}">
        <p14:creationId xmlns:p14="http://schemas.microsoft.com/office/powerpoint/2010/main" val="1714288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3A9E03-CD6D-5D41-8BD8-03EB9E50EC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56BA8E4-A5BC-774E-B6A7-B6426FD00F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1BF785BF-A45B-EF40-8B15-7DF7640864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26C880-6E4C-4E4D-8C83-AE98BCA119F4}" type="datetimeFigureOut">
              <a:rPr lang="en-US" smtClean="0"/>
              <a:t>5/1/2026</a:t>
            </a:fld>
            <a:endParaRPr lang="en-US"/>
          </a:p>
        </p:txBody>
      </p:sp>
      <p:sp>
        <p:nvSpPr>
          <p:cNvPr id="5" name="Footer Placeholder 4">
            <a:extLst>
              <a:ext uri="{FF2B5EF4-FFF2-40B4-BE49-F238E27FC236}">
                <a16:creationId xmlns:a16="http://schemas.microsoft.com/office/drawing/2014/main" id="{815AEFA9-FC9E-E843-AF5A-4812DBB643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693A284-4B06-F54C-8BE5-9408CB235F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3167C6-2C5B-E140-AAA7-1793FADE37F3}" type="slidenum">
              <a:rPr lang="en-US" smtClean="0"/>
              <a:t>‹#›</a:t>
            </a:fld>
            <a:endParaRPr lang="en-US"/>
          </a:p>
        </p:txBody>
      </p:sp>
    </p:spTree>
    <p:extLst>
      <p:ext uri="{BB962C8B-B14F-4D97-AF65-F5344CB8AC3E}">
        <p14:creationId xmlns:p14="http://schemas.microsoft.com/office/powerpoint/2010/main" val="1174280782"/>
      </p:ext>
    </p:extLst>
  </p:cSld>
  <p:clrMap bg1="lt1" tx1="dk1" bg2="lt2" tx2="dk2" accent1="accent1" accent2="accent2" accent3="accent3" accent4="accent4" accent5="accent5" accent6="accent6" hlink="hlink" folHlink="folHlink"/>
  <p:sldLayoutIdLst>
    <p:sldLayoutId id="2147483708" r:id="rId1"/>
    <p:sldLayoutId id="2147483734"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5.emf"/></Relationships>
</file>

<file path=ppt/slides/_rels/slide1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A1908C-801C-CE86-8204-A027B7BD2EEE}"/>
              </a:ext>
            </a:extLst>
          </p:cNvPr>
          <p:cNvPicPr>
            <a:picLocks noChangeAspect="1"/>
          </p:cNvPicPr>
          <p:nvPr/>
        </p:nvPicPr>
        <p:blipFill>
          <a:blip r:embed="rId2"/>
          <a:stretch>
            <a:fillRect/>
          </a:stretch>
        </p:blipFill>
        <p:spPr>
          <a:xfrm>
            <a:off x="432981" y="2862655"/>
            <a:ext cx="3716231" cy="3723936"/>
          </a:xfrm>
          <a:prstGeom prst="rect">
            <a:avLst/>
          </a:prstGeom>
        </p:spPr>
      </p:pic>
      <p:pic>
        <p:nvPicPr>
          <p:cNvPr id="9" name="Picture 8">
            <a:extLst>
              <a:ext uri="{FF2B5EF4-FFF2-40B4-BE49-F238E27FC236}">
                <a16:creationId xmlns:a16="http://schemas.microsoft.com/office/drawing/2014/main" id="{9EBECFDA-D40F-2153-A3F2-3A572B0C2E0B}"/>
              </a:ext>
            </a:extLst>
          </p:cNvPr>
          <p:cNvPicPr>
            <a:picLocks noChangeAspect="1"/>
          </p:cNvPicPr>
          <p:nvPr/>
        </p:nvPicPr>
        <p:blipFill>
          <a:blip r:embed="rId3"/>
          <a:stretch>
            <a:fillRect/>
          </a:stretch>
        </p:blipFill>
        <p:spPr>
          <a:xfrm>
            <a:off x="0" y="-88489"/>
            <a:ext cx="12192000" cy="2700688"/>
          </a:xfrm>
          <a:prstGeom prst="rect">
            <a:avLst/>
          </a:prstGeom>
        </p:spPr>
      </p:pic>
      <p:sp>
        <p:nvSpPr>
          <p:cNvPr id="10" name="Content Placeholder 15">
            <a:extLst>
              <a:ext uri="{FF2B5EF4-FFF2-40B4-BE49-F238E27FC236}">
                <a16:creationId xmlns:a16="http://schemas.microsoft.com/office/drawing/2014/main" id="{E0A4E0A8-928C-AF6E-BAA1-B4B9388D1682}"/>
              </a:ext>
            </a:extLst>
          </p:cNvPr>
          <p:cNvSpPr>
            <a:spLocks noGrp="1"/>
          </p:cNvSpPr>
          <p:nvPr>
            <p:ph idx="1"/>
          </p:nvPr>
        </p:nvSpPr>
        <p:spPr>
          <a:xfrm>
            <a:off x="4846978" y="2770839"/>
            <a:ext cx="6912041" cy="3492309"/>
          </a:xfrm>
          <a:solidFill>
            <a:schemeClr val="bg1"/>
          </a:solidFill>
        </p:spPr>
        <p:txBody>
          <a:bodyPr>
            <a:normAutofit/>
          </a:bodyPr>
          <a:lstStyle/>
          <a:p>
            <a:pPr marL="0" indent="0">
              <a:buNone/>
            </a:pPr>
            <a:r>
              <a:rPr lang="en-IE" dirty="0"/>
              <a:t>Chapter 6 is made up of the following sections:</a:t>
            </a:r>
          </a:p>
          <a:p>
            <a:r>
              <a:rPr lang="en-IE" dirty="0"/>
              <a:t>Describing the rock cycle</a:t>
            </a:r>
          </a:p>
          <a:p>
            <a:r>
              <a:rPr lang="en-IE" dirty="0"/>
              <a:t>Rock classification in Ireland</a:t>
            </a:r>
          </a:p>
          <a:p>
            <a:r>
              <a:rPr lang="en-IE" dirty="0"/>
              <a:t>Igneous rock</a:t>
            </a:r>
          </a:p>
          <a:p>
            <a:r>
              <a:rPr lang="en-IE" dirty="0"/>
              <a:t>Sedimentary rock</a:t>
            </a:r>
          </a:p>
          <a:p>
            <a:r>
              <a:rPr lang="en-IE" dirty="0"/>
              <a:t>Metamorphic rock</a:t>
            </a:r>
          </a:p>
        </p:txBody>
      </p:sp>
    </p:spTree>
    <p:extLst>
      <p:ext uri="{BB962C8B-B14F-4D97-AF65-F5344CB8AC3E}">
        <p14:creationId xmlns:p14="http://schemas.microsoft.com/office/powerpoint/2010/main" val="2473075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9CC2E8-140A-7D44-BA4D-5E9138473C83}"/>
              </a:ext>
            </a:extLst>
          </p:cNvPr>
          <p:cNvSpPr txBox="1"/>
          <p:nvPr/>
        </p:nvSpPr>
        <p:spPr>
          <a:xfrm>
            <a:off x="1379581" y="2306849"/>
            <a:ext cx="2774731" cy="707886"/>
          </a:xfrm>
          <a:prstGeom prst="rect">
            <a:avLst/>
          </a:prstGeom>
          <a:noFill/>
        </p:spPr>
        <p:txBody>
          <a:bodyPr wrap="square" rtlCol="0">
            <a:spAutoFit/>
          </a:bodyPr>
          <a:lstStyle/>
          <a:p>
            <a:pPr algn="ctr"/>
            <a:r>
              <a:rPr lang="en-US" sz="4000" dirty="0">
                <a:solidFill>
                  <a:schemeClr val="bg1"/>
                </a:solidFill>
                <a:latin typeface="Cooper Black" panose="0208090404030B020404" pitchFamily="18" charset="77"/>
              </a:rPr>
              <a:t>LESSON 3</a:t>
            </a:r>
          </a:p>
        </p:txBody>
      </p:sp>
      <p:sp>
        <p:nvSpPr>
          <p:cNvPr id="5" name="TextBox 4">
            <a:extLst>
              <a:ext uri="{FF2B5EF4-FFF2-40B4-BE49-F238E27FC236}">
                <a16:creationId xmlns:a16="http://schemas.microsoft.com/office/drawing/2014/main" id="{B9D0F798-DEF7-124D-B6E6-124AC73BFCFE}"/>
              </a:ext>
            </a:extLst>
          </p:cNvPr>
          <p:cNvSpPr txBox="1"/>
          <p:nvPr/>
        </p:nvSpPr>
        <p:spPr>
          <a:xfrm>
            <a:off x="1379581" y="3061717"/>
            <a:ext cx="2619219" cy="523220"/>
          </a:xfrm>
          <a:prstGeom prst="rect">
            <a:avLst/>
          </a:prstGeom>
          <a:noFill/>
        </p:spPr>
        <p:txBody>
          <a:bodyPr wrap="square" rtlCol="0">
            <a:spAutoFit/>
          </a:bodyPr>
          <a:lstStyle/>
          <a:p>
            <a:pPr algn="ctr"/>
            <a:r>
              <a:rPr lang="en-US" sz="2800" dirty="0">
                <a:solidFill>
                  <a:schemeClr val="bg1"/>
                </a:solidFill>
                <a:latin typeface="Aharoni" panose="020F0502020204030204" pitchFamily="34" charset="0"/>
                <a:cs typeface="Aharoni" panose="020F0502020204030204" pitchFamily="34" charset="0"/>
              </a:rPr>
              <a:t>Igneous Rock</a:t>
            </a:r>
          </a:p>
        </p:txBody>
      </p:sp>
      <p:pic>
        <p:nvPicPr>
          <p:cNvPr id="6" name="Picture 5">
            <a:extLst>
              <a:ext uri="{FF2B5EF4-FFF2-40B4-BE49-F238E27FC236}">
                <a16:creationId xmlns:a16="http://schemas.microsoft.com/office/drawing/2014/main" id="{C1368743-7B45-FDCB-30BA-16F148C57680}"/>
              </a:ext>
            </a:extLst>
          </p:cNvPr>
          <p:cNvPicPr>
            <a:picLocks noChangeAspect="1"/>
          </p:cNvPicPr>
          <p:nvPr/>
        </p:nvPicPr>
        <p:blipFill>
          <a:blip r:embed="rId2"/>
          <a:stretch>
            <a:fillRect/>
          </a:stretch>
        </p:blipFill>
        <p:spPr>
          <a:xfrm>
            <a:off x="435610" y="1452880"/>
            <a:ext cx="11507893" cy="3459575"/>
          </a:xfrm>
          <a:prstGeom prst="rect">
            <a:avLst/>
          </a:prstGeom>
        </p:spPr>
      </p:pic>
    </p:spTree>
    <p:extLst>
      <p:ext uri="{BB962C8B-B14F-4D97-AF65-F5344CB8AC3E}">
        <p14:creationId xmlns:p14="http://schemas.microsoft.com/office/powerpoint/2010/main" val="2234781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29F5266-DFE8-4B5B-A999-671818E39763}"/>
              </a:ext>
            </a:extLst>
          </p:cNvPr>
          <p:cNvSpPr>
            <a:spLocks noGrp="1"/>
          </p:cNvSpPr>
          <p:nvPr>
            <p:ph type="title"/>
          </p:nvPr>
        </p:nvSpPr>
        <p:spPr>
          <a:xfrm>
            <a:off x="6448256" y="442344"/>
            <a:ext cx="4907967" cy="1325563"/>
          </a:xfrm>
        </p:spPr>
        <p:txBody>
          <a:bodyPr/>
          <a:lstStyle/>
          <a:p>
            <a:r>
              <a:rPr lang="en-IE" dirty="0">
                <a:solidFill>
                  <a:schemeClr val="accent6"/>
                </a:solidFill>
              </a:rPr>
              <a:t>Granite</a:t>
            </a:r>
            <a:endParaRPr lang="en-IE" dirty="0"/>
          </a:p>
        </p:txBody>
      </p:sp>
      <p:sp>
        <p:nvSpPr>
          <p:cNvPr id="16" name="Content Placeholder 15">
            <a:extLst>
              <a:ext uri="{FF2B5EF4-FFF2-40B4-BE49-F238E27FC236}">
                <a16:creationId xmlns:a16="http://schemas.microsoft.com/office/drawing/2014/main" id="{B9DB382F-3335-4308-B15A-0C4DEBA84936}"/>
              </a:ext>
            </a:extLst>
          </p:cNvPr>
          <p:cNvSpPr>
            <a:spLocks noGrp="1"/>
          </p:cNvSpPr>
          <p:nvPr>
            <p:ph idx="1"/>
          </p:nvPr>
        </p:nvSpPr>
        <p:spPr>
          <a:xfrm>
            <a:off x="6375402" y="2213600"/>
            <a:ext cx="4907968" cy="3782106"/>
          </a:xfrm>
        </p:spPr>
        <p:txBody>
          <a:bodyPr>
            <a:normAutofit/>
          </a:bodyPr>
          <a:lstStyle/>
          <a:p>
            <a:r>
              <a:rPr lang="en-IE" sz="1800" dirty="0"/>
              <a:t>A coarse-grained, multi-coloured rock.</a:t>
            </a:r>
          </a:p>
          <a:p>
            <a:r>
              <a:rPr lang="en-IE" sz="1800" dirty="0"/>
              <a:t>Forms mainly at convergent boundaries.</a:t>
            </a:r>
          </a:p>
          <a:p>
            <a:r>
              <a:rPr lang="en-IE" sz="1800" dirty="0"/>
              <a:t>Made up of silica-rich minerals (quartz, feldspar and mica), making it resistant to weathering.</a:t>
            </a:r>
          </a:p>
          <a:p>
            <a:r>
              <a:rPr lang="en-IE" sz="1800" dirty="0"/>
              <a:t>Found in the Wicklow Mountains.</a:t>
            </a:r>
          </a:p>
          <a:p>
            <a:r>
              <a:rPr lang="en-IE" sz="1800" dirty="0"/>
              <a:t>Used in construction, and for kitchen countertops.</a:t>
            </a:r>
          </a:p>
          <a:p>
            <a:r>
              <a:rPr lang="en-IE" sz="1800" dirty="0"/>
              <a:t>An intrusive/plutonic rock – forms when magma cools slowly inside the crust.</a:t>
            </a:r>
          </a:p>
          <a:p>
            <a:r>
              <a:rPr lang="en-IE" sz="1800" dirty="0"/>
              <a:t>Forms through </a:t>
            </a:r>
            <a:r>
              <a:rPr lang="en-IE" sz="1800" b="1" dirty="0"/>
              <a:t>folding</a:t>
            </a:r>
            <a:r>
              <a:rPr lang="en-IE" sz="1800" dirty="0"/>
              <a:t> and </a:t>
            </a:r>
            <a:r>
              <a:rPr lang="en-IE" sz="1800" b="1" dirty="0"/>
              <a:t>subduction</a:t>
            </a:r>
            <a:r>
              <a:rPr lang="en-IE" sz="1800" dirty="0"/>
              <a:t>.</a:t>
            </a:r>
          </a:p>
        </p:txBody>
      </p:sp>
      <p:sp>
        <p:nvSpPr>
          <p:cNvPr id="26" name="Content Placeholder 15">
            <a:extLst>
              <a:ext uri="{FF2B5EF4-FFF2-40B4-BE49-F238E27FC236}">
                <a16:creationId xmlns:a16="http://schemas.microsoft.com/office/drawing/2014/main" id="{5BC9B29F-5B38-4C95-A642-ADA580BD1683}"/>
              </a:ext>
            </a:extLst>
          </p:cNvPr>
          <p:cNvSpPr txBox="1">
            <a:spLocks/>
          </p:cNvSpPr>
          <p:nvPr/>
        </p:nvSpPr>
        <p:spPr>
          <a:xfrm>
            <a:off x="1041400" y="1825625"/>
            <a:ext cx="4775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49894"/>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49894"/>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4989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49894"/>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49894"/>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endParaRPr lang="en-IE" dirty="0"/>
          </a:p>
        </p:txBody>
      </p:sp>
      <p:pic>
        <p:nvPicPr>
          <p:cNvPr id="3" name="Picture 2">
            <a:extLst>
              <a:ext uri="{FF2B5EF4-FFF2-40B4-BE49-F238E27FC236}">
                <a16:creationId xmlns:a16="http://schemas.microsoft.com/office/drawing/2014/main" id="{258BFCE2-F5CF-40C0-951F-705D3F3B66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02239" y="221171"/>
            <a:ext cx="2090947" cy="1767907"/>
          </a:xfrm>
          <a:prstGeom prst="rect">
            <a:avLst/>
          </a:prstGeom>
        </p:spPr>
      </p:pic>
      <p:pic>
        <p:nvPicPr>
          <p:cNvPr id="6" name="Picture 5">
            <a:extLst>
              <a:ext uri="{FF2B5EF4-FFF2-40B4-BE49-F238E27FC236}">
                <a16:creationId xmlns:a16="http://schemas.microsoft.com/office/drawing/2014/main" id="{667AADD4-9F6B-414D-AA44-B5DE2708279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5300" y="112525"/>
            <a:ext cx="4907967" cy="3251181"/>
          </a:xfrm>
          <a:prstGeom prst="rect">
            <a:avLst/>
          </a:prstGeom>
        </p:spPr>
      </p:pic>
      <p:pic>
        <p:nvPicPr>
          <p:cNvPr id="9" name="Picture 8">
            <a:extLst>
              <a:ext uri="{FF2B5EF4-FFF2-40B4-BE49-F238E27FC236}">
                <a16:creationId xmlns:a16="http://schemas.microsoft.com/office/drawing/2014/main" id="{6B688153-795A-4552-9057-D94F2D2FE4B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8243" y="3433196"/>
            <a:ext cx="4908443" cy="3332980"/>
          </a:xfrm>
          <a:prstGeom prst="rect">
            <a:avLst/>
          </a:prstGeom>
        </p:spPr>
      </p:pic>
    </p:spTree>
    <p:extLst>
      <p:ext uri="{BB962C8B-B14F-4D97-AF65-F5344CB8AC3E}">
        <p14:creationId xmlns:p14="http://schemas.microsoft.com/office/powerpoint/2010/main" val="427920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29F5266-DFE8-4B5B-A999-671818E39763}"/>
              </a:ext>
            </a:extLst>
          </p:cNvPr>
          <p:cNvSpPr>
            <a:spLocks noGrp="1"/>
          </p:cNvSpPr>
          <p:nvPr>
            <p:ph type="title"/>
          </p:nvPr>
        </p:nvSpPr>
        <p:spPr>
          <a:xfrm>
            <a:off x="6448256" y="442344"/>
            <a:ext cx="4907967" cy="1325563"/>
          </a:xfrm>
        </p:spPr>
        <p:txBody>
          <a:bodyPr/>
          <a:lstStyle/>
          <a:p>
            <a:r>
              <a:rPr lang="en-IE" dirty="0">
                <a:solidFill>
                  <a:schemeClr val="accent6"/>
                </a:solidFill>
              </a:rPr>
              <a:t>Granite</a:t>
            </a:r>
            <a:endParaRPr lang="en-IE" dirty="0"/>
          </a:p>
        </p:txBody>
      </p:sp>
      <p:sp>
        <p:nvSpPr>
          <p:cNvPr id="16" name="Content Placeholder 15">
            <a:extLst>
              <a:ext uri="{FF2B5EF4-FFF2-40B4-BE49-F238E27FC236}">
                <a16:creationId xmlns:a16="http://schemas.microsoft.com/office/drawing/2014/main" id="{B9DB382F-3335-4308-B15A-0C4DEBA84936}"/>
              </a:ext>
            </a:extLst>
          </p:cNvPr>
          <p:cNvSpPr>
            <a:spLocks noGrp="1"/>
          </p:cNvSpPr>
          <p:nvPr>
            <p:ph idx="1"/>
          </p:nvPr>
        </p:nvSpPr>
        <p:spPr>
          <a:xfrm>
            <a:off x="5816600" y="1825625"/>
            <a:ext cx="5539624" cy="3927249"/>
          </a:xfrm>
        </p:spPr>
        <p:txBody>
          <a:bodyPr>
            <a:normAutofit/>
          </a:bodyPr>
          <a:lstStyle/>
          <a:p>
            <a:r>
              <a:rPr lang="en-IE" sz="1800" dirty="0"/>
              <a:t>The </a:t>
            </a:r>
            <a:r>
              <a:rPr lang="en-IE" sz="1800" b="1" dirty="0"/>
              <a:t>Leinster Batholith</a:t>
            </a:r>
            <a:r>
              <a:rPr lang="en-IE" sz="1800" dirty="0"/>
              <a:t> is an example of a landscape associated with granite.</a:t>
            </a:r>
          </a:p>
          <a:p>
            <a:r>
              <a:rPr lang="en-IE" sz="1800" dirty="0"/>
              <a:t>Largest area of granite in Ireland and surrounds the Dublin, Wicklow and </a:t>
            </a:r>
            <a:r>
              <a:rPr lang="en-IE" sz="1800" dirty="0" err="1"/>
              <a:t>Blackstairs</a:t>
            </a:r>
            <a:r>
              <a:rPr lang="en-IE" sz="1800" dirty="0"/>
              <a:t> mountains.</a:t>
            </a:r>
          </a:p>
          <a:p>
            <a:r>
              <a:rPr lang="en-IE" sz="1800" dirty="0"/>
              <a:t>Formed roughly 400 million years ago during the Caledonian orogeny.</a:t>
            </a:r>
          </a:p>
          <a:p>
            <a:r>
              <a:rPr lang="en-IE" sz="1800" dirty="0"/>
              <a:t>Layers of sedimentary rock buckled and magma rose and cooled slowly in the crust.</a:t>
            </a:r>
          </a:p>
          <a:p>
            <a:r>
              <a:rPr lang="en-IE" sz="1800" dirty="0"/>
              <a:t>The heat from the magma cooked a thin layer of overlying sedimentary rock into metamorphic rock – known as an aureole, which protects the underlying granite from weathering.</a:t>
            </a:r>
          </a:p>
        </p:txBody>
      </p:sp>
      <p:sp>
        <p:nvSpPr>
          <p:cNvPr id="26" name="Content Placeholder 15">
            <a:extLst>
              <a:ext uri="{FF2B5EF4-FFF2-40B4-BE49-F238E27FC236}">
                <a16:creationId xmlns:a16="http://schemas.microsoft.com/office/drawing/2014/main" id="{5BC9B29F-5B38-4C95-A642-ADA580BD1683}"/>
              </a:ext>
            </a:extLst>
          </p:cNvPr>
          <p:cNvSpPr txBox="1">
            <a:spLocks/>
          </p:cNvSpPr>
          <p:nvPr/>
        </p:nvSpPr>
        <p:spPr>
          <a:xfrm>
            <a:off x="1041400" y="1825625"/>
            <a:ext cx="4775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49894"/>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49894"/>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4989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49894"/>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49894"/>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endParaRPr lang="en-IE" dirty="0"/>
          </a:p>
        </p:txBody>
      </p:sp>
      <p:pic>
        <p:nvPicPr>
          <p:cNvPr id="4" name="Picture 3">
            <a:extLst>
              <a:ext uri="{FF2B5EF4-FFF2-40B4-BE49-F238E27FC236}">
                <a16:creationId xmlns:a16="http://schemas.microsoft.com/office/drawing/2014/main" id="{58DC81A0-0818-4672-BFCE-B07545BFE3E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8854" y="1660702"/>
            <a:ext cx="5577746" cy="3602294"/>
          </a:xfrm>
          <a:prstGeom prst="rect">
            <a:avLst/>
          </a:prstGeom>
        </p:spPr>
      </p:pic>
    </p:spTree>
    <p:extLst>
      <p:ext uri="{BB962C8B-B14F-4D97-AF65-F5344CB8AC3E}">
        <p14:creationId xmlns:p14="http://schemas.microsoft.com/office/powerpoint/2010/main" val="308555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29F5266-DFE8-4B5B-A999-671818E39763}"/>
              </a:ext>
            </a:extLst>
          </p:cNvPr>
          <p:cNvSpPr>
            <a:spLocks noGrp="1"/>
          </p:cNvSpPr>
          <p:nvPr>
            <p:ph type="title"/>
          </p:nvPr>
        </p:nvSpPr>
        <p:spPr>
          <a:xfrm>
            <a:off x="6448256" y="442344"/>
            <a:ext cx="4907967" cy="1325563"/>
          </a:xfrm>
        </p:spPr>
        <p:txBody>
          <a:bodyPr/>
          <a:lstStyle/>
          <a:p>
            <a:r>
              <a:rPr lang="en-IE" dirty="0">
                <a:solidFill>
                  <a:schemeClr val="accent6"/>
                </a:solidFill>
              </a:rPr>
              <a:t>Basalt</a:t>
            </a:r>
            <a:endParaRPr lang="en-IE" dirty="0"/>
          </a:p>
        </p:txBody>
      </p:sp>
      <p:sp>
        <p:nvSpPr>
          <p:cNvPr id="16" name="Content Placeholder 15">
            <a:extLst>
              <a:ext uri="{FF2B5EF4-FFF2-40B4-BE49-F238E27FC236}">
                <a16:creationId xmlns:a16="http://schemas.microsoft.com/office/drawing/2014/main" id="{B9DB382F-3335-4308-B15A-0C4DEBA84936}"/>
              </a:ext>
            </a:extLst>
          </p:cNvPr>
          <p:cNvSpPr>
            <a:spLocks noGrp="1"/>
          </p:cNvSpPr>
          <p:nvPr>
            <p:ph idx="1"/>
          </p:nvPr>
        </p:nvSpPr>
        <p:spPr>
          <a:xfrm>
            <a:off x="6448256" y="2133599"/>
            <a:ext cx="4907968" cy="3619275"/>
          </a:xfrm>
        </p:spPr>
        <p:txBody>
          <a:bodyPr>
            <a:normAutofit fontScale="92500" lnSpcReduction="10000"/>
          </a:bodyPr>
          <a:lstStyle/>
          <a:p>
            <a:r>
              <a:rPr lang="en-IE" sz="1800" dirty="0"/>
              <a:t>A fine-grained, smooth-textured rock. </a:t>
            </a:r>
          </a:p>
          <a:p>
            <a:r>
              <a:rPr lang="en-IE" sz="1800" dirty="0"/>
              <a:t>Made up of magnesium and iron, gives it a  dull, rusty or black colour.</a:t>
            </a:r>
          </a:p>
          <a:p>
            <a:r>
              <a:rPr lang="en-IE" sz="1800" dirty="0"/>
              <a:t>Formed the Antrim-Derry Plateau and the Giant’s Causeway.</a:t>
            </a:r>
          </a:p>
          <a:p>
            <a:r>
              <a:rPr lang="en-IE" sz="1800" dirty="0"/>
              <a:t>Used for road chippings and floor tiles.</a:t>
            </a:r>
          </a:p>
          <a:p>
            <a:r>
              <a:rPr lang="en-IE" sz="1800" dirty="0"/>
              <a:t>An extrusive rock, forms at divergent boundaries when lava cools rapidly on Earth’s surface.</a:t>
            </a:r>
          </a:p>
          <a:p>
            <a:r>
              <a:rPr lang="en-IE" sz="1800" dirty="0"/>
              <a:t>It is the world’s most common rock.</a:t>
            </a:r>
          </a:p>
          <a:p>
            <a:r>
              <a:rPr lang="en-IE" sz="1800" dirty="0"/>
              <a:t>New basalt is currently being created at the Mid-Atlantic Ridge.</a:t>
            </a:r>
          </a:p>
        </p:txBody>
      </p:sp>
      <p:sp>
        <p:nvSpPr>
          <p:cNvPr id="26" name="Content Placeholder 15">
            <a:extLst>
              <a:ext uri="{FF2B5EF4-FFF2-40B4-BE49-F238E27FC236}">
                <a16:creationId xmlns:a16="http://schemas.microsoft.com/office/drawing/2014/main" id="{5BC9B29F-5B38-4C95-A642-ADA580BD1683}"/>
              </a:ext>
            </a:extLst>
          </p:cNvPr>
          <p:cNvSpPr txBox="1">
            <a:spLocks/>
          </p:cNvSpPr>
          <p:nvPr/>
        </p:nvSpPr>
        <p:spPr>
          <a:xfrm>
            <a:off x="1041400" y="1825625"/>
            <a:ext cx="4775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49894"/>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49894"/>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4989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49894"/>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49894"/>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endParaRPr lang="en-IE" dirty="0"/>
          </a:p>
        </p:txBody>
      </p:sp>
      <p:pic>
        <p:nvPicPr>
          <p:cNvPr id="3" name="Picture 2">
            <a:extLst>
              <a:ext uri="{FF2B5EF4-FFF2-40B4-BE49-F238E27FC236}">
                <a16:creationId xmlns:a16="http://schemas.microsoft.com/office/drawing/2014/main" id="{500E909A-82E1-429B-861D-F5BDE7241B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76790" y="2133599"/>
            <a:ext cx="4311511" cy="3170229"/>
          </a:xfrm>
          <a:prstGeom prst="rect">
            <a:avLst/>
          </a:prstGeom>
        </p:spPr>
      </p:pic>
    </p:spTree>
    <p:extLst>
      <p:ext uri="{BB962C8B-B14F-4D97-AF65-F5344CB8AC3E}">
        <p14:creationId xmlns:p14="http://schemas.microsoft.com/office/powerpoint/2010/main" val="52236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29F5266-DFE8-4B5B-A999-671818E39763}"/>
              </a:ext>
            </a:extLst>
          </p:cNvPr>
          <p:cNvSpPr>
            <a:spLocks noGrp="1"/>
          </p:cNvSpPr>
          <p:nvPr>
            <p:ph type="title"/>
          </p:nvPr>
        </p:nvSpPr>
        <p:spPr>
          <a:xfrm>
            <a:off x="6448256" y="442344"/>
            <a:ext cx="4907967" cy="1325563"/>
          </a:xfrm>
        </p:spPr>
        <p:txBody>
          <a:bodyPr/>
          <a:lstStyle/>
          <a:p>
            <a:r>
              <a:rPr lang="en-IE" dirty="0">
                <a:solidFill>
                  <a:schemeClr val="accent6"/>
                </a:solidFill>
              </a:rPr>
              <a:t>Basalt</a:t>
            </a:r>
            <a:endParaRPr lang="en-IE" dirty="0"/>
          </a:p>
        </p:txBody>
      </p:sp>
      <p:sp>
        <p:nvSpPr>
          <p:cNvPr id="16" name="Content Placeholder 15">
            <a:extLst>
              <a:ext uri="{FF2B5EF4-FFF2-40B4-BE49-F238E27FC236}">
                <a16:creationId xmlns:a16="http://schemas.microsoft.com/office/drawing/2014/main" id="{B9DB382F-3335-4308-B15A-0C4DEBA84936}"/>
              </a:ext>
            </a:extLst>
          </p:cNvPr>
          <p:cNvSpPr>
            <a:spLocks noGrp="1"/>
          </p:cNvSpPr>
          <p:nvPr>
            <p:ph idx="1"/>
          </p:nvPr>
        </p:nvSpPr>
        <p:spPr>
          <a:xfrm>
            <a:off x="6448256" y="2133599"/>
            <a:ext cx="4907968" cy="3619275"/>
          </a:xfrm>
        </p:spPr>
        <p:txBody>
          <a:bodyPr>
            <a:normAutofit/>
          </a:bodyPr>
          <a:lstStyle/>
          <a:p>
            <a:r>
              <a:rPr lang="en-IE" sz="1800" dirty="0"/>
              <a:t>The </a:t>
            </a:r>
            <a:r>
              <a:rPr lang="en-IE" sz="1800" b="1" dirty="0"/>
              <a:t>Antrim-Derry Plateau </a:t>
            </a:r>
            <a:r>
              <a:rPr lang="en-IE" sz="1800" dirty="0"/>
              <a:t>is an example of a landscape associated with basalt.</a:t>
            </a:r>
          </a:p>
          <a:p>
            <a:r>
              <a:rPr lang="en-IE" sz="1800" dirty="0"/>
              <a:t>It formed 65 million years ago when the North American and Eurasian plates began to separate.</a:t>
            </a:r>
          </a:p>
          <a:p>
            <a:r>
              <a:rPr lang="en-IE" sz="1800" dirty="0"/>
              <a:t>Plateau may have once been 1,800 m thick, but has since been worn down by weathering/erosion.</a:t>
            </a:r>
          </a:p>
          <a:p>
            <a:r>
              <a:rPr lang="en-IE" sz="1800" dirty="0"/>
              <a:t>As basalt cooled and contracted, it split into a series of hexagonal columns. Can be seen at the Giant’s Causeway.</a:t>
            </a:r>
          </a:p>
        </p:txBody>
      </p:sp>
      <p:sp>
        <p:nvSpPr>
          <p:cNvPr id="26" name="Content Placeholder 15">
            <a:extLst>
              <a:ext uri="{FF2B5EF4-FFF2-40B4-BE49-F238E27FC236}">
                <a16:creationId xmlns:a16="http://schemas.microsoft.com/office/drawing/2014/main" id="{5BC9B29F-5B38-4C95-A642-ADA580BD1683}"/>
              </a:ext>
            </a:extLst>
          </p:cNvPr>
          <p:cNvSpPr txBox="1">
            <a:spLocks/>
          </p:cNvSpPr>
          <p:nvPr/>
        </p:nvSpPr>
        <p:spPr>
          <a:xfrm>
            <a:off x="1041400" y="1825625"/>
            <a:ext cx="4775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49894"/>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49894"/>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4989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49894"/>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49894"/>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endParaRPr lang="en-IE" dirty="0"/>
          </a:p>
        </p:txBody>
      </p:sp>
      <p:pic>
        <p:nvPicPr>
          <p:cNvPr id="6" name="Picture 5">
            <a:extLst>
              <a:ext uri="{FF2B5EF4-FFF2-40B4-BE49-F238E27FC236}">
                <a16:creationId xmlns:a16="http://schemas.microsoft.com/office/drawing/2014/main" id="{98252F44-7E6F-489E-AA9D-94D081532D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3860" y="1198452"/>
            <a:ext cx="5292140" cy="4588218"/>
          </a:xfrm>
          <a:prstGeom prst="rect">
            <a:avLst/>
          </a:prstGeom>
        </p:spPr>
      </p:pic>
    </p:spTree>
    <p:extLst>
      <p:ext uri="{BB962C8B-B14F-4D97-AF65-F5344CB8AC3E}">
        <p14:creationId xmlns:p14="http://schemas.microsoft.com/office/powerpoint/2010/main" val="2612603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F120E6-E701-6FB3-ACF8-3324BB55D120}"/>
              </a:ext>
            </a:extLst>
          </p:cNvPr>
          <p:cNvSpPr txBox="1"/>
          <p:nvPr/>
        </p:nvSpPr>
        <p:spPr>
          <a:xfrm>
            <a:off x="2369248" y="310502"/>
            <a:ext cx="6882905" cy="769441"/>
          </a:xfrm>
          <a:prstGeom prst="rect">
            <a:avLst/>
          </a:prstGeom>
          <a:noFill/>
        </p:spPr>
        <p:txBody>
          <a:bodyPr wrap="square" rtlCol="0">
            <a:spAutoFit/>
          </a:bodyPr>
          <a:lstStyle/>
          <a:p>
            <a:pPr algn="ctr"/>
            <a:r>
              <a:rPr lang="en-GB" sz="4400" b="1" dirty="0">
                <a:solidFill>
                  <a:srgbClr val="00894C"/>
                </a:solidFill>
              </a:rPr>
              <a:t>Test Yourself Questions</a:t>
            </a:r>
            <a:endParaRPr lang="en-US" sz="4400" b="1" dirty="0">
              <a:solidFill>
                <a:schemeClr val="accent2">
                  <a:lumMod val="50000"/>
                </a:schemeClr>
              </a:solidFill>
            </a:endParaRPr>
          </a:p>
        </p:txBody>
      </p:sp>
      <p:pic>
        <p:nvPicPr>
          <p:cNvPr id="5" name="Picture 4">
            <a:extLst>
              <a:ext uri="{FF2B5EF4-FFF2-40B4-BE49-F238E27FC236}">
                <a16:creationId xmlns:a16="http://schemas.microsoft.com/office/drawing/2014/main" id="{DF1AA82E-0FAE-7EEA-5212-C2FAF7AC4CC8}"/>
              </a:ext>
            </a:extLst>
          </p:cNvPr>
          <p:cNvPicPr>
            <a:picLocks noChangeAspect="1"/>
          </p:cNvPicPr>
          <p:nvPr/>
        </p:nvPicPr>
        <p:blipFill>
          <a:blip r:embed="rId3"/>
          <a:stretch>
            <a:fillRect/>
          </a:stretch>
        </p:blipFill>
        <p:spPr>
          <a:xfrm>
            <a:off x="846873" y="1296891"/>
            <a:ext cx="10498254" cy="4264217"/>
          </a:xfrm>
          <a:prstGeom prst="rect">
            <a:avLst/>
          </a:prstGeom>
        </p:spPr>
      </p:pic>
    </p:spTree>
    <p:extLst>
      <p:ext uri="{BB962C8B-B14F-4D97-AF65-F5344CB8AC3E}">
        <p14:creationId xmlns:p14="http://schemas.microsoft.com/office/powerpoint/2010/main" val="346817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9CFD05-2300-46E9-951B-AAC9223F799B}"/>
              </a:ext>
            </a:extLst>
          </p:cNvPr>
          <p:cNvPicPr>
            <a:picLocks noChangeAspect="1"/>
          </p:cNvPicPr>
          <p:nvPr/>
        </p:nvPicPr>
        <p:blipFill rotWithShape="1">
          <a:blip r:embed="rId3"/>
          <a:srcRect r="16837" b="63754"/>
          <a:stretch/>
        </p:blipFill>
        <p:spPr>
          <a:xfrm>
            <a:off x="218626" y="1634167"/>
            <a:ext cx="10891986" cy="581006"/>
          </a:xfrm>
          <a:prstGeom prst="rect">
            <a:avLst/>
          </a:prstGeom>
        </p:spPr>
      </p:pic>
      <p:pic>
        <p:nvPicPr>
          <p:cNvPr id="6" name="Picture 5">
            <a:extLst>
              <a:ext uri="{FF2B5EF4-FFF2-40B4-BE49-F238E27FC236}">
                <a16:creationId xmlns:a16="http://schemas.microsoft.com/office/drawing/2014/main" id="{293AAFCB-5C20-45F4-AF15-EB5CD201E6AF}"/>
              </a:ext>
            </a:extLst>
          </p:cNvPr>
          <p:cNvPicPr>
            <a:picLocks noChangeAspect="1"/>
          </p:cNvPicPr>
          <p:nvPr/>
        </p:nvPicPr>
        <p:blipFill rotWithShape="1">
          <a:blip r:embed="rId4"/>
          <a:srcRect r="5196" b="75290"/>
          <a:stretch/>
        </p:blipFill>
        <p:spPr>
          <a:xfrm>
            <a:off x="302824" y="3125598"/>
            <a:ext cx="11015756" cy="592549"/>
          </a:xfrm>
          <a:prstGeom prst="rect">
            <a:avLst/>
          </a:prstGeom>
        </p:spPr>
      </p:pic>
      <p:pic>
        <p:nvPicPr>
          <p:cNvPr id="7" name="Picture 6">
            <a:extLst>
              <a:ext uri="{FF2B5EF4-FFF2-40B4-BE49-F238E27FC236}">
                <a16:creationId xmlns:a16="http://schemas.microsoft.com/office/drawing/2014/main" id="{09AC1FB3-B4A7-40E5-8667-EB2849C6DD5F}"/>
              </a:ext>
            </a:extLst>
          </p:cNvPr>
          <p:cNvPicPr>
            <a:picLocks noChangeAspect="1"/>
          </p:cNvPicPr>
          <p:nvPr/>
        </p:nvPicPr>
        <p:blipFill rotWithShape="1">
          <a:blip r:embed="rId3"/>
          <a:srcRect t="61175" r="16837"/>
          <a:stretch/>
        </p:blipFill>
        <p:spPr>
          <a:xfrm>
            <a:off x="218626" y="2683257"/>
            <a:ext cx="10891986" cy="622345"/>
          </a:xfrm>
          <a:prstGeom prst="rect">
            <a:avLst/>
          </a:prstGeom>
        </p:spPr>
      </p:pic>
      <p:pic>
        <p:nvPicPr>
          <p:cNvPr id="8" name="Picture 7">
            <a:extLst>
              <a:ext uri="{FF2B5EF4-FFF2-40B4-BE49-F238E27FC236}">
                <a16:creationId xmlns:a16="http://schemas.microsoft.com/office/drawing/2014/main" id="{DD7492F9-0FEA-4DF5-BCFA-E9AB84D83A12}"/>
              </a:ext>
            </a:extLst>
          </p:cNvPr>
          <p:cNvPicPr>
            <a:picLocks noChangeAspect="1"/>
          </p:cNvPicPr>
          <p:nvPr/>
        </p:nvPicPr>
        <p:blipFill rotWithShape="1">
          <a:blip r:embed="rId3"/>
          <a:srcRect t="42448" r="16837" b="37881"/>
          <a:stretch/>
        </p:blipFill>
        <p:spPr>
          <a:xfrm>
            <a:off x="218626" y="2316548"/>
            <a:ext cx="10891986" cy="315311"/>
          </a:xfrm>
          <a:prstGeom prst="rect">
            <a:avLst/>
          </a:prstGeom>
        </p:spPr>
      </p:pic>
      <p:pic>
        <p:nvPicPr>
          <p:cNvPr id="9" name="Picture 8">
            <a:extLst>
              <a:ext uri="{FF2B5EF4-FFF2-40B4-BE49-F238E27FC236}">
                <a16:creationId xmlns:a16="http://schemas.microsoft.com/office/drawing/2014/main" id="{7A369316-0388-4400-80CA-10376D659EE1}"/>
              </a:ext>
            </a:extLst>
          </p:cNvPr>
          <p:cNvPicPr>
            <a:picLocks noChangeAspect="1"/>
          </p:cNvPicPr>
          <p:nvPr/>
        </p:nvPicPr>
        <p:blipFill rotWithShape="1">
          <a:blip r:embed="rId4"/>
          <a:srcRect t="20531" r="5196"/>
          <a:stretch/>
        </p:blipFill>
        <p:spPr>
          <a:xfrm>
            <a:off x="302824" y="3727276"/>
            <a:ext cx="11015756" cy="1905642"/>
          </a:xfrm>
          <a:prstGeom prst="rect">
            <a:avLst/>
          </a:prstGeom>
        </p:spPr>
      </p:pic>
      <p:sp>
        <p:nvSpPr>
          <p:cNvPr id="2" name="TextBox 1">
            <a:extLst>
              <a:ext uri="{FF2B5EF4-FFF2-40B4-BE49-F238E27FC236}">
                <a16:creationId xmlns:a16="http://schemas.microsoft.com/office/drawing/2014/main" id="{9E6AE527-877F-FFF0-2690-E2EC96270064}"/>
              </a:ext>
            </a:extLst>
          </p:cNvPr>
          <p:cNvSpPr txBox="1"/>
          <p:nvPr/>
        </p:nvSpPr>
        <p:spPr>
          <a:xfrm>
            <a:off x="2223166" y="617856"/>
            <a:ext cx="6882905" cy="769441"/>
          </a:xfrm>
          <a:prstGeom prst="rect">
            <a:avLst/>
          </a:prstGeom>
          <a:noFill/>
        </p:spPr>
        <p:txBody>
          <a:bodyPr wrap="square" rtlCol="0">
            <a:spAutoFit/>
          </a:bodyPr>
          <a:lstStyle/>
          <a:p>
            <a:pPr algn="ctr"/>
            <a:r>
              <a:rPr lang="en-GB" sz="4400" b="1" dirty="0">
                <a:solidFill>
                  <a:srgbClr val="00894C"/>
                </a:solidFill>
              </a:rPr>
              <a:t>Test Yourself Solutions</a:t>
            </a:r>
            <a:endParaRPr lang="en-US" sz="4400" b="1" dirty="0">
              <a:solidFill>
                <a:schemeClr val="accent2">
                  <a:lumMod val="50000"/>
                </a:schemeClr>
              </a:solidFill>
            </a:endParaRPr>
          </a:p>
        </p:txBody>
      </p:sp>
    </p:spTree>
    <p:extLst>
      <p:ext uri="{BB962C8B-B14F-4D97-AF65-F5344CB8AC3E}">
        <p14:creationId xmlns:p14="http://schemas.microsoft.com/office/powerpoint/2010/main" val="1409074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8A632F-6DA8-482A-B579-D69E9B93AE64}"/>
              </a:ext>
            </a:extLst>
          </p:cNvPr>
          <p:cNvPicPr>
            <a:picLocks noChangeAspect="1"/>
          </p:cNvPicPr>
          <p:nvPr/>
        </p:nvPicPr>
        <p:blipFill rotWithShape="1">
          <a:blip r:embed="rId3"/>
          <a:srcRect r="5197"/>
          <a:stretch/>
        </p:blipFill>
        <p:spPr>
          <a:xfrm>
            <a:off x="104187" y="1893479"/>
            <a:ext cx="11156227" cy="3071042"/>
          </a:xfrm>
          <a:prstGeom prst="rect">
            <a:avLst/>
          </a:prstGeom>
        </p:spPr>
      </p:pic>
      <p:sp>
        <p:nvSpPr>
          <p:cNvPr id="2" name="TextBox 1">
            <a:extLst>
              <a:ext uri="{FF2B5EF4-FFF2-40B4-BE49-F238E27FC236}">
                <a16:creationId xmlns:a16="http://schemas.microsoft.com/office/drawing/2014/main" id="{A739DAAC-44D0-83C0-6AD9-343833386266}"/>
              </a:ext>
            </a:extLst>
          </p:cNvPr>
          <p:cNvSpPr txBox="1"/>
          <p:nvPr/>
        </p:nvSpPr>
        <p:spPr>
          <a:xfrm>
            <a:off x="2223166" y="617856"/>
            <a:ext cx="6882905" cy="769441"/>
          </a:xfrm>
          <a:prstGeom prst="rect">
            <a:avLst/>
          </a:prstGeom>
          <a:noFill/>
        </p:spPr>
        <p:txBody>
          <a:bodyPr wrap="square" rtlCol="0">
            <a:spAutoFit/>
          </a:bodyPr>
          <a:lstStyle/>
          <a:p>
            <a:pPr algn="ctr"/>
            <a:r>
              <a:rPr lang="en-GB" sz="4400" b="1" dirty="0">
                <a:solidFill>
                  <a:srgbClr val="00894C"/>
                </a:solidFill>
              </a:rPr>
              <a:t>Test Yourself Solutions</a:t>
            </a:r>
            <a:endParaRPr lang="en-US" sz="4400" b="1" dirty="0">
              <a:solidFill>
                <a:schemeClr val="accent2">
                  <a:lumMod val="50000"/>
                </a:schemeClr>
              </a:solidFill>
            </a:endParaRPr>
          </a:p>
        </p:txBody>
      </p:sp>
    </p:spTree>
    <p:extLst>
      <p:ext uri="{BB962C8B-B14F-4D97-AF65-F5344CB8AC3E}">
        <p14:creationId xmlns:p14="http://schemas.microsoft.com/office/powerpoint/2010/main" val="2737700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9CC2E8-140A-7D44-BA4D-5E9138473C83}"/>
              </a:ext>
            </a:extLst>
          </p:cNvPr>
          <p:cNvSpPr txBox="1"/>
          <p:nvPr/>
        </p:nvSpPr>
        <p:spPr>
          <a:xfrm>
            <a:off x="1379581" y="2306849"/>
            <a:ext cx="2774731" cy="707886"/>
          </a:xfrm>
          <a:prstGeom prst="rect">
            <a:avLst/>
          </a:prstGeom>
          <a:noFill/>
        </p:spPr>
        <p:txBody>
          <a:bodyPr wrap="square" rtlCol="0">
            <a:spAutoFit/>
          </a:bodyPr>
          <a:lstStyle/>
          <a:p>
            <a:pPr algn="ctr"/>
            <a:r>
              <a:rPr lang="en-US" sz="4000" dirty="0">
                <a:solidFill>
                  <a:schemeClr val="bg1"/>
                </a:solidFill>
                <a:latin typeface="Cooper Black" panose="0208090404030B020404" pitchFamily="18" charset="77"/>
              </a:rPr>
              <a:t>LESSON 4</a:t>
            </a:r>
          </a:p>
        </p:txBody>
      </p:sp>
      <p:sp>
        <p:nvSpPr>
          <p:cNvPr id="5" name="TextBox 4">
            <a:extLst>
              <a:ext uri="{FF2B5EF4-FFF2-40B4-BE49-F238E27FC236}">
                <a16:creationId xmlns:a16="http://schemas.microsoft.com/office/drawing/2014/main" id="{B9D0F798-DEF7-124D-B6E6-124AC73BFCFE}"/>
              </a:ext>
            </a:extLst>
          </p:cNvPr>
          <p:cNvSpPr txBox="1"/>
          <p:nvPr/>
        </p:nvSpPr>
        <p:spPr>
          <a:xfrm>
            <a:off x="1535093" y="3144680"/>
            <a:ext cx="2463706" cy="954107"/>
          </a:xfrm>
          <a:prstGeom prst="rect">
            <a:avLst/>
          </a:prstGeom>
          <a:noFill/>
        </p:spPr>
        <p:txBody>
          <a:bodyPr wrap="square" rtlCol="0">
            <a:spAutoFit/>
          </a:bodyPr>
          <a:lstStyle/>
          <a:p>
            <a:pPr algn="ctr"/>
            <a:r>
              <a:rPr lang="en-US" sz="2800" dirty="0">
                <a:solidFill>
                  <a:schemeClr val="bg1"/>
                </a:solidFill>
                <a:latin typeface="Aharoni" panose="020F0502020204030204" pitchFamily="34" charset="0"/>
                <a:cs typeface="Aharoni" panose="020F0502020204030204" pitchFamily="34" charset="0"/>
              </a:rPr>
              <a:t>Sedimentary Rock</a:t>
            </a:r>
          </a:p>
        </p:txBody>
      </p:sp>
      <p:pic>
        <p:nvPicPr>
          <p:cNvPr id="6" name="Picture 5">
            <a:extLst>
              <a:ext uri="{FF2B5EF4-FFF2-40B4-BE49-F238E27FC236}">
                <a16:creationId xmlns:a16="http://schemas.microsoft.com/office/drawing/2014/main" id="{217460EF-CF0B-1A4D-CCEA-2C3A6D3127EF}"/>
              </a:ext>
            </a:extLst>
          </p:cNvPr>
          <p:cNvPicPr>
            <a:picLocks noChangeAspect="1"/>
          </p:cNvPicPr>
          <p:nvPr/>
        </p:nvPicPr>
        <p:blipFill>
          <a:blip r:embed="rId2"/>
          <a:stretch>
            <a:fillRect/>
          </a:stretch>
        </p:blipFill>
        <p:spPr>
          <a:xfrm>
            <a:off x="549522" y="1451723"/>
            <a:ext cx="11250358" cy="3385913"/>
          </a:xfrm>
          <a:prstGeom prst="rect">
            <a:avLst/>
          </a:prstGeom>
        </p:spPr>
      </p:pic>
    </p:spTree>
    <p:extLst>
      <p:ext uri="{BB962C8B-B14F-4D97-AF65-F5344CB8AC3E}">
        <p14:creationId xmlns:p14="http://schemas.microsoft.com/office/powerpoint/2010/main" val="15772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29F5266-DFE8-4B5B-A999-671818E39763}"/>
              </a:ext>
            </a:extLst>
          </p:cNvPr>
          <p:cNvSpPr>
            <a:spLocks noGrp="1"/>
          </p:cNvSpPr>
          <p:nvPr>
            <p:ph type="title"/>
          </p:nvPr>
        </p:nvSpPr>
        <p:spPr>
          <a:xfrm>
            <a:off x="6448256" y="49057"/>
            <a:ext cx="4907967" cy="1325563"/>
          </a:xfrm>
        </p:spPr>
        <p:txBody>
          <a:bodyPr>
            <a:normAutofit/>
          </a:bodyPr>
          <a:lstStyle/>
          <a:p>
            <a:r>
              <a:rPr lang="en-IE" sz="3600" dirty="0">
                <a:solidFill>
                  <a:schemeClr val="accent6"/>
                </a:solidFill>
              </a:rPr>
              <a:t>Introduction</a:t>
            </a:r>
            <a:endParaRPr lang="en-IE" sz="3600" dirty="0"/>
          </a:p>
        </p:txBody>
      </p:sp>
      <p:sp>
        <p:nvSpPr>
          <p:cNvPr id="16" name="Content Placeholder 15">
            <a:extLst>
              <a:ext uri="{FF2B5EF4-FFF2-40B4-BE49-F238E27FC236}">
                <a16:creationId xmlns:a16="http://schemas.microsoft.com/office/drawing/2014/main" id="{B9DB382F-3335-4308-B15A-0C4DEBA84936}"/>
              </a:ext>
            </a:extLst>
          </p:cNvPr>
          <p:cNvSpPr>
            <a:spLocks noGrp="1"/>
          </p:cNvSpPr>
          <p:nvPr>
            <p:ph idx="1"/>
          </p:nvPr>
        </p:nvSpPr>
        <p:spPr>
          <a:xfrm>
            <a:off x="6375402" y="1063193"/>
            <a:ext cx="4907968" cy="4918869"/>
          </a:xfrm>
        </p:spPr>
        <p:txBody>
          <a:bodyPr>
            <a:normAutofit fontScale="92500"/>
          </a:bodyPr>
          <a:lstStyle/>
          <a:p>
            <a:r>
              <a:rPr lang="en-IE" sz="1800" dirty="0"/>
              <a:t>Two groups:</a:t>
            </a:r>
          </a:p>
          <a:p>
            <a:pPr marL="800100" lvl="1" indent="-342900">
              <a:spcBef>
                <a:spcPts val="1000"/>
              </a:spcBef>
              <a:buAutoNum type="arabicPeriod"/>
            </a:pPr>
            <a:r>
              <a:rPr lang="en-IE" sz="1800" b="1" dirty="0"/>
              <a:t>Organic</a:t>
            </a:r>
            <a:r>
              <a:rPr lang="en-IE" sz="1800" dirty="0"/>
              <a:t> – formed from fossils of living things, e.g. plants, animals and sea creatures.</a:t>
            </a:r>
          </a:p>
          <a:p>
            <a:pPr marL="800100" lvl="1" indent="-342900">
              <a:spcBef>
                <a:spcPts val="1000"/>
              </a:spcBef>
              <a:buAutoNum type="arabicPeriod"/>
            </a:pPr>
            <a:r>
              <a:rPr lang="en-IE" sz="1800" b="1" dirty="0"/>
              <a:t>Inorganic </a:t>
            </a:r>
            <a:r>
              <a:rPr lang="en-IE" sz="1800" dirty="0"/>
              <a:t>– formed from broken down fragments of other rocks.</a:t>
            </a:r>
          </a:p>
          <a:p>
            <a:r>
              <a:rPr lang="en-IE" sz="1800" dirty="0"/>
              <a:t>Have a unique structure:</a:t>
            </a:r>
          </a:p>
          <a:p>
            <a:pPr lvl="1">
              <a:spcBef>
                <a:spcPts val="1000"/>
              </a:spcBef>
            </a:pPr>
            <a:r>
              <a:rPr lang="en-IE" sz="1800" dirty="0"/>
              <a:t>Stratified – formed in layers, called </a:t>
            </a:r>
            <a:r>
              <a:rPr lang="en-IE" sz="1800" b="1" dirty="0"/>
              <a:t>strata.</a:t>
            </a:r>
          </a:p>
          <a:p>
            <a:pPr lvl="1">
              <a:spcBef>
                <a:spcPts val="1000"/>
              </a:spcBef>
            </a:pPr>
            <a:r>
              <a:rPr lang="en-IE" sz="1800" dirty="0"/>
              <a:t>Bottom layers are compacted together, </a:t>
            </a:r>
            <a:r>
              <a:rPr lang="en-IE" sz="1800" b="1" dirty="0"/>
              <a:t>cementation</a:t>
            </a:r>
            <a:r>
              <a:rPr lang="en-IE" sz="1800" dirty="0"/>
              <a:t> occurs to glue the sediments together. Eventually forms solid rock in a process called </a:t>
            </a:r>
            <a:r>
              <a:rPr lang="en-IE" sz="1800" b="1" dirty="0"/>
              <a:t>lithification</a:t>
            </a:r>
            <a:r>
              <a:rPr lang="en-IE" sz="1800" dirty="0"/>
              <a:t>.</a:t>
            </a:r>
          </a:p>
          <a:p>
            <a:pPr lvl="1">
              <a:spcBef>
                <a:spcPts val="1000"/>
              </a:spcBef>
            </a:pPr>
            <a:r>
              <a:rPr lang="en-IE" sz="1800" dirty="0"/>
              <a:t>Strata separated by dark horizontal lines – </a:t>
            </a:r>
            <a:r>
              <a:rPr lang="en-IE" sz="1800" b="1" dirty="0"/>
              <a:t>bedding planes</a:t>
            </a:r>
            <a:r>
              <a:rPr lang="en-IE" sz="1800" dirty="0"/>
              <a:t>.</a:t>
            </a:r>
          </a:p>
          <a:p>
            <a:pPr lvl="1">
              <a:spcBef>
                <a:spcPts val="1000"/>
              </a:spcBef>
            </a:pPr>
            <a:r>
              <a:rPr lang="en-IE" sz="1800" dirty="0"/>
              <a:t>Vertical cracks may also form, called </a:t>
            </a:r>
            <a:r>
              <a:rPr lang="en-IE" sz="1800" b="1" dirty="0"/>
              <a:t>joints</a:t>
            </a:r>
            <a:r>
              <a:rPr lang="en-IE" sz="1800" dirty="0"/>
              <a:t>.</a:t>
            </a:r>
          </a:p>
        </p:txBody>
      </p:sp>
      <p:sp>
        <p:nvSpPr>
          <p:cNvPr id="26" name="Content Placeholder 15">
            <a:extLst>
              <a:ext uri="{FF2B5EF4-FFF2-40B4-BE49-F238E27FC236}">
                <a16:creationId xmlns:a16="http://schemas.microsoft.com/office/drawing/2014/main" id="{5BC9B29F-5B38-4C95-A642-ADA580BD1683}"/>
              </a:ext>
            </a:extLst>
          </p:cNvPr>
          <p:cNvSpPr txBox="1">
            <a:spLocks/>
          </p:cNvSpPr>
          <p:nvPr/>
        </p:nvSpPr>
        <p:spPr>
          <a:xfrm>
            <a:off x="1041400" y="1825625"/>
            <a:ext cx="4775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49894"/>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49894"/>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4989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49894"/>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49894"/>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endParaRPr lang="en-IE" dirty="0"/>
          </a:p>
        </p:txBody>
      </p:sp>
      <p:pic>
        <p:nvPicPr>
          <p:cNvPr id="4" name="Picture 3">
            <a:extLst>
              <a:ext uri="{FF2B5EF4-FFF2-40B4-BE49-F238E27FC236}">
                <a16:creationId xmlns:a16="http://schemas.microsoft.com/office/drawing/2014/main" id="{EAB81FA7-E623-4C2B-BA3A-43795C7596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0769" y="998424"/>
            <a:ext cx="6112369" cy="4861151"/>
          </a:xfrm>
          <a:prstGeom prst="rect">
            <a:avLst/>
          </a:prstGeom>
        </p:spPr>
      </p:pic>
    </p:spTree>
    <p:extLst>
      <p:ext uri="{BB962C8B-B14F-4D97-AF65-F5344CB8AC3E}">
        <p14:creationId xmlns:p14="http://schemas.microsoft.com/office/powerpoint/2010/main" val="176430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7AFE56-FBE8-A14E-BA0F-F2B8F0489C6A}"/>
              </a:ext>
            </a:extLst>
          </p:cNvPr>
          <p:cNvSpPr txBox="1"/>
          <p:nvPr/>
        </p:nvSpPr>
        <p:spPr>
          <a:xfrm>
            <a:off x="1441342" y="2321362"/>
            <a:ext cx="2774731" cy="707886"/>
          </a:xfrm>
          <a:prstGeom prst="rect">
            <a:avLst/>
          </a:prstGeom>
          <a:noFill/>
        </p:spPr>
        <p:txBody>
          <a:bodyPr wrap="square" rtlCol="0">
            <a:spAutoFit/>
          </a:bodyPr>
          <a:lstStyle/>
          <a:p>
            <a:pPr algn="ctr"/>
            <a:r>
              <a:rPr lang="en-US" sz="4000" dirty="0">
                <a:solidFill>
                  <a:schemeClr val="bg1"/>
                </a:solidFill>
                <a:latin typeface="Cooper Black" panose="0208090404030B020404" pitchFamily="18" charset="77"/>
              </a:rPr>
              <a:t>LESSON 1</a:t>
            </a:r>
          </a:p>
        </p:txBody>
      </p:sp>
      <p:sp>
        <p:nvSpPr>
          <p:cNvPr id="5" name="TextBox 4">
            <a:extLst>
              <a:ext uri="{FF2B5EF4-FFF2-40B4-BE49-F238E27FC236}">
                <a16:creationId xmlns:a16="http://schemas.microsoft.com/office/drawing/2014/main" id="{9D4C93B8-7032-9341-847E-8B825348B3A6}"/>
              </a:ext>
            </a:extLst>
          </p:cNvPr>
          <p:cNvSpPr txBox="1"/>
          <p:nvPr/>
        </p:nvSpPr>
        <p:spPr>
          <a:xfrm>
            <a:off x="1574338" y="3136255"/>
            <a:ext cx="2508738" cy="1384995"/>
          </a:xfrm>
          <a:prstGeom prst="rect">
            <a:avLst/>
          </a:prstGeom>
          <a:noFill/>
        </p:spPr>
        <p:txBody>
          <a:bodyPr wrap="square" rtlCol="0">
            <a:spAutoFit/>
          </a:bodyPr>
          <a:lstStyle/>
          <a:p>
            <a:pPr algn="ctr"/>
            <a:r>
              <a:rPr lang="en-IE" sz="2800" dirty="0">
                <a:solidFill>
                  <a:schemeClr val="bg1"/>
                </a:solidFill>
                <a:latin typeface="Aharoni" panose="020F0502020204030204" pitchFamily="34" charset="0"/>
                <a:cs typeface="Aharoni" panose="020F0502020204030204" pitchFamily="34" charset="0"/>
              </a:rPr>
              <a:t>Introduction to the Rock Cycle</a:t>
            </a:r>
            <a:endParaRPr lang="en-US" sz="2800" dirty="0">
              <a:solidFill>
                <a:schemeClr val="bg1"/>
              </a:solidFill>
              <a:latin typeface="Aharoni" panose="020F0502020204030204" pitchFamily="34" charset="0"/>
              <a:cs typeface="Aharoni" panose="020F0502020204030204" pitchFamily="34" charset="0"/>
            </a:endParaRPr>
          </a:p>
        </p:txBody>
      </p:sp>
      <p:pic>
        <p:nvPicPr>
          <p:cNvPr id="23" name="Picture 22">
            <a:extLst>
              <a:ext uri="{FF2B5EF4-FFF2-40B4-BE49-F238E27FC236}">
                <a16:creationId xmlns:a16="http://schemas.microsoft.com/office/drawing/2014/main" id="{2703CCD6-296D-6B64-4EDF-A1C1535BDEB8}"/>
              </a:ext>
            </a:extLst>
          </p:cNvPr>
          <p:cNvPicPr>
            <a:picLocks noChangeAspect="1"/>
          </p:cNvPicPr>
          <p:nvPr/>
        </p:nvPicPr>
        <p:blipFill>
          <a:blip r:embed="rId2"/>
          <a:stretch>
            <a:fillRect/>
          </a:stretch>
        </p:blipFill>
        <p:spPr>
          <a:xfrm>
            <a:off x="506245" y="1462869"/>
            <a:ext cx="11179509" cy="3932261"/>
          </a:xfrm>
          <a:prstGeom prst="rect">
            <a:avLst/>
          </a:prstGeom>
        </p:spPr>
      </p:pic>
    </p:spTree>
    <p:extLst>
      <p:ext uri="{BB962C8B-B14F-4D97-AF65-F5344CB8AC3E}">
        <p14:creationId xmlns:p14="http://schemas.microsoft.com/office/powerpoint/2010/main" val="613832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29F5266-DFE8-4B5B-A999-671818E39763}"/>
              </a:ext>
            </a:extLst>
          </p:cNvPr>
          <p:cNvSpPr>
            <a:spLocks noGrp="1"/>
          </p:cNvSpPr>
          <p:nvPr>
            <p:ph type="title"/>
          </p:nvPr>
        </p:nvSpPr>
        <p:spPr>
          <a:xfrm>
            <a:off x="6375403" y="0"/>
            <a:ext cx="4907967" cy="1325563"/>
          </a:xfrm>
        </p:spPr>
        <p:txBody>
          <a:bodyPr>
            <a:normAutofit/>
          </a:bodyPr>
          <a:lstStyle/>
          <a:p>
            <a:r>
              <a:rPr lang="en-IE" sz="3600" dirty="0">
                <a:solidFill>
                  <a:schemeClr val="accent6"/>
                </a:solidFill>
              </a:rPr>
              <a:t>Sandstone</a:t>
            </a:r>
            <a:endParaRPr lang="en-IE" sz="3600" dirty="0"/>
          </a:p>
        </p:txBody>
      </p:sp>
      <p:sp>
        <p:nvSpPr>
          <p:cNvPr id="16" name="Content Placeholder 15">
            <a:extLst>
              <a:ext uri="{FF2B5EF4-FFF2-40B4-BE49-F238E27FC236}">
                <a16:creationId xmlns:a16="http://schemas.microsoft.com/office/drawing/2014/main" id="{B9DB382F-3335-4308-B15A-0C4DEBA84936}"/>
              </a:ext>
            </a:extLst>
          </p:cNvPr>
          <p:cNvSpPr>
            <a:spLocks noGrp="1"/>
          </p:cNvSpPr>
          <p:nvPr>
            <p:ph idx="1"/>
          </p:nvPr>
        </p:nvSpPr>
        <p:spPr>
          <a:xfrm>
            <a:off x="5522455" y="1021814"/>
            <a:ext cx="5760915" cy="5210628"/>
          </a:xfrm>
        </p:spPr>
        <p:txBody>
          <a:bodyPr>
            <a:normAutofit fontScale="92500" lnSpcReduction="10000"/>
          </a:bodyPr>
          <a:lstStyle/>
          <a:p>
            <a:r>
              <a:rPr lang="en-IE" sz="1800" dirty="0"/>
              <a:t>A coarse-grained, inorganic rock.</a:t>
            </a:r>
          </a:p>
          <a:p>
            <a:r>
              <a:rPr lang="en-IE" sz="1800" dirty="0"/>
              <a:t>Sandstone in Ireland known as ‘Old Red Sandstone’ due to high iron oxide content.</a:t>
            </a:r>
          </a:p>
          <a:p>
            <a:r>
              <a:rPr lang="en-IE" sz="1800" dirty="0"/>
              <a:t>Resistant to weathering/erosion.</a:t>
            </a:r>
          </a:p>
          <a:p>
            <a:r>
              <a:rPr lang="en-IE" sz="1800" dirty="0"/>
              <a:t>Can be found in the </a:t>
            </a:r>
            <a:r>
              <a:rPr lang="en-IE" sz="1800" dirty="0" err="1"/>
              <a:t>Macgillycuddy’s</a:t>
            </a:r>
            <a:r>
              <a:rPr lang="en-IE" sz="1800" dirty="0"/>
              <a:t> Reeks in </a:t>
            </a:r>
            <a:br>
              <a:rPr lang="en-IE" sz="1800" dirty="0"/>
            </a:br>
            <a:r>
              <a:rPr lang="en-IE" sz="1800" dirty="0"/>
              <a:t>Co. Kerry.</a:t>
            </a:r>
          </a:p>
          <a:p>
            <a:r>
              <a:rPr lang="en-IE" sz="1800" dirty="0"/>
              <a:t>Used for paving stones and building blocks.</a:t>
            </a:r>
          </a:p>
          <a:p>
            <a:r>
              <a:rPr lang="en-IE" sz="1800" dirty="0"/>
              <a:t>Forms when grains of quartz are deposited in thick layers on land or in shallow </a:t>
            </a:r>
            <a:r>
              <a:rPr lang="en-IE" sz="1800" dirty="0" err="1"/>
              <a:t>seabeds</a:t>
            </a:r>
            <a:r>
              <a:rPr lang="en-IE" sz="1800" dirty="0"/>
              <a:t>.</a:t>
            </a:r>
          </a:p>
          <a:p>
            <a:r>
              <a:rPr lang="en-IE" sz="1800" dirty="0"/>
              <a:t>Was created in Ireland roughly 380 million years ago when Ireland was located south of equator and was experiencing a desert climate. </a:t>
            </a:r>
          </a:p>
          <a:p>
            <a:r>
              <a:rPr lang="en-IE" sz="1800" dirty="0"/>
              <a:t>As the peaks of newly formed Caledonian mountains were eroded, sediment was produced and deposited on seabed.</a:t>
            </a:r>
          </a:p>
          <a:p>
            <a:r>
              <a:rPr lang="en-IE" sz="1800" dirty="0"/>
              <a:t>Iron and silica cemented the sediments, allowing lithification to occur.</a:t>
            </a:r>
          </a:p>
          <a:p>
            <a:r>
              <a:rPr lang="en-IE" sz="1800" dirty="0"/>
              <a:t>E.g. </a:t>
            </a:r>
            <a:r>
              <a:rPr lang="en-IE" sz="1800" b="1" dirty="0"/>
              <a:t>Munster Ridge Valley.</a:t>
            </a:r>
          </a:p>
          <a:p>
            <a:endParaRPr lang="en-IE" sz="1800" dirty="0"/>
          </a:p>
        </p:txBody>
      </p:sp>
      <p:sp>
        <p:nvSpPr>
          <p:cNvPr id="26" name="Content Placeholder 15">
            <a:extLst>
              <a:ext uri="{FF2B5EF4-FFF2-40B4-BE49-F238E27FC236}">
                <a16:creationId xmlns:a16="http://schemas.microsoft.com/office/drawing/2014/main" id="{5BC9B29F-5B38-4C95-A642-ADA580BD1683}"/>
              </a:ext>
            </a:extLst>
          </p:cNvPr>
          <p:cNvSpPr txBox="1">
            <a:spLocks/>
          </p:cNvSpPr>
          <p:nvPr/>
        </p:nvSpPr>
        <p:spPr>
          <a:xfrm>
            <a:off x="1041400" y="1825625"/>
            <a:ext cx="4775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49894"/>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49894"/>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4989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49894"/>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49894"/>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endParaRPr lang="en-IE" dirty="0"/>
          </a:p>
        </p:txBody>
      </p:sp>
      <p:pic>
        <p:nvPicPr>
          <p:cNvPr id="3" name="Picture 2">
            <a:extLst>
              <a:ext uri="{FF2B5EF4-FFF2-40B4-BE49-F238E27FC236}">
                <a16:creationId xmlns:a16="http://schemas.microsoft.com/office/drawing/2014/main" id="{D3B2253A-D66B-467F-9F14-A9132D4155E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0678" y="1990725"/>
            <a:ext cx="4686300" cy="2876550"/>
          </a:xfrm>
          <a:prstGeom prst="rect">
            <a:avLst/>
          </a:prstGeom>
        </p:spPr>
      </p:pic>
    </p:spTree>
    <p:extLst>
      <p:ext uri="{BB962C8B-B14F-4D97-AF65-F5344CB8AC3E}">
        <p14:creationId xmlns:p14="http://schemas.microsoft.com/office/powerpoint/2010/main" val="159553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29F5266-DFE8-4B5B-A999-671818E39763}"/>
              </a:ext>
            </a:extLst>
          </p:cNvPr>
          <p:cNvSpPr>
            <a:spLocks noGrp="1"/>
          </p:cNvSpPr>
          <p:nvPr>
            <p:ph type="title"/>
          </p:nvPr>
        </p:nvSpPr>
        <p:spPr>
          <a:xfrm>
            <a:off x="6448256" y="320424"/>
            <a:ext cx="4907967" cy="1325563"/>
          </a:xfrm>
        </p:spPr>
        <p:txBody>
          <a:bodyPr>
            <a:normAutofit/>
          </a:bodyPr>
          <a:lstStyle/>
          <a:p>
            <a:r>
              <a:rPr lang="en-IE" sz="3600" dirty="0">
                <a:solidFill>
                  <a:schemeClr val="accent6"/>
                </a:solidFill>
              </a:rPr>
              <a:t>Limestone</a:t>
            </a:r>
            <a:endParaRPr lang="en-IE" sz="3600" dirty="0"/>
          </a:p>
        </p:txBody>
      </p:sp>
      <p:sp>
        <p:nvSpPr>
          <p:cNvPr id="16" name="Content Placeholder 15">
            <a:extLst>
              <a:ext uri="{FF2B5EF4-FFF2-40B4-BE49-F238E27FC236}">
                <a16:creationId xmlns:a16="http://schemas.microsoft.com/office/drawing/2014/main" id="{B9DB382F-3335-4308-B15A-0C4DEBA84936}"/>
              </a:ext>
            </a:extLst>
          </p:cNvPr>
          <p:cNvSpPr>
            <a:spLocks noGrp="1"/>
          </p:cNvSpPr>
          <p:nvPr>
            <p:ph idx="1"/>
          </p:nvPr>
        </p:nvSpPr>
        <p:spPr>
          <a:xfrm>
            <a:off x="6375402" y="1339398"/>
            <a:ext cx="4907968" cy="4879636"/>
          </a:xfrm>
        </p:spPr>
        <p:txBody>
          <a:bodyPr>
            <a:normAutofit fontScale="92500" lnSpcReduction="10000"/>
          </a:bodyPr>
          <a:lstStyle/>
          <a:p>
            <a:r>
              <a:rPr lang="en-IE" sz="1800" dirty="0"/>
              <a:t>A fine-grained and organic rock. </a:t>
            </a:r>
          </a:p>
          <a:p>
            <a:r>
              <a:rPr lang="en-IE" sz="1800" dirty="0"/>
              <a:t>Pure limestone is called chalk and is white in colour.</a:t>
            </a:r>
          </a:p>
          <a:p>
            <a:r>
              <a:rPr lang="en-IE" sz="1800" dirty="0"/>
              <a:t>Ireland’s lime is ‘carboniferous limestone’, contains over 50% calcium carbonate and is grey in colour.</a:t>
            </a:r>
          </a:p>
          <a:p>
            <a:r>
              <a:rPr lang="en-IE" sz="1800" dirty="0"/>
              <a:t>Can be found in </a:t>
            </a:r>
            <a:r>
              <a:rPr lang="en-IE" sz="1800" b="1" dirty="0"/>
              <a:t>the Burren, </a:t>
            </a:r>
            <a:r>
              <a:rPr lang="en-IE" sz="1800" dirty="0"/>
              <a:t>Co. Clare.</a:t>
            </a:r>
            <a:endParaRPr lang="en-IE" sz="1800" b="1" dirty="0"/>
          </a:p>
          <a:p>
            <a:r>
              <a:rPr lang="en-IE" sz="1800" dirty="0"/>
              <a:t>Is used for cement and to reduce acidity of soil.</a:t>
            </a:r>
          </a:p>
          <a:p>
            <a:r>
              <a:rPr lang="en-IE" sz="1800" dirty="0"/>
              <a:t>Formed in Ireland 320 million years ago when Ireland was submerged in a tropical sea close to equator.</a:t>
            </a:r>
          </a:p>
          <a:p>
            <a:r>
              <a:rPr lang="en-IE" sz="1800" dirty="0"/>
              <a:t>Fossils of fish and other sea creatures built up and compressed. CaCO</a:t>
            </a:r>
            <a:r>
              <a:rPr lang="en-IE" sz="1800" baseline="-25000" dirty="0"/>
              <a:t>3</a:t>
            </a:r>
            <a:r>
              <a:rPr lang="en-IE" sz="1800" dirty="0"/>
              <a:t> cemented the fossils together, allowing lithification to occur.</a:t>
            </a:r>
          </a:p>
          <a:p>
            <a:r>
              <a:rPr lang="en-IE" sz="1800" dirty="0"/>
              <a:t>Limestone is brittle and permeable.</a:t>
            </a:r>
          </a:p>
          <a:p>
            <a:r>
              <a:rPr lang="en-IE" sz="1800" dirty="0"/>
              <a:t>A karst landscape is associated with limestone, e.g. the Burren.</a:t>
            </a:r>
          </a:p>
        </p:txBody>
      </p:sp>
      <p:sp>
        <p:nvSpPr>
          <p:cNvPr id="26" name="Content Placeholder 15">
            <a:extLst>
              <a:ext uri="{FF2B5EF4-FFF2-40B4-BE49-F238E27FC236}">
                <a16:creationId xmlns:a16="http://schemas.microsoft.com/office/drawing/2014/main" id="{5BC9B29F-5B38-4C95-A642-ADA580BD1683}"/>
              </a:ext>
            </a:extLst>
          </p:cNvPr>
          <p:cNvSpPr txBox="1">
            <a:spLocks/>
          </p:cNvSpPr>
          <p:nvPr/>
        </p:nvSpPr>
        <p:spPr>
          <a:xfrm>
            <a:off x="1041400" y="1825625"/>
            <a:ext cx="4775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49894"/>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49894"/>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4989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49894"/>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49894"/>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endParaRPr lang="en-IE" dirty="0"/>
          </a:p>
        </p:txBody>
      </p:sp>
      <p:pic>
        <p:nvPicPr>
          <p:cNvPr id="4" name="Picture 3">
            <a:extLst>
              <a:ext uri="{FF2B5EF4-FFF2-40B4-BE49-F238E27FC236}">
                <a16:creationId xmlns:a16="http://schemas.microsoft.com/office/drawing/2014/main" id="{D04537ED-3DC5-4E36-A636-BA2FB8E9D10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6146" y="1940832"/>
            <a:ext cx="4610100" cy="3295650"/>
          </a:xfrm>
          <a:prstGeom prst="rect">
            <a:avLst/>
          </a:prstGeom>
        </p:spPr>
      </p:pic>
    </p:spTree>
    <p:extLst>
      <p:ext uri="{BB962C8B-B14F-4D97-AF65-F5344CB8AC3E}">
        <p14:creationId xmlns:p14="http://schemas.microsoft.com/office/powerpoint/2010/main" val="349884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29F5266-DFE8-4B5B-A999-671818E39763}"/>
              </a:ext>
            </a:extLst>
          </p:cNvPr>
          <p:cNvSpPr>
            <a:spLocks noGrp="1"/>
          </p:cNvSpPr>
          <p:nvPr>
            <p:ph type="title"/>
          </p:nvPr>
        </p:nvSpPr>
        <p:spPr>
          <a:xfrm>
            <a:off x="6448256" y="442344"/>
            <a:ext cx="4907967" cy="1325563"/>
          </a:xfrm>
        </p:spPr>
        <p:txBody>
          <a:bodyPr>
            <a:normAutofit/>
          </a:bodyPr>
          <a:lstStyle/>
          <a:p>
            <a:r>
              <a:rPr lang="en-IE" sz="3600" dirty="0">
                <a:solidFill>
                  <a:schemeClr val="accent6"/>
                </a:solidFill>
              </a:rPr>
              <a:t>Shale</a:t>
            </a:r>
            <a:endParaRPr lang="en-IE" sz="3600" dirty="0"/>
          </a:p>
        </p:txBody>
      </p:sp>
      <p:sp>
        <p:nvSpPr>
          <p:cNvPr id="16" name="Content Placeholder 15">
            <a:extLst>
              <a:ext uri="{FF2B5EF4-FFF2-40B4-BE49-F238E27FC236}">
                <a16:creationId xmlns:a16="http://schemas.microsoft.com/office/drawing/2014/main" id="{B9DB382F-3335-4308-B15A-0C4DEBA84936}"/>
              </a:ext>
            </a:extLst>
          </p:cNvPr>
          <p:cNvSpPr>
            <a:spLocks noGrp="1"/>
          </p:cNvSpPr>
          <p:nvPr>
            <p:ph idx="1"/>
          </p:nvPr>
        </p:nvSpPr>
        <p:spPr>
          <a:xfrm>
            <a:off x="6337300" y="1767907"/>
            <a:ext cx="4907968" cy="3619275"/>
          </a:xfrm>
        </p:spPr>
        <p:txBody>
          <a:bodyPr>
            <a:normAutofit fontScale="92500" lnSpcReduction="10000"/>
          </a:bodyPr>
          <a:lstStyle/>
          <a:p>
            <a:r>
              <a:rPr lang="en-IE" sz="1800" dirty="0"/>
              <a:t>A fine-grained and inorganic rock.</a:t>
            </a:r>
          </a:p>
          <a:p>
            <a:r>
              <a:rPr lang="en-IE" sz="1800" dirty="0"/>
              <a:t>Consists of very thin layers that give it a brittle or </a:t>
            </a:r>
            <a:r>
              <a:rPr lang="en-IE" sz="1800" dirty="0" err="1"/>
              <a:t>flakey</a:t>
            </a:r>
            <a:r>
              <a:rPr lang="en-IE" sz="1800" dirty="0"/>
              <a:t> texture, dark grey in colour.</a:t>
            </a:r>
          </a:p>
          <a:p>
            <a:r>
              <a:rPr lang="en-IE" sz="1800" dirty="0"/>
              <a:t>Can be found at </a:t>
            </a:r>
            <a:r>
              <a:rPr lang="en-IE" sz="1800" dirty="0" err="1"/>
              <a:t>Slieve</a:t>
            </a:r>
            <a:r>
              <a:rPr lang="en-IE" sz="1800" dirty="0"/>
              <a:t> Elva in Co. Clare.</a:t>
            </a:r>
          </a:p>
          <a:p>
            <a:r>
              <a:rPr lang="en-IE" sz="1800" dirty="0"/>
              <a:t>Is used for making ceramics and other pottery.</a:t>
            </a:r>
          </a:p>
          <a:p>
            <a:r>
              <a:rPr lang="en-IE" sz="1800" dirty="0"/>
              <a:t>Shale is formed through the deposition of thick layers of silt and clay in shallow seawaters.</a:t>
            </a:r>
          </a:p>
          <a:p>
            <a:r>
              <a:rPr lang="en-IE" sz="1800" dirty="0"/>
              <a:t>Quartz and calcite cemented the mud together and lithification occurred.</a:t>
            </a:r>
          </a:p>
          <a:p>
            <a:r>
              <a:rPr lang="en-IE" sz="1800" dirty="0"/>
              <a:t>Made from fine particles and is soft, so it is easily broken down by weathering and erosion.</a:t>
            </a:r>
          </a:p>
        </p:txBody>
      </p:sp>
      <p:sp>
        <p:nvSpPr>
          <p:cNvPr id="26" name="Content Placeholder 15">
            <a:extLst>
              <a:ext uri="{FF2B5EF4-FFF2-40B4-BE49-F238E27FC236}">
                <a16:creationId xmlns:a16="http://schemas.microsoft.com/office/drawing/2014/main" id="{5BC9B29F-5B38-4C95-A642-ADA580BD1683}"/>
              </a:ext>
            </a:extLst>
          </p:cNvPr>
          <p:cNvSpPr txBox="1">
            <a:spLocks/>
          </p:cNvSpPr>
          <p:nvPr/>
        </p:nvSpPr>
        <p:spPr>
          <a:xfrm>
            <a:off x="1041400" y="1825625"/>
            <a:ext cx="4775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49894"/>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49894"/>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4989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49894"/>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49894"/>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endParaRPr lang="en-IE" dirty="0"/>
          </a:p>
        </p:txBody>
      </p:sp>
      <p:pic>
        <p:nvPicPr>
          <p:cNvPr id="3" name="Picture 2">
            <a:extLst>
              <a:ext uri="{FF2B5EF4-FFF2-40B4-BE49-F238E27FC236}">
                <a16:creationId xmlns:a16="http://schemas.microsoft.com/office/drawing/2014/main" id="{79F0160F-EDC6-45EA-8A90-BF2E830482E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0700" y="2294164"/>
            <a:ext cx="5295900" cy="2705100"/>
          </a:xfrm>
          <a:prstGeom prst="rect">
            <a:avLst/>
          </a:prstGeom>
        </p:spPr>
      </p:pic>
    </p:spTree>
    <p:extLst>
      <p:ext uri="{BB962C8B-B14F-4D97-AF65-F5344CB8AC3E}">
        <p14:creationId xmlns:p14="http://schemas.microsoft.com/office/powerpoint/2010/main" val="352900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29F5266-DFE8-4B5B-A999-671818E39763}"/>
              </a:ext>
            </a:extLst>
          </p:cNvPr>
          <p:cNvSpPr>
            <a:spLocks noGrp="1"/>
          </p:cNvSpPr>
          <p:nvPr>
            <p:ph type="title"/>
          </p:nvPr>
        </p:nvSpPr>
        <p:spPr>
          <a:xfrm>
            <a:off x="1338384" y="92667"/>
            <a:ext cx="8956431" cy="2017485"/>
          </a:xfrm>
        </p:spPr>
        <p:txBody>
          <a:bodyPr>
            <a:normAutofit/>
          </a:bodyPr>
          <a:lstStyle/>
          <a:p>
            <a:r>
              <a:rPr lang="en-IE" sz="3600" dirty="0">
                <a:solidFill>
                  <a:schemeClr val="accent6"/>
                </a:solidFill>
              </a:rPr>
              <a:t>Other Examples of Sedimentary Rocks</a:t>
            </a:r>
            <a:endParaRPr lang="en-IE" sz="3600" dirty="0"/>
          </a:p>
        </p:txBody>
      </p:sp>
      <p:sp>
        <p:nvSpPr>
          <p:cNvPr id="16" name="Content Placeholder 15">
            <a:extLst>
              <a:ext uri="{FF2B5EF4-FFF2-40B4-BE49-F238E27FC236}">
                <a16:creationId xmlns:a16="http://schemas.microsoft.com/office/drawing/2014/main" id="{B9DB382F-3335-4308-B15A-0C4DEBA84936}"/>
              </a:ext>
            </a:extLst>
          </p:cNvPr>
          <p:cNvSpPr>
            <a:spLocks noGrp="1"/>
          </p:cNvSpPr>
          <p:nvPr>
            <p:ph idx="1"/>
          </p:nvPr>
        </p:nvSpPr>
        <p:spPr>
          <a:xfrm>
            <a:off x="1041400" y="2133599"/>
            <a:ext cx="9683167" cy="3619275"/>
          </a:xfrm>
        </p:spPr>
        <p:txBody>
          <a:bodyPr>
            <a:normAutofit/>
          </a:bodyPr>
          <a:lstStyle/>
          <a:p>
            <a:r>
              <a:rPr lang="en-IE" sz="1800" b="1" dirty="0"/>
              <a:t>Coal: </a:t>
            </a:r>
            <a:r>
              <a:rPr lang="en-IE" sz="1800" dirty="0"/>
              <a:t>An organic rock formed from the remains of plant fossils, compacted by silt before they were fully decomposed. It is used as a fossil fuel. </a:t>
            </a:r>
            <a:endParaRPr lang="en-IE" sz="1800" b="1" dirty="0"/>
          </a:p>
          <a:p>
            <a:r>
              <a:rPr lang="en-IE" sz="1800" b="1" dirty="0"/>
              <a:t>Conglomerates: </a:t>
            </a:r>
            <a:r>
              <a:rPr lang="en-IE" sz="1800" dirty="0"/>
              <a:t>Course-grained inorganic rock formed from the rounded fragments of other rocks that have been compacted and cemented together by quartz.</a:t>
            </a:r>
            <a:endParaRPr lang="en-IE" sz="1800" b="1" dirty="0"/>
          </a:p>
          <a:p>
            <a:r>
              <a:rPr lang="en-IE" sz="1800" b="1" dirty="0"/>
              <a:t>Gypsum: </a:t>
            </a:r>
            <a:r>
              <a:rPr lang="en-IE" sz="1800" dirty="0"/>
              <a:t>A chemical sedimentary rock formed from the compaction of sea salt.</a:t>
            </a:r>
            <a:endParaRPr lang="en-IE" sz="1800" b="1" dirty="0"/>
          </a:p>
        </p:txBody>
      </p:sp>
      <p:sp>
        <p:nvSpPr>
          <p:cNvPr id="26" name="Content Placeholder 15">
            <a:extLst>
              <a:ext uri="{FF2B5EF4-FFF2-40B4-BE49-F238E27FC236}">
                <a16:creationId xmlns:a16="http://schemas.microsoft.com/office/drawing/2014/main" id="{5BC9B29F-5B38-4C95-A642-ADA580BD1683}"/>
              </a:ext>
            </a:extLst>
          </p:cNvPr>
          <p:cNvSpPr txBox="1">
            <a:spLocks/>
          </p:cNvSpPr>
          <p:nvPr/>
        </p:nvSpPr>
        <p:spPr>
          <a:xfrm>
            <a:off x="1041400" y="1825625"/>
            <a:ext cx="4775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49894"/>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49894"/>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4989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49894"/>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49894"/>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endParaRPr lang="en-IE" dirty="0"/>
          </a:p>
        </p:txBody>
      </p:sp>
    </p:spTree>
    <p:extLst>
      <p:ext uri="{BB962C8B-B14F-4D97-AF65-F5344CB8AC3E}">
        <p14:creationId xmlns:p14="http://schemas.microsoft.com/office/powerpoint/2010/main" val="904419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FF08F7-CFCC-F35E-238F-00EA9DCD3FAC}"/>
              </a:ext>
            </a:extLst>
          </p:cNvPr>
          <p:cNvPicPr>
            <a:picLocks noChangeAspect="1"/>
          </p:cNvPicPr>
          <p:nvPr/>
        </p:nvPicPr>
        <p:blipFill>
          <a:blip r:embed="rId3"/>
          <a:stretch>
            <a:fillRect/>
          </a:stretch>
        </p:blipFill>
        <p:spPr>
          <a:xfrm>
            <a:off x="1617753" y="1438752"/>
            <a:ext cx="8956493" cy="4464208"/>
          </a:xfrm>
          <a:prstGeom prst="rect">
            <a:avLst/>
          </a:prstGeom>
        </p:spPr>
      </p:pic>
      <p:sp>
        <p:nvSpPr>
          <p:cNvPr id="5" name="TextBox 4">
            <a:extLst>
              <a:ext uri="{FF2B5EF4-FFF2-40B4-BE49-F238E27FC236}">
                <a16:creationId xmlns:a16="http://schemas.microsoft.com/office/drawing/2014/main" id="{1A70B191-8AE7-C543-8A6D-4AF6D982ECEA}"/>
              </a:ext>
            </a:extLst>
          </p:cNvPr>
          <p:cNvSpPr txBox="1"/>
          <p:nvPr/>
        </p:nvSpPr>
        <p:spPr>
          <a:xfrm>
            <a:off x="2369248" y="310502"/>
            <a:ext cx="6882905" cy="769441"/>
          </a:xfrm>
          <a:prstGeom prst="rect">
            <a:avLst/>
          </a:prstGeom>
          <a:noFill/>
        </p:spPr>
        <p:txBody>
          <a:bodyPr wrap="square" rtlCol="0">
            <a:spAutoFit/>
          </a:bodyPr>
          <a:lstStyle/>
          <a:p>
            <a:pPr algn="ctr"/>
            <a:r>
              <a:rPr lang="en-GB" sz="4400" b="1" dirty="0">
                <a:solidFill>
                  <a:srgbClr val="00894C"/>
                </a:solidFill>
              </a:rPr>
              <a:t>Test Yourself Questions</a:t>
            </a:r>
            <a:endParaRPr lang="en-US" sz="4400" b="1" dirty="0">
              <a:solidFill>
                <a:schemeClr val="accent2">
                  <a:lumMod val="50000"/>
                </a:schemeClr>
              </a:solidFill>
            </a:endParaRPr>
          </a:p>
        </p:txBody>
      </p:sp>
    </p:spTree>
    <p:extLst>
      <p:ext uri="{BB962C8B-B14F-4D97-AF65-F5344CB8AC3E}">
        <p14:creationId xmlns:p14="http://schemas.microsoft.com/office/powerpoint/2010/main" val="41573281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E2118C-4D13-25D7-79F5-4166788FDA4E}"/>
              </a:ext>
            </a:extLst>
          </p:cNvPr>
          <p:cNvSpPr txBox="1"/>
          <p:nvPr/>
        </p:nvSpPr>
        <p:spPr>
          <a:xfrm>
            <a:off x="2369248" y="310502"/>
            <a:ext cx="6882905" cy="769441"/>
          </a:xfrm>
          <a:prstGeom prst="rect">
            <a:avLst/>
          </a:prstGeom>
          <a:noFill/>
        </p:spPr>
        <p:txBody>
          <a:bodyPr wrap="square" rtlCol="0">
            <a:spAutoFit/>
          </a:bodyPr>
          <a:lstStyle/>
          <a:p>
            <a:pPr algn="ctr"/>
            <a:r>
              <a:rPr lang="en-GB" sz="4400" b="1" dirty="0">
                <a:solidFill>
                  <a:srgbClr val="00894C"/>
                </a:solidFill>
              </a:rPr>
              <a:t>Test Yourself Solutions</a:t>
            </a:r>
            <a:endParaRPr lang="en-US" sz="4400" b="1" dirty="0">
              <a:solidFill>
                <a:schemeClr val="accent2">
                  <a:lumMod val="50000"/>
                </a:schemeClr>
              </a:solidFill>
            </a:endParaRPr>
          </a:p>
        </p:txBody>
      </p:sp>
      <p:sp>
        <p:nvSpPr>
          <p:cNvPr id="11" name="TextBox 10">
            <a:extLst>
              <a:ext uri="{FF2B5EF4-FFF2-40B4-BE49-F238E27FC236}">
                <a16:creationId xmlns:a16="http://schemas.microsoft.com/office/drawing/2014/main" id="{7EAD11FF-AE47-F31F-6247-8F086A3E68F9}"/>
              </a:ext>
            </a:extLst>
          </p:cNvPr>
          <p:cNvSpPr txBox="1"/>
          <p:nvPr/>
        </p:nvSpPr>
        <p:spPr>
          <a:xfrm>
            <a:off x="314960" y="1808708"/>
            <a:ext cx="11338560" cy="3170099"/>
          </a:xfrm>
          <a:prstGeom prst="rect">
            <a:avLst/>
          </a:prstGeom>
          <a:solidFill>
            <a:schemeClr val="bg2"/>
          </a:solidFill>
        </p:spPr>
        <p:txBody>
          <a:bodyPr wrap="square" rtlCol="0">
            <a:spAutoFit/>
          </a:bodyPr>
          <a:lstStyle/>
          <a:p>
            <a:pPr marL="342900" indent="-342900">
              <a:buAutoNum type="arabicPeriod"/>
            </a:pPr>
            <a:r>
              <a:rPr lang="en-GB" sz="1600" dirty="0"/>
              <a:t>Organic sedimentary rocks are formed from the fossils of living things, e.g. plants, animals or sea creatures. Inorganic sedimentary rocks form from the broken-down fragments of other rock. </a:t>
            </a:r>
          </a:p>
          <a:p>
            <a:pPr marL="342900" indent="-342900">
              <a:buAutoNum type="arabicPeriod"/>
            </a:pPr>
            <a:r>
              <a:rPr lang="en-GB" sz="1600" dirty="0"/>
              <a:t>Sandstone is a coarse-grained rock. Irish sandstone, known as Old Red Sandstone, is reddish brown in colour due to a high iron oxide content. </a:t>
            </a:r>
          </a:p>
          <a:p>
            <a:pPr marL="342900" indent="-342900">
              <a:buAutoNum type="arabicPeriod"/>
            </a:pPr>
            <a:r>
              <a:rPr lang="en-GB" sz="1600" dirty="0"/>
              <a:t>Limestone is a fine-grained rock that is white in colour when pure. However, most limestone has impurities that give it a grey colour.</a:t>
            </a:r>
          </a:p>
          <a:p>
            <a:pPr marL="342900" indent="-342900">
              <a:buAutoNum type="arabicPeriod"/>
            </a:pPr>
            <a:r>
              <a:rPr lang="en-GB" sz="1600" dirty="0"/>
              <a:t>(a) Sandstone: formed from sand particles.(b) Limestone: formed from shells and skeletons of marine organisms.(c) Shale: formed from clay and mud.</a:t>
            </a:r>
          </a:p>
          <a:p>
            <a:pPr marL="342900" indent="-342900">
              <a:buAutoNum type="arabicPeriod"/>
            </a:pPr>
            <a:r>
              <a:rPr lang="en-GB" sz="1600" dirty="0"/>
              <a:t>The Munster Ridge Valley (sandstone) and the karst region of the Burren (limestone).</a:t>
            </a:r>
          </a:p>
          <a:p>
            <a:pPr marL="342900" indent="-342900">
              <a:buAutoNum type="arabicPeriod"/>
            </a:pPr>
            <a:r>
              <a:rPr lang="en-GB" sz="1600" dirty="0"/>
              <a:t>Strata: Layered. Bedding planes: Dark horizontal lines that separate strata of sedimentary rock. Joints: Vertical cracks that form in rock’s strata. Permeable: Rock that allows water to pass through it.</a:t>
            </a:r>
            <a:endParaRPr lang="en-US" sz="1200" b="1" dirty="0">
              <a:solidFill>
                <a:schemeClr val="accent2">
                  <a:lumMod val="50000"/>
                </a:schemeClr>
              </a:solidFill>
            </a:endParaRPr>
          </a:p>
          <a:p>
            <a:pPr algn="ctr"/>
            <a:endParaRPr lang="en-US" sz="1200" b="1" dirty="0">
              <a:solidFill>
                <a:schemeClr val="accent2">
                  <a:lumMod val="50000"/>
                </a:schemeClr>
              </a:solidFill>
            </a:endParaRPr>
          </a:p>
          <a:p>
            <a:pPr algn="ctr"/>
            <a:endParaRPr lang="en-US" sz="1200" b="1" dirty="0">
              <a:solidFill>
                <a:schemeClr val="accent2">
                  <a:lumMod val="50000"/>
                </a:schemeClr>
              </a:solidFill>
            </a:endParaRPr>
          </a:p>
        </p:txBody>
      </p:sp>
    </p:spTree>
    <p:extLst>
      <p:ext uri="{BB962C8B-B14F-4D97-AF65-F5344CB8AC3E}">
        <p14:creationId xmlns:p14="http://schemas.microsoft.com/office/powerpoint/2010/main" val="3408781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28B1B5-3DA2-E2E8-6989-668428574152}"/>
              </a:ext>
            </a:extLst>
          </p:cNvPr>
          <p:cNvSpPr>
            <a:spLocks noGrp="1"/>
          </p:cNvSpPr>
          <p:nvPr>
            <p:ph idx="1"/>
          </p:nvPr>
        </p:nvSpPr>
        <p:spPr>
          <a:xfrm>
            <a:off x="838200" y="1374584"/>
            <a:ext cx="10515600" cy="4701096"/>
          </a:xfrm>
          <a:solidFill>
            <a:schemeClr val="bg2"/>
          </a:solidFill>
        </p:spPr>
        <p:txBody>
          <a:bodyPr>
            <a:normAutofit/>
          </a:bodyPr>
          <a:lstStyle/>
          <a:p>
            <a:pPr marL="0" indent="0">
              <a:buNone/>
            </a:pPr>
            <a:r>
              <a:rPr lang="en-GB" sz="2000" dirty="0"/>
              <a:t>7. The Old Red Sandstone of Munster was uplifted during the Armorican folding period 250 million years ago. As the African and Eurasian plates collided, layers of sandstone and overlying limestone were buckled and uplifted above sea level. The overlying limestone was eroded away to reveal the sandstone ridges underneath. These ridges rise above the surrounding landscape to form Munster’s sandstone mountains. This landscape is called the Munster Ridge Valley. A unique landscape associated with limestone is the karst region of the Burren in Co. Clare. The Burren covers an area of 250 km2, covering most of North Clare, where it slopes gently into the Atlantic Ocean. The Burren remained submerged under a shallow tropical sea until the Armorican folding period. As the African and Eurasian plates collided, it was uplifted above sea level to its present location. The limestone remained protected by a layer of soil until the last ice age. During the ice age, large glaciers scraped the overlying soil away to reveal the underlying limestone. Once exposed, the limestone was then shaped by the chemical weathering process of carbonation. Carbonation occurs as limestone is dissolved by acidic rain. This process led to the formation of limestone pavement on the surface of the landscape.</a:t>
            </a:r>
          </a:p>
        </p:txBody>
      </p:sp>
      <p:sp>
        <p:nvSpPr>
          <p:cNvPr id="4" name="TextBox 3">
            <a:extLst>
              <a:ext uri="{FF2B5EF4-FFF2-40B4-BE49-F238E27FC236}">
                <a16:creationId xmlns:a16="http://schemas.microsoft.com/office/drawing/2014/main" id="{E14FA9C7-109E-803E-3E9B-5A1F00AAC33D}"/>
              </a:ext>
            </a:extLst>
          </p:cNvPr>
          <p:cNvSpPr txBox="1"/>
          <p:nvPr/>
        </p:nvSpPr>
        <p:spPr>
          <a:xfrm>
            <a:off x="2369248" y="310502"/>
            <a:ext cx="6882905" cy="769441"/>
          </a:xfrm>
          <a:prstGeom prst="rect">
            <a:avLst/>
          </a:prstGeom>
          <a:noFill/>
        </p:spPr>
        <p:txBody>
          <a:bodyPr wrap="square" rtlCol="0">
            <a:spAutoFit/>
          </a:bodyPr>
          <a:lstStyle/>
          <a:p>
            <a:pPr algn="ctr"/>
            <a:r>
              <a:rPr lang="en-GB" sz="4400" b="1" dirty="0">
                <a:solidFill>
                  <a:srgbClr val="00894C"/>
                </a:solidFill>
              </a:rPr>
              <a:t>Test Yourself Solutions</a:t>
            </a:r>
            <a:endParaRPr lang="en-US" sz="4400" b="1" dirty="0">
              <a:solidFill>
                <a:schemeClr val="accent2">
                  <a:lumMod val="50000"/>
                </a:schemeClr>
              </a:solidFill>
            </a:endParaRPr>
          </a:p>
        </p:txBody>
      </p:sp>
    </p:spTree>
    <p:extLst>
      <p:ext uri="{BB962C8B-B14F-4D97-AF65-F5344CB8AC3E}">
        <p14:creationId xmlns:p14="http://schemas.microsoft.com/office/powerpoint/2010/main" val="32170408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9CC2E8-140A-7D44-BA4D-5E9138473C83}"/>
              </a:ext>
            </a:extLst>
          </p:cNvPr>
          <p:cNvSpPr txBox="1"/>
          <p:nvPr/>
        </p:nvSpPr>
        <p:spPr>
          <a:xfrm>
            <a:off x="1379581" y="2306849"/>
            <a:ext cx="2774731" cy="707886"/>
          </a:xfrm>
          <a:prstGeom prst="rect">
            <a:avLst/>
          </a:prstGeom>
          <a:noFill/>
        </p:spPr>
        <p:txBody>
          <a:bodyPr wrap="square" rtlCol="0">
            <a:spAutoFit/>
          </a:bodyPr>
          <a:lstStyle/>
          <a:p>
            <a:pPr algn="ctr"/>
            <a:r>
              <a:rPr lang="en-US" sz="4000" dirty="0">
                <a:solidFill>
                  <a:schemeClr val="bg1"/>
                </a:solidFill>
                <a:latin typeface="Cooper Black" panose="0208090404030B020404" pitchFamily="18" charset="77"/>
              </a:rPr>
              <a:t>LESSON 5</a:t>
            </a:r>
          </a:p>
        </p:txBody>
      </p:sp>
      <p:sp>
        <p:nvSpPr>
          <p:cNvPr id="5" name="TextBox 4">
            <a:extLst>
              <a:ext uri="{FF2B5EF4-FFF2-40B4-BE49-F238E27FC236}">
                <a16:creationId xmlns:a16="http://schemas.microsoft.com/office/drawing/2014/main" id="{B9D0F798-DEF7-124D-B6E6-124AC73BFCFE}"/>
              </a:ext>
            </a:extLst>
          </p:cNvPr>
          <p:cNvSpPr txBox="1"/>
          <p:nvPr/>
        </p:nvSpPr>
        <p:spPr>
          <a:xfrm>
            <a:off x="1535093" y="3144680"/>
            <a:ext cx="2463706" cy="954107"/>
          </a:xfrm>
          <a:prstGeom prst="rect">
            <a:avLst/>
          </a:prstGeom>
          <a:noFill/>
        </p:spPr>
        <p:txBody>
          <a:bodyPr wrap="square" rtlCol="0">
            <a:spAutoFit/>
          </a:bodyPr>
          <a:lstStyle/>
          <a:p>
            <a:pPr algn="ctr"/>
            <a:r>
              <a:rPr lang="en-IE" sz="2800" dirty="0">
                <a:solidFill>
                  <a:schemeClr val="bg1"/>
                </a:solidFill>
                <a:latin typeface="Aharoni" panose="020F0502020204030204" pitchFamily="34" charset="0"/>
                <a:cs typeface="Aharoni" panose="020F0502020204030204" pitchFamily="34" charset="0"/>
              </a:rPr>
              <a:t>Metamorphic Rock</a:t>
            </a:r>
            <a:endParaRPr lang="en-US" sz="2800" dirty="0">
              <a:solidFill>
                <a:schemeClr val="bg1"/>
              </a:solidFill>
              <a:latin typeface="Aharoni" panose="020F0502020204030204" pitchFamily="34" charset="0"/>
              <a:cs typeface="Aharoni" panose="020F0502020204030204" pitchFamily="34" charset="0"/>
            </a:endParaRPr>
          </a:p>
        </p:txBody>
      </p:sp>
      <p:pic>
        <p:nvPicPr>
          <p:cNvPr id="6" name="Picture 5">
            <a:extLst>
              <a:ext uri="{FF2B5EF4-FFF2-40B4-BE49-F238E27FC236}">
                <a16:creationId xmlns:a16="http://schemas.microsoft.com/office/drawing/2014/main" id="{45CF26EB-BC1B-13BF-A5B8-4700208686BE}"/>
              </a:ext>
            </a:extLst>
          </p:cNvPr>
          <p:cNvPicPr>
            <a:picLocks noChangeAspect="1"/>
          </p:cNvPicPr>
          <p:nvPr/>
        </p:nvPicPr>
        <p:blipFill>
          <a:blip r:embed="rId2"/>
          <a:stretch>
            <a:fillRect/>
          </a:stretch>
        </p:blipFill>
        <p:spPr>
          <a:xfrm>
            <a:off x="475898" y="1948563"/>
            <a:ext cx="11240204" cy="2960873"/>
          </a:xfrm>
          <a:prstGeom prst="rect">
            <a:avLst/>
          </a:prstGeom>
        </p:spPr>
      </p:pic>
    </p:spTree>
    <p:extLst>
      <p:ext uri="{BB962C8B-B14F-4D97-AF65-F5344CB8AC3E}">
        <p14:creationId xmlns:p14="http://schemas.microsoft.com/office/powerpoint/2010/main" val="17821479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29F5266-DFE8-4B5B-A999-671818E39763}"/>
              </a:ext>
            </a:extLst>
          </p:cNvPr>
          <p:cNvSpPr>
            <a:spLocks noGrp="1"/>
          </p:cNvSpPr>
          <p:nvPr>
            <p:ph type="title"/>
          </p:nvPr>
        </p:nvSpPr>
        <p:spPr>
          <a:xfrm>
            <a:off x="580570" y="500062"/>
            <a:ext cx="10570029" cy="1325563"/>
          </a:xfrm>
        </p:spPr>
        <p:txBody>
          <a:bodyPr>
            <a:normAutofit/>
          </a:bodyPr>
          <a:lstStyle/>
          <a:p>
            <a:r>
              <a:rPr lang="en-IE" dirty="0">
                <a:solidFill>
                  <a:schemeClr val="accent6"/>
                </a:solidFill>
              </a:rPr>
              <a:t>Introduction</a:t>
            </a:r>
            <a:endParaRPr lang="en-IE" dirty="0"/>
          </a:p>
        </p:txBody>
      </p:sp>
      <p:sp>
        <p:nvSpPr>
          <p:cNvPr id="26" name="Content Placeholder 15">
            <a:extLst>
              <a:ext uri="{FF2B5EF4-FFF2-40B4-BE49-F238E27FC236}">
                <a16:creationId xmlns:a16="http://schemas.microsoft.com/office/drawing/2014/main" id="{5BC9B29F-5B38-4C95-A642-ADA580BD1683}"/>
              </a:ext>
            </a:extLst>
          </p:cNvPr>
          <p:cNvSpPr txBox="1">
            <a:spLocks/>
          </p:cNvSpPr>
          <p:nvPr/>
        </p:nvSpPr>
        <p:spPr>
          <a:xfrm>
            <a:off x="1041400" y="1825625"/>
            <a:ext cx="4775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49894"/>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49894"/>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4989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49894"/>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49894"/>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endParaRPr lang="en-IE" dirty="0"/>
          </a:p>
        </p:txBody>
      </p:sp>
      <p:pic>
        <p:nvPicPr>
          <p:cNvPr id="5" name="Picture 4">
            <a:extLst>
              <a:ext uri="{FF2B5EF4-FFF2-40B4-BE49-F238E27FC236}">
                <a16:creationId xmlns:a16="http://schemas.microsoft.com/office/drawing/2014/main" id="{200B217E-7B9E-4010-871C-12BF8256CA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570" y="1966617"/>
            <a:ext cx="10435771" cy="3516566"/>
          </a:xfrm>
          <a:prstGeom prst="rect">
            <a:avLst/>
          </a:prstGeom>
        </p:spPr>
      </p:pic>
    </p:spTree>
    <p:extLst>
      <p:ext uri="{BB962C8B-B14F-4D97-AF65-F5344CB8AC3E}">
        <p14:creationId xmlns:p14="http://schemas.microsoft.com/office/powerpoint/2010/main" val="23128686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29F5266-DFE8-4B5B-A999-671818E39763}"/>
              </a:ext>
            </a:extLst>
          </p:cNvPr>
          <p:cNvSpPr>
            <a:spLocks noGrp="1"/>
          </p:cNvSpPr>
          <p:nvPr>
            <p:ph type="title"/>
          </p:nvPr>
        </p:nvSpPr>
        <p:spPr>
          <a:xfrm>
            <a:off x="6448256" y="442344"/>
            <a:ext cx="4907967" cy="1325563"/>
          </a:xfrm>
        </p:spPr>
        <p:txBody>
          <a:bodyPr>
            <a:normAutofit/>
          </a:bodyPr>
          <a:lstStyle/>
          <a:p>
            <a:r>
              <a:rPr lang="en-IE" sz="3600" dirty="0">
                <a:solidFill>
                  <a:schemeClr val="accent6"/>
                </a:solidFill>
              </a:rPr>
              <a:t>Marble</a:t>
            </a:r>
            <a:endParaRPr lang="en-IE" sz="3600" dirty="0"/>
          </a:p>
        </p:txBody>
      </p:sp>
      <p:sp>
        <p:nvSpPr>
          <p:cNvPr id="16" name="Content Placeholder 15">
            <a:extLst>
              <a:ext uri="{FF2B5EF4-FFF2-40B4-BE49-F238E27FC236}">
                <a16:creationId xmlns:a16="http://schemas.microsoft.com/office/drawing/2014/main" id="{B9DB382F-3335-4308-B15A-0C4DEBA84936}"/>
              </a:ext>
            </a:extLst>
          </p:cNvPr>
          <p:cNvSpPr>
            <a:spLocks noGrp="1"/>
          </p:cNvSpPr>
          <p:nvPr>
            <p:ph idx="1"/>
          </p:nvPr>
        </p:nvSpPr>
        <p:spPr>
          <a:xfrm>
            <a:off x="6176850" y="1767906"/>
            <a:ext cx="5142520" cy="4351338"/>
          </a:xfrm>
        </p:spPr>
        <p:txBody>
          <a:bodyPr>
            <a:normAutofit lnSpcReduction="10000"/>
          </a:bodyPr>
          <a:lstStyle/>
          <a:p>
            <a:r>
              <a:rPr lang="en-IE" sz="1800" dirty="0"/>
              <a:t>A course-grained, non-foliated rock, which forms when limestone is changed due to heat and pressure.</a:t>
            </a:r>
          </a:p>
          <a:p>
            <a:r>
              <a:rPr lang="en-IE" sz="1800" dirty="0"/>
              <a:t>Pure marble is white, but varies in colour due to impurities.</a:t>
            </a:r>
          </a:p>
          <a:p>
            <a:r>
              <a:rPr lang="en-IE" sz="1800" dirty="0"/>
              <a:t>Can be found in Connemara, Kilkenny and Cork.</a:t>
            </a:r>
          </a:p>
          <a:p>
            <a:r>
              <a:rPr lang="en-IE" sz="1800" dirty="0"/>
              <a:t>Marble forms as a result of regional metamorphism, which alters the physical and chemical properties of limestone.</a:t>
            </a:r>
          </a:p>
          <a:p>
            <a:r>
              <a:rPr lang="en-IE" sz="1800" dirty="0"/>
              <a:t>It forms at convergent plate boundaries, the intense heat melts away the remains of marine fossils and cause the limestone strata to melt together.</a:t>
            </a:r>
          </a:p>
          <a:p>
            <a:r>
              <a:rPr lang="en-IE" sz="1800" dirty="0"/>
              <a:t>Calcite minerals expand and lock together as the rock continues to heat.</a:t>
            </a:r>
          </a:p>
        </p:txBody>
      </p:sp>
      <p:sp>
        <p:nvSpPr>
          <p:cNvPr id="26" name="Content Placeholder 15">
            <a:extLst>
              <a:ext uri="{FF2B5EF4-FFF2-40B4-BE49-F238E27FC236}">
                <a16:creationId xmlns:a16="http://schemas.microsoft.com/office/drawing/2014/main" id="{5BC9B29F-5B38-4C95-A642-ADA580BD1683}"/>
              </a:ext>
            </a:extLst>
          </p:cNvPr>
          <p:cNvSpPr txBox="1">
            <a:spLocks/>
          </p:cNvSpPr>
          <p:nvPr/>
        </p:nvSpPr>
        <p:spPr>
          <a:xfrm>
            <a:off x="1041400" y="1825625"/>
            <a:ext cx="4775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49894"/>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49894"/>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4989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49894"/>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49894"/>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endParaRPr lang="en-IE" dirty="0"/>
          </a:p>
        </p:txBody>
      </p:sp>
      <p:pic>
        <p:nvPicPr>
          <p:cNvPr id="6" name="Picture 5">
            <a:extLst>
              <a:ext uri="{FF2B5EF4-FFF2-40B4-BE49-F238E27FC236}">
                <a16:creationId xmlns:a16="http://schemas.microsoft.com/office/drawing/2014/main" id="{72DDBC73-9842-4415-B99C-51C6D180F4B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42848" y="1767907"/>
            <a:ext cx="5172304" cy="3040394"/>
          </a:xfrm>
          <a:prstGeom prst="rect">
            <a:avLst/>
          </a:prstGeom>
        </p:spPr>
      </p:pic>
    </p:spTree>
    <p:extLst>
      <p:ext uri="{BB962C8B-B14F-4D97-AF65-F5344CB8AC3E}">
        <p14:creationId xmlns:p14="http://schemas.microsoft.com/office/powerpoint/2010/main" val="153922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29F5266-DFE8-4B5B-A999-671818E39763}"/>
              </a:ext>
            </a:extLst>
          </p:cNvPr>
          <p:cNvSpPr>
            <a:spLocks noGrp="1"/>
          </p:cNvSpPr>
          <p:nvPr>
            <p:ph type="title"/>
          </p:nvPr>
        </p:nvSpPr>
        <p:spPr>
          <a:xfrm>
            <a:off x="202381" y="-108155"/>
            <a:ext cx="6308534" cy="1325563"/>
          </a:xfrm>
        </p:spPr>
        <p:txBody>
          <a:bodyPr>
            <a:normAutofit/>
          </a:bodyPr>
          <a:lstStyle/>
          <a:p>
            <a:r>
              <a:rPr lang="en-IE" sz="3600" dirty="0">
                <a:solidFill>
                  <a:srgbClr val="00894C"/>
                </a:solidFill>
              </a:rPr>
              <a:t>Describing the Rock Cycle</a:t>
            </a:r>
          </a:p>
        </p:txBody>
      </p:sp>
      <p:sp>
        <p:nvSpPr>
          <p:cNvPr id="16" name="Content Placeholder 15">
            <a:extLst>
              <a:ext uri="{FF2B5EF4-FFF2-40B4-BE49-F238E27FC236}">
                <a16:creationId xmlns:a16="http://schemas.microsoft.com/office/drawing/2014/main" id="{B9DB382F-3335-4308-B15A-0C4DEBA84936}"/>
              </a:ext>
            </a:extLst>
          </p:cNvPr>
          <p:cNvSpPr>
            <a:spLocks noGrp="1"/>
          </p:cNvSpPr>
          <p:nvPr>
            <p:ph idx="1"/>
          </p:nvPr>
        </p:nvSpPr>
        <p:spPr>
          <a:xfrm>
            <a:off x="6375402" y="68827"/>
            <a:ext cx="4980822" cy="6233650"/>
          </a:xfrm>
          <a:solidFill>
            <a:schemeClr val="bg1"/>
          </a:solidFill>
        </p:spPr>
        <p:txBody>
          <a:bodyPr>
            <a:normAutofit fontScale="92500" lnSpcReduction="20000"/>
          </a:bodyPr>
          <a:lstStyle/>
          <a:p>
            <a:endParaRPr lang="en-IE" sz="1800" dirty="0"/>
          </a:p>
          <a:p>
            <a:r>
              <a:rPr lang="en-IE" sz="2200" dirty="0"/>
              <a:t>Three main groups of rocks:</a:t>
            </a:r>
          </a:p>
          <a:p>
            <a:pPr marL="457200" lvl="1" indent="0">
              <a:spcBef>
                <a:spcPts val="1000"/>
              </a:spcBef>
              <a:buNone/>
            </a:pPr>
            <a:r>
              <a:rPr lang="en-IE" sz="1700" b="1" dirty="0"/>
              <a:t>1. Igneous</a:t>
            </a:r>
          </a:p>
          <a:p>
            <a:pPr marL="457200" lvl="1" indent="0">
              <a:spcBef>
                <a:spcPts val="1000"/>
              </a:spcBef>
              <a:buNone/>
            </a:pPr>
            <a:r>
              <a:rPr lang="en-IE" sz="1700" b="1" dirty="0"/>
              <a:t>2. Sedimentary</a:t>
            </a:r>
          </a:p>
          <a:p>
            <a:pPr marL="457200" lvl="1" indent="0">
              <a:spcBef>
                <a:spcPts val="1000"/>
              </a:spcBef>
              <a:buNone/>
            </a:pPr>
            <a:r>
              <a:rPr lang="en-IE" sz="1700" b="1" dirty="0"/>
              <a:t>3. Metamorphic</a:t>
            </a:r>
          </a:p>
          <a:p>
            <a:pPr marL="457200" lvl="1" indent="0">
              <a:spcBef>
                <a:spcPts val="1000"/>
              </a:spcBef>
              <a:buNone/>
            </a:pPr>
            <a:endParaRPr lang="en-IE" sz="1700" b="1" dirty="0"/>
          </a:p>
          <a:p>
            <a:r>
              <a:rPr lang="en-IE" sz="2200" b="1" dirty="0"/>
              <a:t>Igneous</a:t>
            </a:r>
            <a:r>
              <a:rPr lang="en-IE" sz="2200" dirty="0"/>
              <a:t> rock – created by volcanic activity.</a:t>
            </a:r>
          </a:p>
          <a:p>
            <a:r>
              <a:rPr lang="en-IE" sz="2200" dirty="0"/>
              <a:t>This is broken into sediments by weathering and erosion.</a:t>
            </a:r>
          </a:p>
          <a:p>
            <a:r>
              <a:rPr lang="en-IE" sz="2200" dirty="0"/>
              <a:t>Sediments are buried in the beds of lakes and seas, cementing together – lithification. This forms </a:t>
            </a:r>
            <a:r>
              <a:rPr lang="en-IE" sz="2200" b="1" dirty="0"/>
              <a:t>sedimentary</a:t>
            </a:r>
            <a:r>
              <a:rPr lang="en-IE" sz="2200" dirty="0"/>
              <a:t> rock.</a:t>
            </a:r>
          </a:p>
          <a:p>
            <a:r>
              <a:rPr lang="en-IE" sz="2200" dirty="0"/>
              <a:t>Heat at plate boundaries or from magma changes igneous and sedimentary rock to </a:t>
            </a:r>
            <a:r>
              <a:rPr lang="en-IE" sz="2200" b="1" dirty="0"/>
              <a:t>metamorphic</a:t>
            </a:r>
            <a:r>
              <a:rPr lang="en-IE" sz="2200" dirty="0"/>
              <a:t> rock.</a:t>
            </a:r>
          </a:p>
          <a:p>
            <a:r>
              <a:rPr lang="en-IE" sz="2200" dirty="0"/>
              <a:t>Metamorphic rock is broken down by weathering/erosion, forming sediments, or subducted and melted back into magma</a:t>
            </a:r>
            <a:r>
              <a:rPr lang="en-IE" sz="1800" dirty="0"/>
              <a:t>.</a:t>
            </a:r>
          </a:p>
          <a:p>
            <a:endParaRPr lang="en-IE" sz="1800" dirty="0">
              <a:solidFill>
                <a:schemeClr val="bg1"/>
              </a:solidFill>
            </a:endParaRPr>
          </a:p>
        </p:txBody>
      </p:sp>
      <p:sp>
        <p:nvSpPr>
          <p:cNvPr id="26" name="Content Placeholder 15">
            <a:extLst>
              <a:ext uri="{FF2B5EF4-FFF2-40B4-BE49-F238E27FC236}">
                <a16:creationId xmlns:a16="http://schemas.microsoft.com/office/drawing/2014/main" id="{5BC9B29F-5B38-4C95-A642-ADA580BD1683}"/>
              </a:ext>
            </a:extLst>
          </p:cNvPr>
          <p:cNvSpPr txBox="1">
            <a:spLocks/>
          </p:cNvSpPr>
          <p:nvPr/>
        </p:nvSpPr>
        <p:spPr>
          <a:xfrm>
            <a:off x="1041400" y="1825625"/>
            <a:ext cx="4775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49894"/>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49894"/>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4989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49894"/>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49894"/>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endParaRPr lang="en-IE" dirty="0"/>
          </a:p>
        </p:txBody>
      </p:sp>
      <p:pic>
        <p:nvPicPr>
          <p:cNvPr id="3" name="Picture 2">
            <a:extLst>
              <a:ext uri="{FF2B5EF4-FFF2-40B4-BE49-F238E27FC236}">
                <a16:creationId xmlns:a16="http://schemas.microsoft.com/office/drawing/2014/main" id="{51609AEA-93A1-B3EC-A2D9-534D20938653}"/>
              </a:ext>
            </a:extLst>
          </p:cNvPr>
          <p:cNvPicPr>
            <a:picLocks noChangeAspect="1"/>
          </p:cNvPicPr>
          <p:nvPr/>
        </p:nvPicPr>
        <p:blipFill>
          <a:blip r:embed="rId3"/>
          <a:stretch>
            <a:fillRect/>
          </a:stretch>
        </p:blipFill>
        <p:spPr>
          <a:xfrm>
            <a:off x="0" y="1069529"/>
            <a:ext cx="6268309" cy="4999025"/>
          </a:xfrm>
          <a:prstGeom prst="rect">
            <a:avLst/>
          </a:prstGeom>
        </p:spPr>
      </p:pic>
    </p:spTree>
    <p:extLst>
      <p:ext uri="{BB962C8B-B14F-4D97-AF65-F5344CB8AC3E}">
        <p14:creationId xmlns:p14="http://schemas.microsoft.com/office/powerpoint/2010/main" val="157321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29F5266-DFE8-4B5B-A999-671818E39763}"/>
              </a:ext>
            </a:extLst>
          </p:cNvPr>
          <p:cNvSpPr>
            <a:spLocks noGrp="1"/>
          </p:cNvSpPr>
          <p:nvPr>
            <p:ph type="title"/>
          </p:nvPr>
        </p:nvSpPr>
        <p:spPr>
          <a:xfrm>
            <a:off x="6448256" y="291191"/>
            <a:ext cx="4907967" cy="1325563"/>
          </a:xfrm>
        </p:spPr>
        <p:txBody>
          <a:bodyPr>
            <a:normAutofit/>
          </a:bodyPr>
          <a:lstStyle/>
          <a:p>
            <a:r>
              <a:rPr lang="en-IE" sz="3600" dirty="0">
                <a:solidFill>
                  <a:schemeClr val="accent6"/>
                </a:solidFill>
              </a:rPr>
              <a:t>Quartzite</a:t>
            </a:r>
            <a:endParaRPr lang="en-IE" sz="3600" dirty="0"/>
          </a:p>
        </p:txBody>
      </p:sp>
      <p:sp>
        <p:nvSpPr>
          <p:cNvPr id="16" name="Content Placeholder 15">
            <a:extLst>
              <a:ext uri="{FF2B5EF4-FFF2-40B4-BE49-F238E27FC236}">
                <a16:creationId xmlns:a16="http://schemas.microsoft.com/office/drawing/2014/main" id="{B9DB382F-3335-4308-B15A-0C4DEBA84936}"/>
              </a:ext>
            </a:extLst>
          </p:cNvPr>
          <p:cNvSpPr>
            <a:spLocks noGrp="1"/>
          </p:cNvSpPr>
          <p:nvPr>
            <p:ph idx="1"/>
          </p:nvPr>
        </p:nvSpPr>
        <p:spPr>
          <a:xfrm>
            <a:off x="5816600" y="1406769"/>
            <a:ext cx="5539624" cy="4561323"/>
          </a:xfrm>
        </p:spPr>
        <p:txBody>
          <a:bodyPr>
            <a:normAutofit fontScale="92500" lnSpcReduction="10000"/>
          </a:bodyPr>
          <a:lstStyle/>
          <a:p>
            <a:r>
              <a:rPr lang="en-IE" sz="1800" dirty="0"/>
              <a:t>A coarse-grained, non-foliated rock which forms when sandstone is changed due to heat and pressure</a:t>
            </a:r>
          </a:p>
          <a:p>
            <a:r>
              <a:rPr lang="en-IE" sz="1800" dirty="0"/>
              <a:t>It varies in colour but is typically pale pink.</a:t>
            </a:r>
          </a:p>
          <a:p>
            <a:r>
              <a:rPr lang="en-IE" sz="1800" dirty="0"/>
              <a:t>It can be found on Mount </a:t>
            </a:r>
            <a:r>
              <a:rPr lang="en-IE" sz="1800" dirty="0" err="1"/>
              <a:t>Errigal</a:t>
            </a:r>
            <a:r>
              <a:rPr lang="en-IE" sz="1800" dirty="0"/>
              <a:t> in Co. Donegal.</a:t>
            </a:r>
          </a:p>
          <a:p>
            <a:r>
              <a:rPr lang="en-IE" sz="1800" dirty="0"/>
              <a:t>It is used for kitchen countertops, while crushed quartzite is used for road chippings.</a:t>
            </a:r>
          </a:p>
          <a:p>
            <a:r>
              <a:rPr lang="en-IE" sz="1800" dirty="0"/>
              <a:t>Formed from contact metamorphism, which alters the chemical and physical properties of sandstone.</a:t>
            </a:r>
          </a:p>
          <a:p>
            <a:r>
              <a:rPr lang="en-IE" sz="1800" dirty="0"/>
              <a:t>Quartzite in Ireland formed 400 million years ago, when the North American and Eurasian plates collided.</a:t>
            </a:r>
          </a:p>
          <a:p>
            <a:r>
              <a:rPr lang="en-IE" sz="1800" dirty="0"/>
              <a:t>Intense heat and pressure caused grains of sand to change into quartz, and silica minerals filled the pores to cement the quartz together.</a:t>
            </a:r>
          </a:p>
          <a:p>
            <a:r>
              <a:rPr lang="en-IE" sz="1800" dirty="0"/>
              <a:t>Absence of pores and strata make it resistant to weathering and erosion.</a:t>
            </a:r>
          </a:p>
          <a:p>
            <a:endParaRPr lang="en-IE" sz="1800" dirty="0"/>
          </a:p>
          <a:p>
            <a:endParaRPr lang="en-IE" sz="1800" dirty="0"/>
          </a:p>
        </p:txBody>
      </p:sp>
      <p:sp>
        <p:nvSpPr>
          <p:cNvPr id="26" name="Content Placeholder 15">
            <a:extLst>
              <a:ext uri="{FF2B5EF4-FFF2-40B4-BE49-F238E27FC236}">
                <a16:creationId xmlns:a16="http://schemas.microsoft.com/office/drawing/2014/main" id="{5BC9B29F-5B38-4C95-A642-ADA580BD1683}"/>
              </a:ext>
            </a:extLst>
          </p:cNvPr>
          <p:cNvSpPr txBox="1">
            <a:spLocks/>
          </p:cNvSpPr>
          <p:nvPr/>
        </p:nvSpPr>
        <p:spPr>
          <a:xfrm>
            <a:off x="1041400" y="1825625"/>
            <a:ext cx="4775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49894"/>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49894"/>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4989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49894"/>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49894"/>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endParaRPr lang="en-IE" dirty="0"/>
          </a:p>
        </p:txBody>
      </p:sp>
      <p:pic>
        <p:nvPicPr>
          <p:cNvPr id="3" name="Picture 2">
            <a:extLst>
              <a:ext uri="{FF2B5EF4-FFF2-40B4-BE49-F238E27FC236}">
                <a16:creationId xmlns:a16="http://schemas.microsoft.com/office/drawing/2014/main" id="{11591F51-AD09-4825-97DA-E3FE1AF342F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1400" y="1616754"/>
            <a:ext cx="4438650" cy="3914775"/>
          </a:xfrm>
          <a:prstGeom prst="rect">
            <a:avLst/>
          </a:prstGeom>
        </p:spPr>
      </p:pic>
    </p:spTree>
    <p:extLst>
      <p:ext uri="{BB962C8B-B14F-4D97-AF65-F5344CB8AC3E}">
        <p14:creationId xmlns:p14="http://schemas.microsoft.com/office/powerpoint/2010/main" val="41153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8A1299-09CB-2528-E6FC-138D1FB8193A}"/>
              </a:ext>
            </a:extLst>
          </p:cNvPr>
          <p:cNvPicPr>
            <a:picLocks noChangeAspect="1"/>
          </p:cNvPicPr>
          <p:nvPr/>
        </p:nvPicPr>
        <p:blipFill>
          <a:blip r:embed="rId3"/>
          <a:stretch>
            <a:fillRect/>
          </a:stretch>
        </p:blipFill>
        <p:spPr>
          <a:xfrm>
            <a:off x="507805" y="1239520"/>
            <a:ext cx="11397572" cy="4883319"/>
          </a:xfrm>
          <a:prstGeom prst="rect">
            <a:avLst/>
          </a:prstGeom>
        </p:spPr>
      </p:pic>
      <p:sp>
        <p:nvSpPr>
          <p:cNvPr id="5" name="TextBox 4">
            <a:extLst>
              <a:ext uri="{FF2B5EF4-FFF2-40B4-BE49-F238E27FC236}">
                <a16:creationId xmlns:a16="http://schemas.microsoft.com/office/drawing/2014/main" id="{881B96B2-DC42-CEEE-0D8A-8CAB8CAB6FB0}"/>
              </a:ext>
            </a:extLst>
          </p:cNvPr>
          <p:cNvSpPr txBox="1"/>
          <p:nvPr/>
        </p:nvSpPr>
        <p:spPr>
          <a:xfrm>
            <a:off x="2369248" y="310502"/>
            <a:ext cx="6882905" cy="769441"/>
          </a:xfrm>
          <a:prstGeom prst="rect">
            <a:avLst/>
          </a:prstGeom>
          <a:noFill/>
        </p:spPr>
        <p:txBody>
          <a:bodyPr wrap="square" rtlCol="0">
            <a:spAutoFit/>
          </a:bodyPr>
          <a:lstStyle/>
          <a:p>
            <a:pPr algn="ctr"/>
            <a:r>
              <a:rPr lang="en-GB" sz="4400" b="1" dirty="0">
                <a:solidFill>
                  <a:srgbClr val="00894C"/>
                </a:solidFill>
              </a:rPr>
              <a:t>Test Yourself Questions</a:t>
            </a:r>
            <a:endParaRPr lang="en-US" sz="4400" b="1" dirty="0">
              <a:solidFill>
                <a:schemeClr val="accent2">
                  <a:lumMod val="50000"/>
                </a:schemeClr>
              </a:solidFill>
            </a:endParaRPr>
          </a:p>
        </p:txBody>
      </p:sp>
    </p:spTree>
    <p:extLst>
      <p:ext uri="{BB962C8B-B14F-4D97-AF65-F5344CB8AC3E}">
        <p14:creationId xmlns:p14="http://schemas.microsoft.com/office/powerpoint/2010/main" val="27290323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D4A272-D691-CA65-C777-07EE3C21DFD1}"/>
              </a:ext>
            </a:extLst>
          </p:cNvPr>
          <p:cNvSpPr txBox="1"/>
          <p:nvPr/>
        </p:nvSpPr>
        <p:spPr>
          <a:xfrm>
            <a:off x="2369248" y="310502"/>
            <a:ext cx="6882905" cy="769441"/>
          </a:xfrm>
          <a:prstGeom prst="rect">
            <a:avLst/>
          </a:prstGeom>
          <a:noFill/>
        </p:spPr>
        <p:txBody>
          <a:bodyPr wrap="square" rtlCol="0">
            <a:spAutoFit/>
          </a:bodyPr>
          <a:lstStyle/>
          <a:p>
            <a:pPr algn="ctr"/>
            <a:r>
              <a:rPr lang="en-GB" sz="4400" b="1" dirty="0">
                <a:solidFill>
                  <a:srgbClr val="00894C"/>
                </a:solidFill>
              </a:rPr>
              <a:t>Test Yourself Solutions</a:t>
            </a:r>
            <a:endParaRPr lang="en-US" sz="4400" b="1" dirty="0">
              <a:solidFill>
                <a:schemeClr val="accent2">
                  <a:lumMod val="50000"/>
                </a:schemeClr>
              </a:solidFill>
            </a:endParaRPr>
          </a:p>
        </p:txBody>
      </p:sp>
      <p:sp>
        <p:nvSpPr>
          <p:cNvPr id="10" name="TextBox 9">
            <a:extLst>
              <a:ext uri="{FF2B5EF4-FFF2-40B4-BE49-F238E27FC236}">
                <a16:creationId xmlns:a16="http://schemas.microsoft.com/office/drawing/2014/main" id="{D920301A-DCF4-F3DA-BF9C-4913A8D2D370}"/>
              </a:ext>
            </a:extLst>
          </p:cNvPr>
          <p:cNvSpPr txBox="1"/>
          <p:nvPr/>
        </p:nvSpPr>
        <p:spPr>
          <a:xfrm>
            <a:off x="1930400" y="1422400"/>
            <a:ext cx="7213600" cy="5078313"/>
          </a:xfrm>
          <a:prstGeom prst="rect">
            <a:avLst/>
          </a:prstGeom>
          <a:solidFill>
            <a:schemeClr val="bg2"/>
          </a:solidFill>
        </p:spPr>
        <p:txBody>
          <a:bodyPr wrap="square">
            <a:spAutoFit/>
          </a:bodyPr>
          <a:lstStyle/>
          <a:p>
            <a:pPr marL="342900" indent="-342900">
              <a:buAutoNum type="arabicPeriod"/>
            </a:pPr>
            <a:r>
              <a:rPr lang="ga-IE" dirty="0"/>
              <a:t>Regional (dynamic) metamorphism and contact (thermal) metamorphism. </a:t>
            </a:r>
            <a:endParaRPr lang="en-IE" dirty="0"/>
          </a:p>
          <a:p>
            <a:pPr marL="342900" indent="-342900">
              <a:buAutoNum type="arabicPeriod"/>
            </a:pPr>
            <a:r>
              <a:rPr lang="ga-IE" dirty="0"/>
              <a:t>Parent rock refers to the original rock type from which another rock is formed. Road chippings (quartzite) and tiles or countertops (marble).</a:t>
            </a:r>
            <a:endParaRPr lang="en-IE" dirty="0"/>
          </a:p>
          <a:p>
            <a:pPr marL="342900" indent="-342900">
              <a:buAutoNum type="arabicPeriod"/>
            </a:pPr>
            <a:r>
              <a:rPr lang="en-IE" dirty="0"/>
              <a:t>Marble, quartzite</a:t>
            </a:r>
          </a:p>
          <a:p>
            <a:pPr marL="342900" indent="-342900">
              <a:buAutoNum type="arabicPeriod"/>
            </a:pPr>
            <a:r>
              <a:rPr lang="en-GB" dirty="0"/>
              <a:t>Contact metamorphism occurs due to heat when magma intrudes on the Earth’s crust through cracks in the crust. This causes the surrounding layers of sedimentary rock to cook, changing it physically and chemically. The heat from the magma changes the physical and chemical properties of the rock it touches, creating an aureole of metamorphic rock in the crust, for example quartzite. Regional metamorphism occurs over a wide area due to intense heat and pressure at convergent plate boundaries. Friction between the colliding plates generates a huge amount of heat that changes the physical and chemical properties of the rock, for example marble. </a:t>
            </a:r>
            <a:endParaRPr lang="en-IE" dirty="0"/>
          </a:p>
          <a:p>
            <a:pPr marL="342900" indent="-342900">
              <a:buAutoNum type="arabicPeriod"/>
            </a:pPr>
            <a:endParaRPr lang="ga-IE" dirty="0"/>
          </a:p>
        </p:txBody>
      </p:sp>
    </p:spTree>
    <p:extLst>
      <p:ext uri="{BB962C8B-B14F-4D97-AF65-F5344CB8AC3E}">
        <p14:creationId xmlns:p14="http://schemas.microsoft.com/office/powerpoint/2010/main" val="38753535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855439D-E0D8-446F-7565-3AC9C47BC627}"/>
              </a:ext>
            </a:extLst>
          </p:cNvPr>
          <p:cNvSpPr txBox="1"/>
          <p:nvPr/>
        </p:nvSpPr>
        <p:spPr>
          <a:xfrm>
            <a:off x="2369248" y="310502"/>
            <a:ext cx="6882905" cy="769441"/>
          </a:xfrm>
          <a:prstGeom prst="rect">
            <a:avLst/>
          </a:prstGeom>
          <a:noFill/>
        </p:spPr>
        <p:txBody>
          <a:bodyPr wrap="square" rtlCol="0">
            <a:spAutoFit/>
          </a:bodyPr>
          <a:lstStyle/>
          <a:p>
            <a:pPr algn="ctr"/>
            <a:r>
              <a:rPr lang="en-GB" sz="4400" b="1" dirty="0">
                <a:solidFill>
                  <a:srgbClr val="00894C"/>
                </a:solidFill>
              </a:rPr>
              <a:t>Test Yourself Solutions</a:t>
            </a:r>
            <a:endParaRPr lang="en-US" sz="4400" b="1" dirty="0">
              <a:solidFill>
                <a:schemeClr val="accent2">
                  <a:lumMod val="50000"/>
                </a:schemeClr>
              </a:solidFill>
            </a:endParaRPr>
          </a:p>
        </p:txBody>
      </p:sp>
      <p:sp>
        <p:nvSpPr>
          <p:cNvPr id="6" name="TextBox 5">
            <a:extLst>
              <a:ext uri="{FF2B5EF4-FFF2-40B4-BE49-F238E27FC236}">
                <a16:creationId xmlns:a16="http://schemas.microsoft.com/office/drawing/2014/main" id="{D23CD278-968D-E945-3726-13CE110E4B78}"/>
              </a:ext>
            </a:extLst>
          </p:cNvPr>
          <p:cNvSpPr txBox="1"/>
          <p:nvPr/>
        </p:nvSpPr>
        <p:spPr>
          <a:xfrm>
            <a:off x="264160" y="1092286"/>
            <a:ext cx="11684000" cy="5078313"/>
          </a:xfrm>
          <a:prstGeom prst="rect">
            <a:avLst/>
          </a:prstGeom>
          <a:noFill/>
        </p:spPr>
        <p:txBody>
          <a:bodyPr wrap="square">
            <a:spAutoFit/>
          </a:bodyPr>
          <a:lstStyle/>
          <a:p>
            <a:r>
              <a:rPr lang="en-IE" dirty="0"/>
              <a:t>5. </a:t>
            </a:r>
            <a:r>
              <a:rPr lang="ga-IE" dirty="0"/>
              <a:t>Quartzite is formed from contact metamorphism, which changes the physical and chemical properties of sandstone. Quartzite formed in Ireland 400 million years ago when the North American and Eurasian plates collided, folding layers of sedimentary rock. This process caused magma to force its way into the crust, where it came into contact with sandstone. This led to an increase in pressure, while the intense heat from the magma caused the temperature of the sandstone to soar. The intense heat and pressure caused the grains of sand in the rock to chemically change into quartz. During this process, silica minerals in the rock melt and fi ll the pores between the quartz to cement them together, while the stratifi ed structure of sandstone is also destroyed. The absence of pores and strata means that quartzite is a much harder rock than sandstone and therefore much more resistant to weathering and erosion. </a:t>
            </a:r>
            <a:endParaRPr lang="en-IE" dirty="0"/>
          </a:p>
          <a:p>
            <a:endParaRPr lang="en-IE" dirty="0"/>
          </a:p>
          <a:p>
            <a:r>
              <a:rPr lang="en-IE" dirty="0"/>
              <a:t>6. </a:t>
            </a:r>
            <a:r>
              <a:rPr lang="en-GB" dirty="0"/>
              <a:t>Marble forms from regional metamorphism, which changes the physical and chemical properties of limestone. It forms at convergent plate boundaries due to the intense heat and pressure caused by friction between the two colliding plates. The intense heat melts away the remains of marine fossils and causes the different limestone strata to melt together. This means that marble is non-foliated rock. As the limestone rock continues to heat, calcite minerals in the rock expand and lock together. The intense heat causes these crystals to melt slightly, forcing them to stick together once they cool. Impurities in the limestone create marble of different colour. The presence of carbon has given Kilkenny marble a black colour, while iron oxide has led to red marble in Co. Cork. Connemara marble is green due to the presence of serpentine.</a:t>
            </a:r>
            <a:endParaRPr lang="ga-IE" dirty="0"/>
          </a:p>
        </p:txBody>
      </p:sp>
    </p:spTree>
    <p:extLst>
      <p:ext uri="{BB962C8B-B14F-4D97-AF65-F5344CB8AC3E}">
        <p14:creationId xmlns:p14="http://schemas.microsoft.com/office/powerpoint/2010/main" val="2200957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358E6-8E49-FBE3-D4A4-11783FEE60F6}"/>
              </a:ext>
            </a:extLst>
          </p:cNvPr>
          <p:cNvSpPr>
            <a:spLocks noGrp="1"/>
          </p:cNvSpPr>
          <p:nvPr>
            <p:ph type="title"/>
          </p:nvPr>
        </p:nvSpPr>
        <p:spPr>
          <a:xfrm>
            <a:off x="2047568" y="-15774"/>
            <a:ext cx="6899787" cy="1325563"/>
          </a:xfrm>
        </p:spPr>
        <p:txBody>
          <a:bodyPr>
            <a:normAutofit/>
          </a:bodyPr>
          <a:lstStyle/>
          <a:p>
            <a:r>
              <a:rPr lang="en-GB" dirty="0">
                <a:solidFill>
                  <a:srgbClr val="00894C"/>
                </a:solidFill>
              </a:rPr>
              <a:t>The Formation of Rocks</a:t>
            </a:r>
            <a:endParaRPr lang="ga-IE" dirty="0">
              <a:solidFill>
                <a:srgbClr val="00894C"/>
              </a:solidFill>
            </a:endParaRPr>
          </a:p>
        </p:txBody>
      </p:sp>
      <p:pic>
        <p:nvPicPr>
          <p:cNvPr id="5" name="Picture 4">
            <a:extLst>
              <a:ext uri="{FF2B5EF4-FFF2-40B4-BE49-F238E27FC236}">
                <a16:creationId xmlns:a16="http://schemas.microsoft.com/office/drawing/2014/main" id="{C9217CE8-C887-D3D3-A9D5-5186E55E6294}"/>
              </a:ext>
            </a:extLst>
          </p:cNvPr>
          <p:cNvPicPr>
            <a:picLocks noChangeAspect="1"/>
          </p:cNvPicPr>
          <p:nvPr/>
        </p:nvPicPr>
        <p:blipFill>
          <a:blip r:embed="rId2"/>
          <a:stretch>
            <a:fillRect/>
          </a:stretch>
        </p:blipFill>
        <p:spPr>
          <a:xfrm>
            <a:off x="1913776" y="1337955"/>
            <a:ext cx="7361558" cy="4968671"/>
          </a:xfrm>
          <a:prstGeom prst="rect">
            <a:avLst/>
          </a:prstGeom>
        </p:spPr>
      </p:pic>
    </p:spTree>
    <p:extLst>
      <p:ext uri="{BB962C8B-B14F-4D97-AF65-F5344CB8AC3E}">
        <p14:creationId xmlns:p14="http://schemas.microsoft.com/office/powerpoint/2010/main" val="2206704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F1670B-1D93-008F-35A0-405CCA5583AE}"/>
              </a:ext>
            </a:extLst>
          </p:cNvPr>
          <p:cNvPicPr>
            <a:picLocks noChangeAspect="1"/>
          </p:cNvPicPr>
          <p:nvPr/>
        </p:nvPicPr>
        <p:blipFill>
          <a:blip r:embed="rId3"/>
          <a:stretch>
            <a:fillRect/>
          </a:stretch>
        </p:blipFill>
        <p:spPr>
          <a:xfrm>
            <a:off x="769994" y="2074608"/>
            <a:ext cx="10812269" cy="3165686"/>
          </a:xfrm>
          <a:prstGeom prst="rect">
            <a:avLst/>
          </a:prstGeom>
        </p:spPr>
      </p:pic>
      <p:sp>
        <p:nvSpPr>
          <p:cNvPr id="5" name="TextBox 4">
            <a:extLst>
              <a:ext uri="{FF2B5EF4-FFF2-40B4-BE49-F238E27FC236}">
                <a16:creationId xmlns:a16="http://schemas.microsoft.com/office/drawing/2014/main" id="{05FC11E6-60C5-8B43-55DC-6ADE7383DF3E}"/>
              </a:ext>
            </a:extLst>
          </p:cNvPr>
          <p:cNvSpPr txBox="1"/>
          <p:nvPr/>
        </p:nvSpPr>
        <p:spPr>
          <a:xfrm>
            <a:off x="2369250" y="751749"/>
            <a:ext cx="6882905" cy="769441"/>
          </a:xfrm>
          <a:prstGeom prst="rect">
            <a:avLst/>
          </a:prstGeom>
          <a:noFill/>
        </p:spPr>
        <p:txBody>
          <a:bodyPr wrap="square" rtlCol="0">
            <a:spAutoFit/>
          </a:bodyPr>
          <a:lstStyle/>
          <a:p>
            <a:pPr algn="ctr"/>
            <a:r>
              <a:rPr lang="en-GB" sz="4400" b="1" dirty="0">
                <a:solidFill>
                  <a:srgbClr val="00894C"/>
                </a:solidFill>
              </a:rPr>
              <a:t>Test Yourself Questions</a:t>
            </a:r>
            <a:endParaRPr lang="en-US" sz="4400" b="1" dirty="0">
              <a:solidFill>
                <a:schemeClr val="accent2">
                  <a:lumMod val="50000"/>
                </a:schemeClr>
              </a:solidFill>
            </a:endParaRPr>
          </a:p>
        </p:txBody>
      </p:sp>
    </p:spTree>
    <p:extLst>
      <p:ext uri="{BB962C8B-B14F-4D97-AF65-F5344CB8AC3E}">
        <p14:creationId xmlns:p14="http://schemas.microsoft.com/office/powerpoint/2010/main" val="3641253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FC8997-44D3-0624-7F26-C5333E67F319}"/>
              </a:ext>
            </a:extLst>
          </p:cNvPr>
          <p:cNvSpPr txBox="1"/>
          <p:nvPr/>
        </p:nvSpPr>
        <p:spPr>
          <a:xfrm>
            <a:off x="2369250" y="751749"/>
            <a:ext cx="6882905" cy="769441"/>
          </a:xfrm>
          <a:prstGeom prst="rect">
            <a:avLst/>
          </a:prstGeom>
          <a:noFill/>
        </p:spPr>
        <p:txBody>
          <a:bodyPr wrap="square" rtlCol="0">
            <a:spAutoFit/>
          </a:bodyPr>
          <a:lstStyle/>
          <a:p>
            <a:pPr algn="ctr"/>
            <a:r>
              <a:rPr lang="en-GB" sz="4400" b="1" dirty="0">
                <a:solidFill>
                  <a:srgbClr val="00894C"/>
                </a:solidFill>
              </a:rPr>
              <a:t>Test Yourself Solutions</a:t>
            </a:r>
            <a:endParaRPr lang="en-US" sz="4400" b="1" dirty="0">
              <a:solidFill>
                <a:schemeClr val="accent2">
                  <a:lumMod val="50000"/>
                </a:schemeClr>
              </a:solidFill>
            </a:endParaRPr>
          </a:p>
        </p:txBody>
      </p:sp>
      <p:pic>
        <p:nvPicPr>
          <p:cNvPr id="7" name="Picture 6">
            <a:extLst>
              <a:ext uri="{FF2B5EF4-FFF2-40B4-BE49-F238E27FC236}">
                <a16:creationId xmlns:a16="http://schemas.microsoft.com/office/drawing/2014/main" id="{9B533D9A-CA51-BF59-3291-2754E9DC34D5}"/>
              </a:ext>
            </a:extLst>
          </p:cNvPr>
          <p:cNvPicPr>
            <a:picLocks noChangeAspect="1"/>
          </p:cNvPicPr>
          <p:nvPr/>
        </p:nvPicPr>
        <p:blipFill rotWithShape="1">
          <a:blip r:embed="rId3"/>
          <a:srcRect t="15223" r="35535"/>
          <a:stretch/>
        </p:blipFill>
        <p:spPr>
          <a:xfrm>
            <a:off x="294971" y="1916302"/>
            <a:ext cx="8434670" cy="733246"/>
          </a:xfrm>
          <a:prstGeom prst="rect">
            <a:avLst/>
          </a:prstGeom>
        </p:spPr>
      </p:pic>
      <p:pic>
        <p:nvPicPr>
          <p:cNvPr id="8" name="Picture 7">
            <a:extLst>
              <a:ext uri="{FF2B5EF4-FFF2-40B4-BE49-F238E27FC236}">
                <a16:creationId xmlns:a16="http://schemas.microsoft.com/office/drawing/2014/main" id="{D40CD661-91F9-760F-E673-96356A650C8B}"/>
              </a:ext>
            </a:extLst>
          </p:cNvPr>
          <p:cNvPicPr>
            <a:picLocks noChangeAspect="1"/>
          </p:cNvPicPr>
          <p:nvPr/>
        </p:nvPicPr>
        <p:blipFill rotWithShape="1">
          <a:blip r:embed="rId4"/>
          <a:srcRect r="3937"/>
          <a:stretch/>
        </p:blipFill>
        <p:spPr>
          <a:xfrm>
            <a:off x="563579" y="2671508"/>
            <a:ext cx="11395584" cy="880740"/>
          </a:xfrm>
          <a:prstGeom prst="rect">
            <a:avLst/>
          </a:prstGeom>
        </p:spPr>
      </p:pic>
      <p:sp>
        <p:nvSpPr>
          <p:cNvPr id="10" name="TextBox 9">
            <a:extLst>
              <a:ext uri="{FF2B5EF4-FFF2-40B4-BE49-F238E27FC236}">
                <a16:creationId xmlns:a16="http://schemas.microsoft.com/office/drawing/2014/main" id="{D6A193B1-B616-CCE7-29A4-6F7FE5329A5B}"/>
              </a:ext>
            </a:extLst>
          </p:cNvPr>
          <p:cNvSpPr txBox="1"/>
          <p:nvPr/>
        </p:nvSpPr>
        <p:spPr>
          <a:xfrm>
            <a:off x="917540" y="3799866"/>
            <a:ext cx="11041623" cy="707886"/>
          </a:xfrm>
          <a:prstGeom prst="rect">
            <a:avLst/>
          </a:prstGeom>
          <a:solidFill>
            <a:schemeClr val="accent3">
              <a:lumMod val="20000"/>
              <a:lumOff val="80000"/>
            </a:schemeClr>
          </a:solidFill>
        </p:spPr>
        <p:txBody>
          <a:bodyPr wrap="square">
            <a:spAutoFit/>
          </a:bodyPr>
          <a:lstStyle/>
          <a:p>
            <a:pPr algn="l"/>
            <a:r>
              <a:rPr lang="en-GB" sz="2000" b="1" dirty="0">
                <a:solidFill>
                  <a:srgbClr val="000000"/>
                </a:solidFill>
                <a:latin typeface="Teachers-Regular"/>
              </a:rPr>
              <a:t>3. </a:t>
            </a:r>
            <a:r>
              <a:rPr lang="en-GB" sz="2000" dirty="0">
                <a:solidFill>
                  <a:srgbClr val="000000"/>
                </a:solidFill>
                <a:latin typeface="Teachers-Regular"/>
              </a:rPr>
              <a:t>Lithification is the </a:t>
            </a:r>
            <a:r>
              <a:rPr lang="en-GB" sz="2000" i="0" u="none" strike="noStrike" baseline="0" dirty="0">
                <a:solidFill>
                  <a:srgbClr val="000000"/>
                </a:solidFill>
                <a:latin typeface="Teachers-Regular"/>
              </a:rPr>
              <a:t>process involving compaction and cementation, through which sediments are </a:t>
            </a:r>
            <a:r>
              <a:rPr lang="ga-IE" sz="2000" i="0" u="none" strike="noStrike" baseline="0" dirty="0">
                <a:solidFill>
                  <a:srgbClr val="000000"/>
                </a:solidFill>
                <a:latin typeface="Teachers-Regular"/>
              </a:rPr>
              <a:t>turned into solid rock</a:t>
            </a:r>
            <a:endParaRPr lang="ga-IE" sz="2000" dirty="0"/>
          </a:p>
        </p:txBody>
      </p:sp>
      <p:pic>
        <p:nvPicPr>
          <p:cNvPr id="12" name="Picture 11">
            <a:extLst>
              <a:ext uri="{FF2B5EF4-FFF2-40B4-BE49-F238E27FC236}">
                <a16:creationId xmlns:a16="http://schemas.microsoft.com/office/drawing/2014/main" id="{FE98AA95-47BA-47C6-2616-D7300D43737B}"/>
              </a:ext>
            </a:extLst>
          </p:cNvPr>
          <p:cNvPicPr>
            <a:picLocks noChangeAspect="1"/>
          </p:cNvPicPr>
          <p:nvPr/>
        </p:nvPicPr>
        <p:blipFill>
          <a:blip r:embed="rId5"/>
          <a:stretch>
            <a:fillRect/>
          </a:stretch>
        </p:blipFill>
        <p:spPr>
          <a:xfrm>
            <a:off x="563579" y="3799866"/>
            <a:ext cx="396542" cy="418270"/>
          </a:xfrm>
          <a:prstGeom prst="rect">
            <a:avLst/>
          </a:prstGeom>
        </p:spPr>
      </p:pic>
    </p:spTree>
    <p:extLst>
      <p:ext uri="{BB962C8B-B14F-4D97-AF65-F5344CB8AC3E}">
        <p14:creationId xmlns:p14="http://schemas.microsoft.com/office/powerpoint/2010/main" val="96347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9CC2E8-140A-7D44-BA4D-5E9138473C83}"/>
              </a:ext>
            </a:extLst>
          </p:cNvPr>
          <p:cNvSpPr txBox="1"/>
          <p:nvPr/>
        </p:nvSpPr>
        <p:spPr>
          <a:xfrm>
            <a:off x="1379581" y="2306849"/>
            <a:ext cx="2774731" cy="707886"/>
          </a:xfrm>
          <a:prstGeom prst="rect">
            <a:avLst/>
          </a:prstGeom>
          <a:noFill/>
        </p:spPr>
        <p:txBody>
          <a:bodyPr wrap="square" rtlCol="0">
            <a:spAutoFit/>
          </a:bodyPr>
          <a:lstStyle/>
          <a:p>
            <a:pPr algn="ctr"/>
            <a:r>
              <a:rPr lang="en-US" sz="4000" dirty="0">
                <a:solidFill>
                  <a:schemeClr val="bg1"/>
                </a:solidFill>
                <a:latin typeface="Cooper Black" panose="0208090404030B020404" pitchFamily="18" charset="77"/>
              </a:rPr>
              <a:t>LESSON 2</a:t>
            </a:r>
          </a:p>
        </p:txBody>
      </p:sp>
      <p:sp>
        <p:nvSpPr>
          <p:cNvPr id="5" name="TextBox 4">
            <a:extLst>
              <a:ext uri="{FF2B5EF4-FFF2-40B4-BE49-F238E27FC236}">
                <a16:creationId xmlns:a16="http://schemas.microsoft.com/office/drawing/2014/main" id="{B9D0F798-DEF7-124D-B6E6-124AC73BFCFE}"/>
              </a:ext>
            </a:extLst>
          </p:cNvPr>
          <p:cNvSpPr txBox="1"/>
          <p:nvPr/>
        </p:nvSpPr>
        <p:spPr>
          <a:xfrm>
            <a:off x="1457336" y="3017680"/>
            <a:ext cx="2619219" cy="1384995"/>
          </a:xfrm>
          <a:prstGeom prst="rect">
            <a:avLst/>
          </a:prstGeom>
          <a:noFill/>
        </p:spPr>
        <p:txBody>
          <a:bodyPr wrap="square" rtlCol="0">
            <a:spAutoFit/>
          </a:bodyPr>
          <a:lstStyle/>
          <a:p>
            <a:pPr algn="ctr"/>
            <a:r>
              <a:rPr lang="en-US" sz="2800" dirty="0">
                <a:solidFill>
                  <a:schemeClr val="bg1"/>
                </a:solidFill>
                <a:latin typeface="Aharoni" panose="020F0502020204030204" pitchFamily="34" charset="0"/>
                <a:cs typeface="Aharoni" panose="020F0502020204030204" pitchFamily="34" charset="0"/>
              </a:rPr>
              <a:t>Rock Classification in Ireland</a:t>
            </a:r>
          </a:p>
        </p:txBody>
      </p:sp>
      <p:pic>
        <p:nvPicPr>
          <p:cNvPr id="3" name="Picture 2">
            <a:extLst>
              <a:ext uri="{FF2B5EF4-FFF2-40B4-BE49-F238E27FC236}">
                <a16:creationId xmlns:a16="http://schemas.microsoft.com/office/drawing/2014/main" id="{D0E8AD3F-7CCF-0997-189E-93D47B1C2215}"/>
              </a:ext>
            </a:extLst>
          </p:cNvPr>
          <p:cNvPicPr>
            <a:picLocks noChangeAspect="1"/>
          </p:cNvPicPr>
          <p:nvPr/>
        </p:nvPicPr>
        <p:blipFill>
          <a:blip r:embed="rId2"/>
          <a:stretch>
            <a:fillRect/>
          </a:stretch>
        </p:blipFill>
        <p:spPr>
          <a:xfrm>
            <a:off x="1281099" y="233680"/>
            <a:ext cx="9303314" cy="2279707"/>
          </a:xfrm>
          <a:prstGeom prst="rect">
            <a:avLst/>
          </a:prstGeom>
        </p:spPr>
      </p:pic>
      <p:pic>
        <p:nvPicPr>
          <p:cNvPr id="7" name="Picture 6">
            <a:extLst>
              <a:ext uri="{FF2B5EF4-FFF2-40B4-BE49-F238E27FC236}">
                <a16:creationId xmlns:a16="http://schemas.microsoft.com/office/drawing/2014/main" id="{B523861F-195F-E2B8-2A83-516990447697}"/>
              </a:ext>
            </a:extLst>
          </p:cNvPr>
          <p:cNvPicPr>
            <a:picLocks noChangeAspect="1"/>
          </p:cNvPicPr>
          <p:nvPr/>
        </p:nvPicPr>
        <p:blipFill>
          <a:blip r:embed="rId3"/>
          <a:stretch>
            <a:fillRect/>
          </a:stretch>
        </p:blipFill>
        <p:spPr>
          <a:xfrm>
            <a:off x="6489553" y="2398289"/>
            <a:ext cx="4457915" cy="4334465"/>
          </a:xfrm>
          <a:prstGeom prst="rect">
            <a:avLst/>
          </a:prstGeom>
        </p:spPr>
      </p:pic>
      <p:sp>
        <p:nvSpPr>
          <p:cNvPr id="8" name="Content Placeholder 15">
            <a:extLst>
              <a:ext uri="{FF2B5EF4-FFF2-40B4-BE49-F238E27FC236}">
                <a16:creationId xmlns:a16="http://schemas.microsoft.com/office/drawing/2014/main" id="{6FBA78A5-EA7B-57A2-DC96-EAFA93E7D853}"/>
              </a:ext>
            </a:extLst>
          </p:cNvPr>
          <p:cNvSpPr txBox="1">
            <a:spLocks/>
          </p:cNvSpPr>
          <p:nvPr/>
        </p:nvSpPr>
        <p:spPr>
          <a:xfrm>
            <a:off x="355601" y="3162140"/>
            <a:ext cx="5998904" cy="1925764"/>
          </a:xfrm>
          <a:prstGeom prst="rect">
            <a:avLst/>
          </a:prstGeom>
          <a:solidFill>
            <a:schemeClr val="bg1"/>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IE" sz="3200" dirty="0"/>
              <a:t>This map shows the distribution of igneous, sedimentary and metamorphic rock across Ireland.</a:t>
            </a:r>
          </a:p>
        </p:txBody>
      </p:sp>
    </p:spTree>
    <p:extLst>
      <p:ext uri="{BB962C8B-B14F-4D97-AF65-F5344CB8AC3E}">
        <p14:creationId xmlns:p14="http://schemas.microsoft.com/office/powerpoint/2010/main" val="4114668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033B46-544F-534C-6A87-CC7A4C82F8A4}"/>
              </a:ext>
            </a:extLst>
          </p:cNvPr>
          <p:cNvSpPr txBox="1"/>
          <p:nvPr/>
        </p:nvSpPr>
        <p:spPr>
          <a:xfrm>
            <a:off x="2369248" y="130498"/>
            <a:ext cx="6882905" cy="769441"/>
          </a:xfrm>
          <a:prstGeom prst="rect">
            <a:avLst/>
          </a:prstGeom>
          <a:noFill/>
        </p:spPr>
        <p:txBody>
          <a:bodyPr wrap="square" rtlCol="0">
            <a:spAutoFit/>
          </a:bodyPr>
          <a:lstStyle/>
          <a:p>
            <a:pPr algn="ctr"/>
            <a:r>
              <a:rPr lang="en-GB" sz="4400" b="1" dirty="0">
                <a:solidFill>
                  <a:srgbClr val="00894C"/>
                </a:solidFill>
              </a:rPr>
              <a:t>Test Yourself Questions</a:t>
            </a:r>
            <a:endParaRPr lang="en-US" sz="4400" b="1" dirty="0">
              <a:solidFill>
                <a:schemeClr val="accent2">
                  <a:lumMod val="50000"/>
                </a:schemeClr>
              </a:solidFill>
            </a:endParaRPr>
          </a:p>
        </p:txBody>
      </p:sp>
      <p:pic>
        <p:nvPicPr>
          <p:cNvPr id="5" name="Picture 4">
            <a:extLst>
              <a:ext uri="{FF2B5EF4-FFF2-40B4-BE49-F238E27FC236}">
                <a16:creationId xmlns:a16="http://schemas.microsoft.com/office/drawing/2014/main" id="{7704D40E-1A56-2C80-5A81-374C6C499FDB}"/>
              </a:ext>
            </a:extLst>
          </p:cNvPr>
          <p:cNvPicPr>
            <a:picLocks noChangeAspect="1"/>
          </p:cNvPicPr>
          <p:nvPr/>
        </p:nvPicPr>
        <p:blipFill>
          <a:blip r:embed="rId3"/>
          <a:stretch>
            <a:fillRect/>
          </a:stretch>
        </p:blipFill>
        <p:spPr>
          <a:xfrm>
            <a:off x="3403601" y="899939"/>
            <a:ext cx="4494120" cy="5878273"/>
          </a:xfrm>
          <a:prstGeom prst="rect">
            <a:avLst/>
          </a:prstGeom>
        </p:spPr>
      </p:pic>
    </p:spTree>
    <p:extLst>
      <p:ext uri="{BB962C8B-B14F-4D97-AF65-F5344CB8AC3E}">
        <p14:creationId xmlns:p14="http://schemas.microsoft.com/office/powerpoint/2010/main" val="2909816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29A54-B93E-9C7F-3B79-EB4EBFA4C97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7DCCF58-ECCB-722D-03E3-DBE8A7EB1015}"/>
              </a:ext>
            </a:extLst>
          </p:cNvPr>
          <p:cNvSpPr txBox="1"/>
          <p:nvPr/>
        </p:nvSpPr>
        <p:spPr>
          <a:xfrm>
            <a:off x="2369250" y="751749"/>
            <a:ext cx="6882905" cy="769441"/>
          </a:xfrm>
          <a:prstGeom prst="rect">
            <a:avLst/>
          </a:prstGeom>
          <a:noFill/>
        </p:spPr>
        <p:txBody>
          <a:bodyPr wrap="square" rtlCol="0">
            <a:spAutoFit/>
          </a:bodyPr>
          <a:lstStyle/>
          <a:p>
            <a:pPr algn="ctr"/>
            <a:r>
              <a:rPr lang="en-GB" sz="4400" b="1" dirty="0">
                <a:solidFill>
                  <a:srgbClr val="00894C"/>
                </a:solidFill>
              </a:rPr>
              <a:t>Test Yourself Solutions</a:t>
            </a:r>
            <a:endParaRPr lang="en-US" sz="4400" b="1" dirty="0">
              <a:solidFill>
                <a:schemeClr val="accent2">
                  <a:lumMod val="50000"/>
                </a:schemeClr>
              </a:solidFill>
            </a:endParaRPr>
          </a:p>
        </p:txBody>
      </p:sp>
      <p:sp>
        <p:nvSpPr>
          <p:cNvPr id="3" name="TextBox 2">
            <a:extLst>
              <a:ext uri="{FF2B5EF4-FFF2-40B4-BE49-F238E27FC236}">
                <a16:creationId xmlns:a16="http://schemas.microsoft.com/office/drawing/2014/main" id="{1D20A50A-FFAB-AEA9-18A2-BEF2F6980A6D}"/>
              </a:ext>
            </a:extLst>
          </p:cNvPr>
          <p:cNvSpPr txBox="1"/>
          <p:nvPr/>
        </p:nvSpPr>
        <p:spPr>
          <a:xfrm>
            <a:off x="2959701" y="1781082"/>
            <a:ext cx="6021740" cy="4401205"/>
          </a:xfrm>
          <a:prstGeom prst="rect">
            <a:avLst/>
          </a:prstGeom>
          <a:solidFill>
            <a:schemeClr val="bg1"/>
          </a:solidFill>
        </p:spPr>
        <p:txBody>
          <a:bodyPr wrap="square">
            <a:spAutoFit/>
          </a:bodyPr>
          <a:lstStyle/>
          <a:p>
            <a:pPr marL="457200" indent="-457200" algn="l">
              <a:buAutoNum type="arabicPeriod"/>
            </a:pPr>
            <a:r>
              <a:rPr lang="en-IE" sz="2000" dirty="0"/>
              <a:t>a) Sedimentary rock</a:t>
            </a:r>
          </a:p>
          <a:p>
            <a:pPr algn="l"/>
            <a:r>
              <a:rPr lang="en-IE" sz="2000" dirty="0"/>
              <a:t> </a:t>
            </a:r>
          </a:p>
          <a:p>
            <a:pPr algn="l"/>
            <a:r>
              <a:rPr lang="en-IE" sz="2000" dirty="0"/>
              <a:t>      b) Limestone</a:t>
            </a:r>
          </a:p>
          <a:p>
            <a:pPr algn="l"/>
            <a:endParaRPr lang="en-IE" sz="2000" dirty="0"/>
          </a:p>
          <a:p>
            <a:pPr marL="457200" indent="-457200" algn="l">
              <a:buAutoNum type="arabicPeriod" startAt="2"/>
            </a:pPr>
            <a:r>
              <a:rPr lang="en-IE" sz="2000" dirty="0"/>
              <a:t>Basalt</a:t>
            </a:r>
          </a:p>
          <a:p>
            <a:pPr marL="457200" indent="-457200" algn="l">
              <a:buAutoNum type="arabicPeriod" startAt="2"/>
            </a:pPr>
            <a:endParaRPr lang="en-IE" sz="2000" dirty="0"/>
          </a:p>
          <a:p>
            <a:pPr marL="457200" indent="-457200" algn="l">
              <a:buAutoNum type="arabicPeriod" startAt="2"/>
            </a:pPr>
            <a:r>
              <a:rPr lang="en-IE" sz="2000" dirty="0"/>
              <a:t>Sandstone</a:t>
            </a:r>
          </a:p>
          <a:p>
            <a:pPr marL="457200" indent="-457200" algn="l">
              <a:buAutoNum type="arabicPeriod" startAt="2"/>
            </a:pPr>
            <a:endParaRPr lang="en-IE" sz="2000" dirty="0"/>
          </a:p>
          <a:p>
            <a:pPr marL="457200" indent="-457200" algn="l">
              <a:buAutoNum type="arabicPeriod" startAt="2"/>
            </a:pPr>
            <a:r>
              <a:rPr lang="en-IE" sz="2000" dirty="0"/>
              <a:t>Wicklow</a:t>
            </a:r>
          </a:p>
          <a:p>
            <a:pPr marL="457200" indent="-457200" algn="l">
              <a:buAutoNum type="arabicPeriod" startAt="2"/>
            </a:pPr>
            <a:endParaRPr lang="en-IE" sz="2000" dirty="0"/>
          </a:p>
          <a:p>
            <a:pPr marL="457200" indent="-457200" algn="l">
              <a:buAutoNum type="arabicPeriod" startAt="2"/>
            </a:pPr>
            <a:r>
              <a:rPr lang="en-IE" sz="2000" dirty="0"/>
              <a:t>County Antrim and County Armagh</a:t>
            </a:r>
          </a:p>
          <a:p>
            <a:pPr marL="457200" indent="-457200" algn="l">
              <a:buAutoNum type="arabicPeriod" startAt="2"/>
            </a:pPr>
            <a:endParaRPr lang="en-IE" sz="2000" dirty="0"/>
          </a:p>
          <a:p>
            <a:pPr marL="457200" indent="-457200" algn="l">
              <a:buAutoNum type="arabicPeriod" startAt="2"/>
            </a:pPr>
            <a:r>
              <a:rPr lang="en-IE" sz="2000" dirty="0"/>
              <a:t>Marble</a:t>
            </a:r>
          </a:p>
          <a:p>
            <a:pPr algn="l"/>
            <a:endParaRPr lang="en-IE" sz="2000" dirty="0"/>
          </a:p>
        </p:txBody>
      </p:sp>
    </p:spTree>
    <p:extLst>
      <p:ext uri="{BB962C8B-B14F-4D97-AF65-F5344CB8AC3E}">
        <p14:creationId xmlns:p14="http://schemas.microsoft.com/office/powerpoint/2010/main" val="200298342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24439</TotalTime>
  <Words>2176</Words>
  <Application>Microsoft Office PowerPoint</Application>
  <PresentationFormat>Widescreen</PresentationFormat>
  <Paragraphs>181</Paragraphs>
  <Slides>33</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Aharoni</vt:lpstr>
      <vt:lpstr>Arial</vt:lpstr>
      <vt:lpstr>Calibri</vt:lpstr>
      <vt:lpstr>Calibri Light</vt:lpstr>
      <vt:lpstr>Cooper Black</vt:lpstr>
      <vt:lpstr>Teachers-Regular</vt:lpstr>
      <vt:lpstr>Custom Design</vt:lpstr>
      <vt:lpstr>PowerPoint Presentation</vt:lpstr>
      <vt:lpstr>PowerPoint Presentation</vt:lpstr>
      <vt:lpstr>Describing the Rock Cycle</vt:lpstr>
      <vt:lpstr>The Formation of Rocks</vt:lpstr>
      <vt:lpstr>PowerPoint Presentation</vt:lpstr>
      <vt:lpstr>PowerPoint Presentation</vt:lpstr>
      <vt:lpstr>PowerPoint Presentation</vt:lpstr>
      <vt:lpstr>PowerPoint Presentation</vt:lpstr>
      <vt:lpstr>PowerPoint Presentation</vt:lpstr>
      <vt:lpstr>PowerPoint Presentation</vt:lpstr>
      <vt:lpstr>Granite</vt:lpstr>
      <vt:lpstr>Granite</vt:lpstr>
      <vt:lpstr>Basalt</vt:lpstr>
      <vt:lpstr>Basalt</vt:lpstr>
      <vt:lpstr>PowerPoint Presentation</vt:lpstr>
      <vt:lpstr>PowerPoint Presentation</vt:lpstr>
      <vt:lpstr>PowerPoint Presentation</vt:lpstr>
      <vt:lpstr>PowerPoint Presentation</vt:lpstr>
      <vt:lpstr>Introduction</vt:lpstr>
      <vt:lpstr>Sandstone</vt:lpstr>
      <vt:lpstr>Limestone</vt:lpstr>
      <vt:lpstr>Shale</vt:lpstr>
      <vt:lpstr>Other Examples of Sedimentary Rocks</vt:lpstr>
      <vt:lpstr>PowerPoint Presentation</vt:lpstr>
      <vt:lpstr>PowerPoint Presentation</vt:lpstr>
      <vt:lpstr>PowerPoint Presentation</vt:lpstr>
      <vt:lpstr>PowerPoint Presentation</vt:lpstr>
      <vt:lpstr>Introduction</vt:lpstr>
      <vt:lpstr>Marble</vt:lpstr>
      <vt:lpstr>Quartzite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Sinead Keogh</dc:creator>
  <cp:lastModifiedBy>Ruth Walsh</cp:lastModifiedBy>
  <cp:revision>171</cp:revision>
  <dcterms:created xsi:type="dcterms:W3CDTF">2021-02-16T22:33:28Z</dcterms:created>
  <dcterms:modified xsi:type="dcterms:W3CDTF">2026-05-01T15:03:09Z</dcterms:modified>
</cp:coreProperties>
</file>