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9"/>
  </p:notesMasterIdLst>
  <p:sldIdLst>
    <p:sldId id="256" r:id="rId2"/>
    <p:sldId id="257" r:id="rId3"/>
    <p:sldId id="316" r:id="rId4"/>
    <p:sldId id="357" r:id="rId5"/>
    <p:sldId id="358" r:id="rId6"/>
    <p:sldId id="270" r:id="rId7"/>
    <p:sldId id="360" r:id="rId8"/>
    <p:sldId id="362" r:id="rId9"/>
    <p:sldId id="367" r:id="rId10"/>
    <p:sldId id="368" r:id="rId11"/>
    <p:sldId id="371" r:id="rId12"/>
    <p:sldId id="258" r:id="rId13"/>
    <p:sldId id="373" r:id="rId14"/>
    <p:sldId id="375" r:id="rId15"/>
    <p:sldId id="421" r:id="rId16"/>
    <p:sldId id="425" r:id="rId17"/>
    <p:sldId id="424" r:id="rId18"/>
    <p:sldId id="423" r:id="rId19"/>
    <p:sldId id="376" r:id="rId20"/>
    <p:sldId id="426" r:id="rId21"/>
    <p:sldId id="429" r:id="rId22"/>
    <p:sldId id="377" r:id="rId23"/>
    <p:sldId id="378" r:id="rId24"/>
    <p:sldId id="382" r:id="rId25"/>
    <p:sldId id="430" r:id="rId26"/>
    <p:sldId id="433" r:id="rId27"/>
    <p:sldId id="432" r:id="rId28"/>
    <p:sldId id="431" r:id="rId29"/>
    <p:sldId id="434" r:id="rId30"/>
    <p:sldId id="387" r:id="rId31"/>
    <p:sldId id="437" r:id="rId32"/>
    <p:sldId id="435" r:id="rId33"/>
    <p:sldId id="438" r:id="rId34"/>
    <p:sldId id="388" r:id="rId35"/>
    <p:sldId id="389" r:id="rId36"/>
    <p:sldId id="442" r:id="rId37"/>
    <p:sldId id="441" r:id="rId38"/>
    <p:sldId id="440" r:id="rId39"/>
    <p:sldId id="439" r:id="rId40"/>
    <p:sldId id="443" r:id="rId41"/>
    <p:sldId id="397" r:id="rId42"/>
    <p:sldId id="447" r:id="rId43"/>
    <p:sldId id="446" r:id="rId44"/>
    <p:sldId id="386" r:id="rId45"/>
    <p:sldId id="453" r:id="rId46"/>
    <p:sldId id="452" r:id="rId47"/>
    <p:sldId id="451" r:id="rId48"/>
    <p:sldId id="449" r:id="rId49"/>
    <p:sldId id="454" r:id="rId50"/>
    <p:sldId id="318" r:id="rId51"/>
    <p:sldId id="398" r:id="rId52"/>
    <p:sldId id="399" r:id="rId53"/>
    <p:sldId id="401" r:id="rId54"/>
    <p:sldId id="402" r:id="rId55"/>
    <p:sldId id="403" r:id="rId56"/>
    <p:sldId id="404" r:id="rId57"/>
    <p:sldId id="455" r:id="rId58"/>
    <p:sldId id="405" r:id="rId59"/>
    <p:sldId id="456" r:id="rId60"/>
    <p:sldId id="457" r:id="rId61"/>
    <p:sldId id="458" r:id="rId62"/>
    <p:sldId id="459" r:id="rId63"/>
    <p:sldId id="460" r:id="rId64"/>
    <p:sldId id="463" r:id="rId65"/>
    <p:sldId id="462" r:id="rId66"/>
    <p:sldId id="461" r:id="rId67"/>
    <p:sldId id="406" r:id="rId68"/>
    <p:sldId id="407" r:id="rId69"/>
    <p:sldId id="408" r:id="rId70"/>
    <p:sldId id="319" r:id="rId71"/>
    <p:sldId id="471" r:id="rId72"/>
    <p:sldId id="470" r:id="rId73"/>
    <p:sldId id="469" r:id="rId74"/>
    <p:sldId id="468" r:id="rId75"/>
    <p:sldId id="467" r:id="rId76"/>
    <p:sldId id="466" r:id="rId77"/>
    <p:sldId id="465" r:id="rId78"/>
    <p:sldId id="464" r:id="rId79"/>
    <p:sldId id="409" r:id="rId80"/>
    <p:sldId id="490" r:id="rId81"/>
    <p:sldId id="489" r:id="rId82"/>
    <p:sldId id="488" r:id="rId83"/>
    <p:sldId id="487" r:id="rId84"/>
    <p:sldId id="486" r:id="rId85"/>
    <p:sldId id="485" r:id="rId86"/>
    <p:sldId id="495" r:id="rId87"/>
    <p:sldId id="494" r:id="rId88"/>
    <p:sldId id="493" r:id="rId89"/>
    <p:sldId id="492" r:id="rId90"/>
    <p:sldId id="491" r:id="rId91"/>
    <p:sldId id="410" r:id="rId92"/>
    <p:sldId id="480" r:id="rId93"/>
    <p:sldId id="479" r:id="rId94"/>
    <p:sldId id="478" r:id="rId95"/>
    <p:sldId id="477" r:id="rId96"/>
    <p:sldId id="476" r:id="rId97"/>
    <p:sldId id="475" r:id="rId98"/>
    <p:sldId id="500" r:id="rId99"/>
    <p:sldId id="499" r:id="rId100"/>
    <p:sldId id="498" r:id="rId101"/>
    <p:sldId id="497" r:id="rId102"/>
    <p:sldId id="496" r:id="rId103"/>
    <p:sldId id="321" r:id="rId104"/>
    <p:sldId id="501" r:id="rId105"/>
    <p:sldId id="502" r:id="rId106"/>
    <p:sldId id="411" r:id="rId107"/>
    <p:sldId id="320" r:id="rId108"/>
    <p:sldId id="503" r:id="rId109"/>
    <p:sldId id="504" r:id="rId110"/>
    <p:sldId id="412" r:id="rId111"/>
    <p:sldId id="413" r:id="rId112"/>
    <p:sldId id="505" r:id="rId113"/>
    <p:sldId id="517" r:id="rId114"/>
    <p:sldId id="516" r:id="rId115"/>
    <p:sldId id="515" r:id="rId116"/>
    <p:sldId id="514" r:id="rId117"/>
    <p:sldId id="513" r:id="rId118"/>
    <p:sldId id="414" r:id="rId119"/>
    <p:sldId id="518" r:id="rId120"/>
    <p:sldId id="415" r:id="rId121"/>
    <p:sldId id="519" r:id="rId122"/>
    <p:sldId id="416" r:id="rId123"/>
    <p:sldId id="524" r:id="rId124"/>
    <p:sldId id="523" r:id="rId125"/>
    <p:sldId id="522" r:id="rId126"/>
    <p:sldId id="521" r:id="rId127"/>
    <p:sldId id="520" r:id="rId128"/>
    <p:sldId id="417" r:id="rId129"/>
    <p:sldId id="525" r:id="rId130"/>
    <p:sldId id="418" r:id="rId131"/>
    <p:sldId id="419" r:id="rId132"/>
    <p:sldId id="420" r:id="rId133"/>
    <p:sldId id="530" r:id="rId134"/>
    <p:sldId id="529" r:id="rId135"/>
    <p:sldId id="528" r:id="rId136"/>
    <p:sldId id="527" r:id="rId137"/>
    <p:sldId id="526" r:id="rId1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40"/>
    </p:embeddedFont>
    <p:embeddedFont>
      <p:font typeface="Oswald" panose="00000500000000000000" pitchFamily="2" charset="0"/>
      <p:regular r:id="rId141"/>
      <p:bold r:id="rId142"/>
    </p:embeddedFont>
    <p:embeddedFont>
      <p:font typeface="Source Code Pro" panose="020B0509030403020204" pitchFamily="49" charset="0"/>
      <p:regular r:id="rId143"/>
      <p:bold r:id="rId144"/>
      <p:italic r:id="rId145"/>
      <p:boldItalic r:id="rId1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7" roundtripDataSignature="AMtx7mgPFQiAtBMIal9g7x5EY9hpxMCB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cate.ie Surface" initials="ES" lastIdx="1" clrIdx="0">
    <p:extLst>
      <p:ext uri="{19B8F6BF-5375-455C-9EA6-DF929625EA0E}">
        <p15:presenceInfo xmlns:p15="http://schemas.microsoft.com/office/powerpoint/2012/main" userId="974abbbfef69ee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47B0C"/>
    <a:srgbClr val="007FC7"/>
    <a:srgbClr val="AC4632"/>
    <a:srgbClr val="942180"/>
    <a:srgbClr val="897C19"/>
    <a:srgbClr val="B9B9B9"/>
    <a:srgbClr val="8B8C8D"/>
    <a:srgbClr val="A3A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3" autoAdjust="0"/>
    <p:restoredTop sz="94719"/>
  </p:normalViewPr>
  <p:slideViewPr>
    <p:cSldViewPr snapToGrid="0">
      <p:cViewPr>
        <p:scale>
          <a:sx n="100" d="100"/>
          <a:sy n="100" d="100"/>
        </p:scale>
        <p:origin x="1142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.fntdata"/><Relationship Id="rId14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2.fntdata"/><Relationship Id="rId14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4.fntdata"/><Relationship Id="rId148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5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FB6105B-0CB5-4F74-76C8-CDD0985E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50CFFC8-0583-134F-217C-26B0120BC8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9BE5110-F43C-1459-8B6A-898F44DE14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65798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060ACC6-C14F-FC67-7952-BDB3238A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45573AF-1D50-0020-E66E-6A9AD6D29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2AE8840-A6FC-9DDA-5D0A-5184F0A5C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43159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915FCFE-DA5E-A6DA-1F20-6F0F1424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756C3328-1D6D-3273-021D-32DDC083CD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C5AE5EF-A993-09CF-473A-297433B8AE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43706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D6DC96B-1D1E-E563-AAE7-289C5E6C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AC6BF8D-4F68-9D50-98B2-636812BD5C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A41FC56-B4BC-4618-0142-040D806C5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1764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CAF216C-E51E-8DE9-8E79-F9DC251C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DCCD1B9-2C2C-00A9-2F30-532881146E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99D208E-BC00-2AB7-8F5B-A0FE7EAE5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8972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775F045-C144-239E-54B1-EF6D0A34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D325067-1427-EF7C-6D11-101DE889FA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BA92042-E430-DFD7-CE08-AE6C4F462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11579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53B5C5D-D552-F4C7-243F-388CD179E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93645FF-8719-7230-6F91-866C0453D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580E58D-7B4F-B019-481B-0A25B5A39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2663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FE77AAB-C0B9-23DF-A231-83754600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E80D25DA-5C68-BF7A-56F5-CE82CB0F9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A6F4066-93E5-6CDF-2185-5E1CBCAC3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24056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3AEDEDF-AF55-5314-944A-53CE72FE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A27FAAF-E41A-86AC-70E3-AD76C6E22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BD7AB98-42EF-72A1-720D-0CB96457C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26178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EA0937A-F72C-8458-07B8-EB934A83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76CA1C07-D08E-D2AD-4FE8-82440DC39A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193E9AD-A1E6-D87F-0DD6-B9871541B1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932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8E8F5E5-D909-1BBF-E9C8-DF7C4CB9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055BCAD-ADDE-8C81-D79F-51D4402FB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27C1B17-491C-7B6B-7A62-66754CDE98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1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5DEB8A5-F61F-B5C9-02C0-EF06BAF0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2F8310B-E78B-253D-21A4-5827DFC47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0C62742-AFFD-BE2A-C47A-2F77E1F489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95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575247A-86D4-C271-FA32-6DDA0A526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F9234C8-A93D-FF62-3621-7D28F207D3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05B31EF-E363-D6AC-E2E6-D5600D504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47399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0BF474C-C8D5-1694-75A3-56EEE948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EACA151-F7BB-9CB0-FE44-AACCC55F2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63025C2-3CB5-6EBE-E6F8-87D978F28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625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C00C027-3A70-2D10-5BA2-014C2E498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BEBAA04-8D98-9EB2-DAA6-E68C171A05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274C67F-5BC2-317D-6C0A-D653F549F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8777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E96ADA2-774A-DC45-FAC9-6908D4B9B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819C7E7-8318-8D2C-7455-5A182DADC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DC77D25-4A3A-0DCF-7AAC-BB812FA43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66354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45E0F51-7BF5-D2F4-414C-D071D122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D58E4E4-5F02-7A42-BDDE-C048D1C914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5597EB01-5140-BA87-9F6E-0A824377D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3543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F11BD28-8305-77EC-34E5-3D4ABE4E2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F1905A8-9DF4-1E8C-FBF1-68EBC9847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B9E8FC2-C67B-185A-CB97-1A10919E0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24980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6A82688-483F-E50D-62E0-4B8A755A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EFD83B2E-E8EB-EF79-59B8-DC59B470F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692C687-9A6B-2A2B-5898-19727386D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04167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A98ADA6-1AD3-F056-3483-31F55AA6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96C2A9E7-3E1D-FA31-CFD4-AF77DAEA32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66043B9-3A69-E077-6C26-CF97A33DBA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8115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7E9BB60-A9BA-BCD2-0096-9E89A41A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B7824F2-D745-F2D1-66CF-AB4843BE7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9986E04-C52B-32B4-A81F-31D71D7AFD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13656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BA80E01-82C5-4A9A-A09F-FD37F416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4F3654C-C59B-6AA3-7AAF-FF0A4569AE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9148AAA-E773-CE66-CEAB-6FAC319A9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7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9AC0DA1-9534-92EE-FE54-0094FAA2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D853612-BDC8-D110-2481-B5A2B93A8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53C15348-EE67-F2E8-DE97-61D9ECC54B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98241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E5920BF-CCAD-5DF6-7016-82A68B129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ED69749-D045-91C6-A911-74BFFCDB13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831D9914-FF85-07FD-1E7A-1BE14EDD2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24109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6EFF62A-EDA8-58AD-F6FD-90BDADF9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D987093-90BD-8883-22CB-ADAEF135E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000A161-9A92-76B5-FB69-B9659B537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1812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F8CDE96-A92D-277E-5ECE-68AFB37A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BC295A8-B39C-19D2-C0BC-357CAB7BE1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E252265-D484-5E8D-83DE-A428281B6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9254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395A6A4-11ED-CC80-260E-B5746EFDB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FCE7C84-6126-B95C-6402-EECA4DDB01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3AEA149-459F-F047-01B3-32CE40F3C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21399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87FCB47-A508-BFB9-81B6-271D26D5D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CC555F8-901F-B8B5-8EC0-47EDD57FB2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8006476-F124-8993-06F0-A09F49D24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0503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AD89BB2-7EF3-8FCC-E1E5-E4208A19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756B11E3-971E-89C2-47FB-CEF62DF1CE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FF0E44F-6C95-0C70-BCDB-B45BC70A8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28963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564D5A1-873E-212F-D002-F1848CCC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43A0E6A-2D35-3C90-4E18-21D553937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C89348C-1007-A406-9502-6E16197D0E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85063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F75E62D-1FF6-8E34-1582-C43DACC7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9E84B32-3ED5-E3F5-B91C-20914636B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61FB0F6-666C-78A8-5AC8-CAF10BCBF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82522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8A47C1B-720B-73DA-883F-CA95F73DF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8C98D73-8E4A-6E35-A018-CBE906D2F3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A25F8EA-799C-6593-DA92-4A9705DC5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51842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220DFEC-08B2-6B53-C6D4-05AE0FB56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27BA483-8D38-2297-D446-61EBB5977A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DFD18B0-1936-BA7D-2405-18B8FBAB6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84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65298C2-5ED9-2CA7-5A5A-747C84D0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5D2CBE3-5C30-80AD-D234-85FCB3FFC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8D3EF00E-C0CC-CCBC-33DE-ADA65CD81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1938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EEE9278-4007-C336-D5EF-B942DBEB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9FB7510-B8C4-1020-C53F-0D9F08851D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6BABECA-E99D-C879-193F-0D63CF186C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68538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512AEC5-84AB-5FA0-FECE-C4305E275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8EC0BC7-1C7F-CA24-23D0-986D6801EE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AAD9DBA-AFB2-56B3-DFDF-C3E8D5D2A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54998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1C78398-62D2-65D8-C239-9885584AA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9641542-8028-09F4-8D98-465D652B42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4F5AF23-67D0-6A10-8EB4-AB5412B053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6863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FFBAD06-63FE-491F-B8D8-9DD95AB4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65C39C6-B3EF-2106-85EF-E796A08ACE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3FB6E62-D101-6671-FB1C-E128C4211F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37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CB2D8E1-C321-A0B7-2A32-0D0E96BD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4F5676B-A7A0-CD8A-642A-4F17DBBB1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0088088-5737-F55D-9491-9BB493A8F9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299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5EAD876-090E-B476-91DB-C63175AD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B9CA45D-22CF-F8DA-0F4C-3E5E65ED54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1B68121-1FDA-FEE1-7B8E-3024CCA484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49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96B1471-F043-ECC1-54D4-C7AB3559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D231EBA-34D4-FD27-EACE-8FC56C30A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D5C6274-5B7B-FAC1-083A-05F3A7897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34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6C74DF7-5398-1B7B-C8D0-BF799BFBC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99C199E-7B57-07CA-B9BE-20D90D778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1EF0D90-0AFA-9931-A495-66760C58C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50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D13650C-C1F4-0AD5-FABF-ACD11060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1CF2FD2-727B-A257-77D4-16E722B48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8B923C4E-5BF2-508D-D002-6A377D18A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2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6287651-1534-64CE-AE63-94AEF968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37B5809-EAD1-AD78-C0D5-FE8CE28355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93321A5-168D-4236-0EB6-E4CC79A42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4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9177E8E-386C-DC36-308A-3931B10E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FF0D2C7-4E09-676E-B1CB-895BA0007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5BD0B15-3616-1C1A-E590-7BFCB5EA0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886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C4ACB5E-65E6-EFD7-4EA7-AC0BA0023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E85F1CB0-B87C-7410-4C5F-3D71ECB36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1EEE8DB-DB1D-8E86-86BB-AFB5642036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048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A24A047-79D8-CD1C-06F5-2931F863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59CC697-3463-9D97-A35B-751D2D5DC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3911423-C8D4-990A-B9E8-6241835F94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232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2CE24C8-43FA-A99D-8D4D-171620A6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2C4F34D-7903-CF9B-7401-ABCC73882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B36FA265-8E85-BC72-582D-FD7E15644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054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E22790B-302A-2F85-F6EF-78250AEF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2100C35-A065-FFFB-F1D4-60AA2D697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96564EA-AA18-C0E1-1D65-8C92041B78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90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24C3C8F-AEF3-B479-8AD7-7C4D7EC8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250CFC0-9032-E74C-41DE-6EC3935BA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967E4C9-D508-D78D-F1A1-FB90EDD8C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518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7CF3A25-B5BA-17BE-8A35-9B119A3AD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2089089-FB10-2CC1-4FF2-23EABA7237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6851710-CB82-E846-B72C-FBE8A080C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61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7FF2FA6-1E13-9AC8-D257-330213D8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D14E554-FE4E-9381-5553-F513FE99FD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0917D6B-9773-8508-2E2C-C69B57325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268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DF527B3-5A0D-1311-6953-7602B731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3F3788F-0C15-D759-794E-7D9DFA8782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8DFDA91-5248-8855-B54F-C6143B71F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323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B409F34-8D00-A217-6769-DE268A0B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7FDA44B4-E20C-8F45-E552-8ADCFCB473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E916AEA-BD71-6FFB-8928-D3EC0C635C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08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50638D9-C671-68C2-7FB4-04440EF91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CBEC589-B229-BFC4-6BF6-258871ACF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CBCC358-D8EE-9AB9-7DDA-5EB42C1DD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109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384719F-C610-23ED-E1F8-9E8F6204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7033187D-8987-4ED7-E403-DC3DBA52B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A2857A4-A1BF-89F0-2C61-3BA8551DA5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623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6ED3213-760F-AE4B-6E20-75916DEA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DFF2E46-7F50-1515-8D70-538552360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2817B98-1CB5-A7CC-1F6E-24589EA4E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78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F8A14A3-B6FB-D986-D599-85D455C9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438C86E-3D35-54E4-68CB-D7B7ED66B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E72FE5E-BF3A-3C8B-5B53-30E139A90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658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89796C4-6A10-17D9-A59F-81A0ACB5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16968EF-AFA0-22CA-5EA8-9A9ECCF341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1E16CF7-0114-8CEB-517E-A450529CB3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831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65871C3-910C-1561-79E4-F11D80F2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AA9F622-4244-BEC9-E463-155E21A63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BE2B57BC-A314-4C5D-E822-F6EFE8907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35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3F69563-3F6B-ECBC-C571-93673591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603AB65-9F10-980F-BD57-878B4300C5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901F224-B00B-C08C-8A89-F55569BFA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5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0D1515C-298C-5388-AB56-584F3320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A0210EA2-0BAB-18EB-834B-4EA66A7E4A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2F345F3-C9DE-B258-E28E-B037F3F8A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084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EDA5172-0691-C4FA-E758-D95615AD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86BF620-BC6C-531F-EFDF-26510B6DBA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FF773DE-E660-B96C-BB10-284F3CB010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885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46DDB180-EB53-16AF-740A-C42467E9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471EB79-74AF-8EA9-96DD-07AEE4BD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F41439A-F44E-ED14-799C-6153DA654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30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ED25378-1850-4DC3-A65E-9613C6F9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A6D20E58-7559-4008-6AFD-EDEF9557A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2ACA18B-078B-0045-354D-C9A32CA471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34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FD6B643-8524-5B4F-B7F9-A8955391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5552FC1-3026-89BC-D315-9C8996DED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BCCF022-127D-6284-E7D1-5F9B0D064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190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813250E-0B00-193C-12B9-D5F51E5C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2B302EF-5665-E7B9-FA5E-F30F8C6F3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8FB9C70-F058-4CCE-750F-6B94D9BDC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67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A5885F2-1AF5-3B02-45E6-BF382D5F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ACC072E-B6BC-4DA7-530F-E613022F0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E4B37F7-2153-1ED1-0F4E-788C2CB6EE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723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E6913E8-174A-86BE-B1CD-A8279F7F0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929B72F-682A-4124-7BFB-B126C21AD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530A821B-B083-2489-2F5F-9CCE986B2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342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EBD57A7-AA0A-157B-481C-B0E92A7B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4CA4955-0774-5F70-1E15-38D840868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5F90AFD-9D17-AFB7-E218-EDD4859A3A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310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6ED5423-CD25-DA88-1528-D653E2AE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8917CB9-FB9D-CFEA-AB8E-AA640FE55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D2D5438-E22A-B3D1-D49F-B78C44649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055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A0EB21E-C5A7-BC6E-1D3C-0E6CCA96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9CF370C-1C98-C213-CB58-6695C79AB6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AEBC081-8BD2-57AB-8CF1-18B22587F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4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CBB60BD-6A26-6B3C-5F29-2902515A0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F7C4446-41CA-31A9-D691-97F01411F1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D4431F6-321E-3784-7AB2-1B8B9D5C1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799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F70AB3D-2528-2CE0-997E-25D6493BE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011238B-58F0-9331-DC9E-D65B601651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E1B45A2-E2B8-B2BE-40EC-621A42A672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144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AC123DF-B6C6-263B-DEFA-423AF76F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946C3D8-0CD1-2E45-23EB-0CD7179E59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A484589-06EE-57D1-BCEE-E24F77C40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705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71AE2A2-F27B-778D-5CD7-9D431BAA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EF403A0-B7A3-AFAF-4AA6-53D081B5E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0606853-1720-C57E-FAC4-9A9A15EDA8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8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44AB94E-679C-58F5-D74F-9CA73D3C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4F5EA53-924B-DAD2-176B-8213E4936A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8683951-FADF-0701-0AFD-AF3A4D3F83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644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2A8FF43-6DB7-42F1-2570-C256DF680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D2FDC05C-7612-999A-ADDD-1EBA37E35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676730F-2F44-B334-98D7-F5C8F664E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306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50270A7-0CF3-B031-9333-43E654C0E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8B9A5B2-8362-C08E-1A71-6C2EA7A7CC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B18A040-96AF-23B3-4A09-AB3BB5F61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1157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79B9A59-4D71-C2C6-24CE-B07F8941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4B0AA13-9E51-E701-BEB9-8B87D4B5EC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894748B-5450-03D2-D3EA-67955B5BD1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2593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C1AD705-1EA3-1CC2-B542-DBD7CA457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A68EBC9-53D6-8BD6-20B9-0E2F50559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AD3AEEC-8D6E-B9E4-61AB-46D7C843B2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7373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A9A6CCE-6D02-A41B-276B-8361F003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C185C0A-A9FF-DBA0-D115-15EBD0F35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89D95A2-353E-5435-78F3-C9223C31F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7961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91DEDF5-C7B2-FE6F-FD65-DC24A51CF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E3FFF254-8712-FB00-3D94-870806CAB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4CD389C-CF8F-F78E-4298-81C73937B4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00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2539832-6B39-09FB-0778-F02132C7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F81E2F6-AC28-B99E-139E-215749805C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68827F5-A1FD-6D79-3EB9-EFBD667BA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515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0C3DB93-9E68-1F59-B026-96D08C95C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FC54BFF-5A6D-DC9E-22E2-3C28D3FCF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3F6C7D6-3068-947F-496E-79F09DA328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7743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000FB2C-071A-850D-0EB5-B0432187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23ADE06-0205-C963-C835-1060769D7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519AD818-A903-E723-CB8D-39F6487F7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112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1A6F361-98CB-0051-12C3-2FAEFD4DC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9B42AE38-3283-8A6A-84AB-8EDF7C4FA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816C62D2-83F2-D339-8F27-4F589D665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7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C5B2CA6-292D-A1FD-417B-85CB9F5F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5A6E50D-183F-D5B0-C721-7EA755046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5A99647-647E-4D2D-3097-B2D8D8C5EA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1341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98AB8FA-7269-3ABA-9A82-61D399A6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FE58959-8A7A-CE6F-CA6C-CAE84FD63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7B6F51E-7B3D-3C95-8891-6138989C4F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2974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455EF4D-6817-1CC2-117C-672DBEAA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6B904D5-F3EE-6A8C-C8E1-982E05735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2A920EC-898A-313E-19CC-B3856D947D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1004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698FF0B-7A0E-ABB1-28EA-3B781B72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95133D3-2EF7-1B7B-945D-CC5E8EAA3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7974A67-5CC4-56EC-472C-82B433A9B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24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9438219-D684-25AC-4205-9D9028E1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27ED9B0-C73B-4CAD-10C2-7218BACB4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9E70508-0842-5965-6E32-5DD939E9E5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748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0EC92DA-87BD-708A-7167-D425ABC5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87D6F0A-6016-9F0D-AFE6-236A4A6BD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86B81C7-C47A-E31A-39DA-CFF8F2EA76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8335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2CA3C03-AB83-78B9-C3EB-9F52154C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236344F-AD1E-B13C-ADE8-1F6222608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917FF77-CF34-4256-3C93-50408827EA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8326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E0A5C2D-1B49-0E51-B8C7-C10A5B9F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79AB1D0-49DB-665A-9F4F-7295F7841C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DBDB1F1-C0DF-B1FF-5371-6CD28FCBA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5638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2CFA30F-89C8-C86D-B83A-0C98DB84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7E6840D-F76F-EE83-684E-EC146530F0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264FA5F-D7C0-F769-BDE0-572B1329A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0745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DD01C9E-2494-ADA1-DE83-D71863D4A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835769F-15BB-9E11-283D-458DF1F867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9176A59-F06F-8D11-3F3E-EF52C10CAE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495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A7B260D-7477-6756-F95C-F3A28EC9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8E19EDA-E438-E5E1-1AEF-CB676A038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D0F3561-6863-AAB8-E279-6C93E2E87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2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A9893C9-062C-4A7B-E0A6-DBD5B440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5620E55-70C0-D70A-2613-5E510DB67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0C541F5-64AE-2738-79F3-502ACC70C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8139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37FC65F-CD84-5B30-CD5C-0820E6F0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00658CC-AD44-5E5F-83FE-774793039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FFE084E-7DD2-0A25-3E76-A62DC747C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5365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8ED84DB-99A2-3C4B-EE2F-B391AD76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9AC47AF1-8C5E-28D9-274E-ED3A53CD2D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D885AF6-2BD2-4D5B-CCA6-FE11CB083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101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DDFADAE-6C03-E585-9F36-6A971B33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B473DC1-9CF0-EABD-C8F7-CAC5C18201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FBB30AA-4B27-9602-6E9F-DF11D8459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0846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679F626-67A6-0175-C3E5-A80DA3FE2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D9C674F-D541-0D22-FFBC-AC9C251E9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3DDD0A4-D8C1-0F4B-118A-D34E87962F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6133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DE61048-98DA-9543-95ED-80270558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05F7B99-6325-B173-260C-DA5F05991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330D6D0-DAB3-A656-2981-761796F48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459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1CABCE0-76C4-3075-0AC1-F59F5A2EF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C7A9A5E-BD35-026B-C388-6EAFE713F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771FC4D-8C6C-A989-BA91-BE08555B2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0756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3A21660-DF1B-1790-DC66-F05E6C7E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C45FA4E-8E38-4376-236E-69D2E52D4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A2EF632-3DBE-2B3E-AC38-7383D738A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8070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E734465-7DCA-0AE0-3C65-C2AA5368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95BC1262-CCC0-AEEC-9163-0A05E7D18A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A72B647-F951-6922-D028-4A5D8260D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9614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496F635-F5BE-36B6-89B9-FD71EBDD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6E4F2891-FD29-979A-0952-7F5D6AB0F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17CAC3A-1E5B-8724-68BA-2D55E7DC2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5325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B1AB6BB-B3BB-FB84-B1C6-5B35D9CB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3858258-5734-74CA-8F29-9980DED07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9C48598-72E3-3146-C842-5AADB20B10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16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309CECE-7BA8-95BA-0430-252F11655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7D32AB0-963B-D1A4-5760-DC18C43A5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40088A7-2110-1C0E-C5BA-D921BA58D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2543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579659D-0D3D-43A6-A6DF-94A4C13D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E00BA8B-6F3B-8B30-EC7C-6A90E2CD75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E680E05-8376-DC85-E6AA-FDA991562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9757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C46E66D-7262-7DA5-089E-0E3E822B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060FEFF6-E65D-7883-BF72-700F88AEA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FF1ABE7-C18F-4164-2B9A-90A58424E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631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E025EC5-645E-970F-0A4D-A9621388C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8C82792-6DFE-5BFC-5B3B-5AF0D96DC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B40DD45-C2ED-7DAB-1565-D7399FEC6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0715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2471A8C-FA70-0236-B60D-F6F4B116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2F40285E-A1AC-1C08-056F-ADBA79494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79E9229-74FD-2F94-A84A-B3280ED71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5198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2432252-1301-33BF-0B75-EA965BEFC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28DED66-C0E3-D4C7-23B0-15B97234F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F9A6BC7-C43E-07B4-6D07-57D744BE1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914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EB74A75-E7A1-A9DB-5440-D0DE20B12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152DEF0-BCFC-11BA-8934-9C7EE2FBD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1CB3498D-DAA0-D361-0C6E-2E0DE3BBF5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262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A4E910C-6DF0-43EF-C263-FF01C2BD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9A02B3C3-7068-DF00-F3C1-CDB02BD5F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032609B-C914-C116-7DE9-8B349B008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71809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13807F3-AE04-3ADD-5A0C-1BDDADE7B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4547E467-B544-590F-85EE-8D9CB708F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544FA97-D4B1-F7C0-3E3A-64CE0A576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674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C00385E-522E-8AF8-608E-3596B779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68801C9-BBEA-C936-2069-DB84880527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F35CDED1-377E-5133-DA98-4E8F4BC3F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1077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52F8478-016E-C2C7-62A1-C4D3CAAA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48A38B5-A753-8109-7FC1-3D513C0BC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5D690D09-5E27-A2F2-7D80-CB62DEA6E6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70F1CAC-159B-90C5-7303-9600DE83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B353397-C0AD-969B-28E4-78BB3AD69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89ABA97-3567-4895-0C9B-EC999EB35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0922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2A09845-C43C-D6FA-7ADB-FE1B2D83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93065A7-8A17-9BD6-7D1B-0C6FBE931A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CE235B4D-7977-A55C-AD4E-AA2C92CE86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6108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0CBFCD23-2966-C2E9-705F-F295FA26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C8FB05C3-22D7-B276-96C5-C9B70B83FC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E5336B7A-E7F0-749C-7BCD-C4C24D4DD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4458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F46099C-49FE-6716-E677-71B867DA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35A878D9-11BC-F65D-6167-E84B3DE3AB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1197628-C501-69CA-A80A-A3784BF3D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5252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61E95B0-A856-1BB1-CAB7-BAF6C002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4EAF0A3-85B4-B8D6-9B36-3152102DF8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3B2C9968-95C1-A4B6-CACB-623460F61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0930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7B79697-2CD6-C757-B89B-4A72C0DD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B403BEEC-4D4B-228E-FF62-4A288B597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85E25EF-F4F2-E4C8-997B-599C544BFE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3130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C79D0ED-88E3-2C52-16AB-FB058664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1F1CE43F-7756-F26A-0EF8-E4768A11B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DA1213F6-0CB3-5F0F-C4AF-1EC0EE7CC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9921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C96B36A-6B8A-D942-0862-9CA88B57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2FBC301-A18F-815E-E8AD-5ADF673CA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038A1E1A-163C-4605-A8DD-271121C59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6624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3744347D-31CF-B4B9-A9C0-A710EAB3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C3114C4-C4C5-3353-84A3-8F15976528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838702E-9D5B-3358-B722-B9DE209CA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84011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1DC78C6-AE4F-D111-3D5D-72B3C454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F469D7CE-7E99-EA08-BF9B-3B0591D435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6091C47E-0BF4-48FC-50B5-D999C7642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7552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089E2CE-06DC-9505-3F21-A222619D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EFE03AE-7E07-F320-25CE-1B6D92544A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9186F972-DD4A-3214-ADB9-C591AD602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1A0090-9CA1-1627-75DD-206D500413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452901" y="4739465"/>
            <a:ext cx="1565475" cy="276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13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1" name="Google Shape;51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311700" y="556042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311700" y="1703600"/>
            <a:ext cx="8520600" cy="28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5"/>
          <p:cNvSpPr/>
          <p:nvPr/>
        </p:nvSpPr>
        <p:spPr>
          <a:xfrm rot="10800000">
            <a:off x="0" y="-4375"/>
            <a:ext cx="9144000" cy="271800"/>
          </a:xfrm>
          <a:prstGeom prst="rect">
            <a:avLst/>
          </a:prstGeom>
          <a:solidFill>
            <a:srgbClr val="009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 txBox="1"/>
          <p:nvPr/>
        </p:nvSpPr>
        <p:spPr>
          <a:xfrm>
            <a:off x="4405745" y="-8725"/>
            <a:ext cx="4615405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FFE535"/>
                </a:solidFill>
                <a:latin typeface="Arial"/>
                <a:ea typeface="Arial"/>
                <a:cs typeface="Arial"/>
                <a:sym typeface="Arial"/>
              </a:rPr>
              <a:t>Chapter 6 – Algebra 2: Equations and Inequalities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6455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11700" y="6455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1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6455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703600"/>
            <a:ext cx="8520600" cy="28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subTitle" idx="4294967295"/>
          </p:nvPr>
        </p:nvSpPr>
        <p:spPr>
          <a:xfrm>
            <a:off x="0" y="4395788"/>
            <a:ext cx="71501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/>
              <a:t>Chapter 6 – Algebra 2: Equations and Inequalities</a:t>
            </a:r>
            <a:endParaRPr sz="2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8BB0DA8-E387-B691-4F7D-567E54EE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1402E6D5-0196-6272-2877-C4257ED6F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A7C0D-3A09-5C5A-08DA-CD09C4548D9D}"/>
              </a:ext>
            </a:extLst>
          </p:cNvPr>
          <p:cNvSpPr txBox="1"/>
          <p:nvPr/>
        </p:nvSpPr>
        <p:spPr>
          <a:xfrm>
            <a:off x="222041" y="902527"/>
            <a:ext cx="1835421" cy="73866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942180"/>
                </a:solidFill>
                <a:latin typeface="+mn-lt"/>
              </a:rPr>
              <a:t>Example </a:t>
            </a:r>
            <a:r>
              <a:rPr lang="en-IE" b="1" dirty="0">
                <a:solidFill>
                  <a:srgbClr val="942180"/>
                </a:solidFill>
                <a:latin typeface="+mn-lt"/>
              </a:rPr>
              <a:t>6.1.2</a:t>
            </a:r>
          </a:p>
          <a:p>
            <a:r>
              <a:rPr lang="en-IE" dirty="0"/>
              <a:t>Solve the equation.</a:t>
            </a:r>
          </a:p>
          <a:p>
            <a:r>
              <a:rPr lang="pt-BR" b="1" dirty="0"/>
              <a:t>(</a:t>
            </a:r>
            <a:r>
              <a:rPr lang="pt-BR" b="1" dirty="0">
                <a:solidFill>
                  <a:schemeClr val="bg2"/>
                </a:solidFill>
              </a:rPr>
              <a:t>a) </a:t>
            </a:r>
            <a:r>
              <a:rPr lang="pt-BR" dirty="0"/>
              <a:t>2𝑥 + 1 =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B27E9-1C85-36F4-E199-9EE62D9474F6}"/>
              </a:ext>
            </a:extLst>
          </p:cNvPr>
          <p:cNvSpPr txBox="1"/>
          <p:nvPr/>
        </p:nvSpPr>
        <p:spPr>
          <a:xfrm>
            <a:off x="2174210" y="902527"/>
            <a:ext cx="6613873" cy="4185761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 </a:t>
            </a:r>
            <a:r>
              <a:rPr lang="en-IE" b="1" dirty="0">
                <a:solidFill>
                  <a:srgbClr val="25A43A"/>
                </a:solidFill>
                <a:latin typeface="+mn-lt"/>
              </a:rPr>
              <a:t>6.1.2</a:t>
            </a:r>
          </a:p>
          <a:p>
            <a:r>
              <a:rPr lang="pt-BR" b="1" dirty="0"/>
              <a:t>(a) </a:t>
            </a:r>
            <a:r>
              <a:rPr lang="pt-BR" dirty="0">
                <a:solidFill>
                  <a:schemeClr val="bg2"/>
                </a:solidFill>
                <a:highlight>
                  <a:srgbClr val="00FF00"/>
                </a:highlight>
              </a:rPr>
              <a:t>2</a:t>
            </a:r>
            <a:r>
              <a:rPr lang="pt-BR" dirty="0"/>
              <a:t>𝑥 </a:t>
            </a:r>
            <a:r>
              <a:rPr lang="pt-BR" dirty="0">
                <a:solidFill>
                  <a:schemeClr val="bg2"/>
                </a:solidFill>
                <a:highlight>
                  <a:srgbClr val="FFFF00"/>
                </a:highlight>
              </a:rPr>
              <a:t>+ 1 </a:t>
            </a:r>
            <a:r>
              <a:rPr lang="pt-BR" dirty="0"/>
              <a:t>= 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4E2BE-C919-439F-469E-1A350D0D9EE6}"/>
              </a:ext>
            </a:extLst>
          </p:cNvPr>
          <p:cNvSpPr txBox="1"/>
          <p:nvPr/>
        </p:nvSpPr>
        <p:spPr>
          <a:xfrm>
            <a:off x="3638550" y="1018299"/>
            <a:ext cx="5086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C7"/>
                </a:solidFill>
              </a:rPr>
              <a:t>In this equation there are two operations acting on the 𝑥:</a:t>
            </a:r>
          </a:p>
          <a:p>
            <a:r>
              <a:rPr lang="en-US" dirty="0">
                <a:solidFill>
                  <a:srgbClr val="007FC7"/>
                </a:solidFill>
                <a:highlight>
                  <a:srgbClr val="00FF00"/>
                </a:highlight>
              </a:rPr>
              <a:t>• it is being multiplied by 2</a:t>
            </a:r>
          </a:p>
          <a:p>
            <a:r>
              <a:rPr lang="en-IE" dirty="0">
                <a:solidFill>
                  <a:srgbClr val="007FC7"/>
                </a:solidFill>
              </a:rPr>
              <a:t>and</a:t>
            </a:r>
          </a:p>
          <a:p>
            <a:r>
              <a:rPr lang="en-US" dirty="0">
                <a:solidFill>
                  <a:srgbClr val="007FC7"/>
                </a:solidFill>
                <a:highlight>
                  <a:srgbClr val="FFFF00"/>
                </a:highlight>
              </a:rPr>
              <a:t>• 1 is being added to it.</a:t>
            </a:r>
          </a:p>
          <a:p>
            <a:r>
              <a:rPr lang="en-US" dirty="0">
                <a:solidFill>
                  <a:srgbClr val="007FC7"/>
                </a:solidFill>
              </a:rPr>
              <a:t>To get 𝑥 on its own we have to ‘undo’ all of the operations that are happening to it by using inverse operations.</a:t>
            </a:r>
          </a:p>
          <a:p>
            <a:endParaRPr lang="en-US" dirty="0">
              <a:solidFill>
                <a:srgbClr val="007FC7"/>
              </a:solidFill>
            </a:endParaRPr>
          </a:p>
          <a:p>
            <a:r>
              <a:rPr lang="en-US" dirty="0">
                <a:solidFill>
                  <a:srgbClr val="007FC7"/>
                </a:solidFill>
              </a:rPr>
              <a:t>This means that we invert the order of operations by doing them </a:t>
            </a:r>
            <a:r>
              <a:rPr lang="en-IE" dirty="0">
                <a:solidFill>
                  <a:srgbClr val="007FC7"/>
                </a:solidFill>
              </a:rPr>
              <a:t>in reverse order. </a:t>
            </a:r>
            <a:r>
              <a:rPr lang="en-US" dirty="0">
                <a:solidFill>
                  <a:srgbClr val="007FC7"/>
                </a:solidFill>
              </a:rPr>
              <a:t>We will start with undoing the subtractions/additions first. Subtract 1 from both sides.</a:t>
            </a:r>
            <a:endParaRPr lang="en-IE" dirty="0">
              <a:solidFill>
                <a:srgbClr val="007FC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49000-CA65-70B9-4287-B41D88C00296}"/>
              </a:ext>
            </a:extLst>
          </p:cNvPr>
          <p:cNvSpPr txBox="1"/>
          <p:nvPr/>
        </p:nvSpPr>
        <p:spPr>
          <a:xfrm>
            <a:off x="2461632" y="2462782"/>
            <a:ext cx="1587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2𝑥 + 1 = 5</a:t>
            </a:r>
          </a:p>
          <a:p>
            <a:r>
              <a:rPr lang="en-IE" dirty="0">
                <a:solidFill>
                  <a:srgbClr val="FF0000"/>
                </a:solidFill>
              </a:rPr>
              <a:t>−1       − 1</a:t>
            </a:r>
          </a:p>
          <a:p>
            <a:r>
              <a:rPr lang="en-IE" dirty="0"/>
              <a:t>2𝑥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DDC56D-5225-B1D3-585C-CD41D6CA1007}"/>
                  </a:ext>
                </a:extLst>
              </p:cNvPr>
              <p:cNvSpPr txBox="1"/>
              <p:nvPr/>
            </p:nvSpPr>
            <p:spPr>
              <a:xfrm>
                <a:off x="2506082" y="3131374"/>
                <a:ext cx="1338449" cy="2219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>
                    <a:solidFill>
                      <a:srgbClr val="FF0000"/>
                    </a:solidFill>
                  </a:rPr>
                  <a:t>÷2    ÷2</a:t>
                </a:r>
                <a:endParaRPr lang="en-IE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𝑥 = 2</a:t>
                </a: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2𝑥 + 1 = 5</a:t>
                </a:r>
              </a:p>
              <a:p>
                <a:r>
                  <a:rPr lang="en-IE" dirty="0">
                    <a:latin typeface="+mn-lt"/>
                  </a:rPr>
                  <a:t>2(2) + 1 = 5</a:t>
                </a:r>
              </a:p>
              <a:p>
                <a:r>
                  <a:rPr lang="en-IE" dirty="0">
                    <a:latin typeface="+mn-lt"/>
                  </a:rPr>
                  <a:t>4 + 1 = 5</a:t>
                </a:r>
              </a:p>
              <a:p>
                <a:r>
                  <a:rPr lang="en-IE" dirty="0">
                    <a:latin typeface="+mn-lt"/>
                  </a:rPr>
                  <a:t>5 = 5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DDC56D-5225-B1D3-585C-CD41D6CA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82" y="3131374"/>
                <a:ext cx="1338449" cy="2219197"/>
              </a:xfrm>
              <a:prstGeom prst="rect">
                <a:avLst/>
              </a:prstGeom>
              <a:blipFill>
                <a:blip r:embed="rId3"/>
                <a:stretch>
                  <a:fillRect l="-1364" t="-54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506834-4B8B-0D3D-C2EE-551CAE6E6572}"/>
              </a:ext>
            </a:extLst>
          </p:cNvPr>
          <p:cNvSpPr txBox="1"/>
          <p:nvPr/>
        </p:nvSpPr>
        <p:spPr>
          <a:xfrm>
            <a:off x="3638550" y="3285607"/>
            <a:ext cx="4800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C7"/>
                </a:solidFill>
              </a:rPr>
              <a:t>The 𝑥 has a coefficient of 2. This means it is being multiplied by 2. To undo this, we divide both sides by 2 to remove the coefficient</a:t>
            </a:r>
            <a:endParaRPr lang="en-IE" dirty="0">
              <a:solidFill>
                <a:srgbClr val="007FC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1B5FE-A32F-15F3-0E6E-7739BF28ECE6}"/>
              </a:ext>
            </a:extLst>
          </p:cNvPr>
          <p:cNvSpPr txBox="1"/>
          <p:nvPr/>
        </p:nvSpPr>
        <p:spPr>
          <a:xfrm>
            <a:off x="3724544" y="4286554"/>
            <a:ext cx="244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Verify your solution.</a:t>
            </a:r>
          </a:p>
        </p:txBody>
      </p:sp>
    </p:spTree>
    <p:extLst>
      <p:ext uri="{BB962C8B-B14F-4D97-AF65-F5344CB8AC3E}">
        <p14:creationId xmlns:p14="http://schemas.microsoft.com/office/powerpoint/2010/main" val="13330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272BB7B-D91B-B113-E650-BA8717C7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DD0A05-6C12-EFED-34FA-3F1F82C6DD0C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DF990-CAF4-8217-2E78-24CB3FF9BA11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ED015794-B7DB-3C51-C9D1-AC5A57B8E2D6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FB8AE-7FBD-2EF9-6C5A-C72641B3434F}"/>
              </a:ext>
            </a:extLst>
          </p:cNvPr>
          <p:cNvSpPr txBox="1"/>
          <p:nvPr/>
        </p:nvSpPr>
        <p:spPr>
          <a:xfrm>
            <a:off x="150733" y="1900337"/>
            <a:ext cx="3781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(j) </a:t>
            </a:r>
            <a:r>
              <a:rPr lang="en-IE" dirty="0"/>
              <a:t>−𝑗 + 2 &gt; 3, 𝑗 ∈ ℤ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1A302-B630-6D61-03F0-3FF56AA8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8" name="Picture 7" descr="A grid of blue lines&#10;&#10;AI-generated content may be incorrect.">
            <a:extLst>
              <a:ext uri="{FF2B5EF4-FFF2-40B4-BE49-F238E27FC236}">
                <a16:creationId xmlns:a16="http://schemas.microsoft.com/office/drawing/2014/main" id="{CF0C7C33-63C4-FAC3-AF96-B4447C8A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17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E107689-0AFE-1065-806D-51C0F97F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5C7FCC-F8AF-B329-D2F0-6BCB12E7C739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70407-4314-A194-E62A-504D59004F45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B6DA67ED-5EE8-A80D-496E-1B733309A709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0408F-3E61-F87B-9AED-961566D05CC1}"/>
              </a:ext>
            </a:extLst>
          </p:cNvPr>
          <p:cNvSpPr txBox="1"/>
          <p:nvPr/>
        </p:nvSpPr>
        <p:spPr>
          <a:xfrm>
            <a:off x="150733" y="1900337"/>
            <a:ext cx="3781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(k) </a:t>
            </a:r>
            <a:r>
              <a:rPr lang="en-IE" dirty="0"/>
              <a:t>−𝑘 + 1 ≥ 3, 𝑘 ∈ ℝ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18E0D-49A8-F5D5-41CB-37F45F38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184C0B60-7444-81E5-F4B1-9C728D0FDB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987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F07F599-F142-6ED2-D29E-D5E8F3D46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C189A9-2ADB-635F-E0E1-1BF5B62A226B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CCFBF-F561-56E2-9225-E96925AE4BA7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3858B243-EEB0-A97C-6BEE-04316A1CF3EF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A6E28-C794-B4BB-F702-CCCA16E34DB9}"/>
                  </a:ext>
                </a:extLst>
              </p:cNvPr>
              <p:cNvSpPr txBox="1"/>
              <p:nvPr/>
            </p:nvSpPr>
            <p:spPr>
              <a:xfrm>
                <a:off x="150733" y="1900337"/>
                <a:ext cx="3781425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IE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E">
                        <a:latin typeface="Cambria Math" panose="02040503050406030204" pitchFamily="18" charset="0"/>
                      </a:rPr>
                      <m:t>4</m:t>
                    </m:r>
                    <m:r>
                      <a:rPr lang="en-IE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IE"/>
                      <m:t>𝑙</m:t>
                    </m:r>
                    <m:r>
                      <m:rPr>
                        <m:nor/>
                      </m:rPr>
                      <a:rPr lang="en-IE"/>
                      <m:t>​ ∈ </m:t>
                    </m:r>
                    <m:r>
                      <m:rPr>
                        <m:nor/>
                      </m:rPr>
                      <a:rPr lang="en-IE"/>
                      <m:t>ℤ</m:t>
                    </m:r>
                  </m:oMath>
                </a14:m>
                <a:endParaRPr lang="en-IE" b="1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A6E28-C794-B4BB-F702-CCCA16E34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00337"/>
                <a:ext cx="3781425" cy="616900"/>
              </a:xfrm>
              <a:prstGeom prst="rect">
                <a:avLst/>
              </a:prstGeo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2E48D5-291B-4B02-9BAD-C4FA16D30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E43A30A6-DE36-A224-E419-03F495AC3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60" r="456" b="45960"/>
          <a:stretch>
            <a:fillRect/>
          </a:stretch>
        </p:blipFill>
        <p:spPr>
          <a:xfrm>
            <a:off x="41763" y="2403394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628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BF5FFD6-6DB6-6F7B-E4E3-09B816C8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64C563A-21F4-3A44-4553-DC73E0019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12231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942180"/>
                </a:solidFill>
              </a:rPr>
              <a:t>Bonus Level</a:t>
            </a:r>
            <a:endParaRPr lang="en-IE" sz="1400" dirty="0">
              <a:solidFill>
                <a:srgbClr val="9421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4AE54-411D-D97E-BFC0-BD60697F87F5}"/>
              </a:ext>
            </a:extLst>
          </p:cNvPr>
          <p:cNvSpPr txBox="1"/>
          <p:nvPr/>
        </p:nvSpPr>
        <p:spPr>
          <a:xfrm>
            <a:off x="123053" y="1770743"/>
            <a:ext cx="85759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+mn-lt"/>
              </a:rPr>
              <a:t>Two of the inequalities in each row can be represented by the same graph. Solve the inequalities and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identify the odd one out in each row.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(a) </a:t>
            </a:r>
            <a:r>
              <a:rPr lang="en-IE" sz="1400" b="0" i="0" u="none" strike="noStrike" baseline="0" dirty="0">
                <a:latin typeface="+mn-lt"/>
              </a:rPr>
              <a:t>2𝑥 + 3 &gt; 5, 𝑥  ∈ ℝ 		     2𝑥 − 3 &gt; 3, 𝑥  ∈ ℝ 	                3𝑥 − 1 &gt; 2, 𝑥  ∈ ℝ</a:t>
            </a: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5F3B3EA1-B790-DD25-0751-C9A72D2D9A60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E823D-FEED-1FA4-7D73-EC2C2316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3" y="443784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9F0E189B-7C9D-5E7F-316E-DEEF4AE3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-845" y="2571750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4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5DC79A0-24C1-71FF-7761-E958F5FB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247AE60-0B6E-8068-8481-AF5C25FE4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12231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942180"/>
                </a:solidFill>
              </a:rPr>
              <a:t>Bonus Level</a:t>
            </a:r>
            <a:endParaRPr lang="en-IE" sz="1400" dirty="0">
              <a:solidFill>
                <a:srgbClr val="9421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1041A-A0A7-E16A-59CD-848195522EFF}"/>
              </a:ext>
            </a:extLst>
          </p:cNvPr>
          <p:cNvSpPr txBox="1"/>
          <p:nvPr/>
        </p:nvSpPr>
        <p:spPr>
          <a:xfrm>
            <a:off x="123053" y="1770743"/>
            <a:ext cx="85759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+mn-lt"/>
              </a:rPr>
              <a:t>Two of the inequalities in each row can be represented by the same graph. Solve the inequalities and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identify the odd one out in each row.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(b) </a:t>
            </a:r>
            <a:r>
              <a:rPr lang="en-IE" sz="1400" b="0" i="0" u="none" strike="noStrike" baseline="0" dirty="0">
                <a:latin typeface="+mn-lt"/>
              </a:rPr>
              <a:t>4𝑥 + 2 ≤ 6, 𝑥 ∈ ℕ 		        2𝑥 − 1 &lt; 5, 𝑥 ∈ ℕ                      	5𝑥 − 3 ≤ 2, 𝑥 ∈ ℕ</a:t>
            </a: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1F37C27F-24BD-31E4-AD09-E961AFEB5C4A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BBCA5-1FC1-E140-8062-09ABB859A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43022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43E19005-2FF1-A97B-EFEE-2E2DDFC1D6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20882" y="2571750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64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AF9F163-4E1F-0E00-27ED-5CCECFCE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C6E4425-388C-67BB-4E78-31E0805B1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12231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942180"/>
                </a:solidFill>
              </a:rPr>
              <a:t>Bonus Level</a:t>
            </a:r>
            <a:endParaRPr lang="en-IE" sz="1400" dirty="0">
              <a:solidFill>
                <a:srgbClr val="9421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EF92E-738B-2FA9-9E8D-6B92DBF0F059}"/>
              </a:ext>
            </a:extLst>
          </p:cNvPr>
          <p:cNvSpPr txBox="1"/>
          <p:nvPr/>
        </p:nvSpPr>
        <p:spPr>
          <a:xfrm>
            <a:off x="123053" y="1770743"/>
            <a:ext cx="85759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+mn-lt"/>
              </a:rPr>
              <a:t>Two of the inequalities in each row can be represented by the same graph. Solve the inequalities and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identify the odd one out in each row.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(c) </a:t>
            </a:r>
            <a:r>
              <a:rPr lang="en-IE" sz="1400" b="0" i="0" u="none" strike="noStrike" baseline="0" dirty="0">
                <a:latin typeface="+mn-lt"/>
              </a:rPr>
              <a:t>−2𝑥 + 5 ≤ 7, 𝑥 ∈ ℤ 		          −3𝑥 + 5 &lt; 11, 𝑥 ∈ ℤ                       	−𝑥 + 2 ≤ 3, 𝑥 ∈ ℤ</a:t>
            </a: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  <a:p>
            <a:pPr algn="l"/>
            <a:endParaRPr lang="en-IE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41101200-F1B8-E881-CAC8-3F9EA23B851C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0728B-46D9-1B1E-CD5D-C579274E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426211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264846BB-D6D2-324E-9DAA-36228538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20882" y="2571750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59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29FC2-2515-5FB8-6607-3745AF0F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0" y="2014459"/>
            <a:ext cx="887853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52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BC33FA42-A68C-4BB8-DB58-D49A9927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294ADEF-5FC2-79B1-FA9C-83ED22491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7910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FCAA-9096-1807-EE40-29D15F0799B2}"/>
              </a:ext>
            </a:extLst>
          </p:cNvPr>
          <p:cNvSpPr txBox="1"/>
          <p:nvPr/>
        </p:nvSpPr>
        <p:spPr>
          <a:xfrm>
            <a:off x="311700" y="1327109"/>
            <a:ext cx="7848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Solve each of the following equations.</a:t>
            </a:r>
          </a:p>
          <a:p>
            <a:r>
              <a:rPr lang="en-IE" b="1" dirty="0"/>
              <a:t>(a) </a:t>
            </a:r>
            <a:r>
              <a:rPr lang="en-IE" dirty="0"/>
              <a:t>𝑥 + 3 = 6                                           </a:t>
            </a:r>
            <a:r>
              <a:rPr lang="en-IE" b="1" dirty="0"/>
              <a:t>(b) </a:t>
            </a:r>
            <a:r>
              <a:rPr lang="en-IE" dirty="0"/>
              <a:t>𝑥 + 2 = 10                                            </a:t>
            </a:r>
            <a:r>
              <a:rPr lang="en-IE" b="1" dirty="0"/>
              <a:t>(c) </a:t>
            </a:r>
            <a:r>
              <a:rPr lang="en-IE" dirty="0"/>
              <a:t>𝑥 + 5 = − 4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17FE2-BA3C-DD7D-01FE-F7B73372B67D}"/>
              </a:ext>
            </a:extLst>
          </p:cNvPr>
          <p:cNvSpPr txBox="1"/>
          <p:nvPr/>
        </p:nvSpPr>
        <p:spPr>
          <a:xfrm>
            <a:off x="311700" y="89770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8EEC1B1B-6CB5-8F0E-E3A7-C393C6FD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8" r="456" b="20486"/>
          <a:stretch>
            <a:fillRect/>
          </a:stretch>
        </p:blipFill>
        <p:spPr>
          <a:xfrm>
            <a:off x="20882" y="1912620"/>
            <a:ext cx="9102236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828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9460AE5-D1E7-0D5D-2295-074C6AA2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50AA6FF-4A1F-D6CB-023F-FBAE601903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7910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99778-A8D7-EA37-723F-DA326281C01B}"/>
              </a:ext>
            </a:extLst>
          </p:cNvPr>
          <p:cNvSpPr txBox="1"/>
          <p:nvPr/>
        </p:nvSpPr>
        <p:spPr>
          <a:xfrm>
            <a:off x="311700" y="1327109"/>
            <a:ext cx="7848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Solve each of the following equations.</a:t>
            </a:r>
          </a:p>
          <a:p>
            <a:r>
              <a:rPr lang="en-IE" b="1" dirty="0"/>
              <a:t>(d) </a:t>
            </a:r>
            <a:r>
              <a:rPr lang="en-IE" dirty="0"/>
              <a:t>𝑥 − 1 = 11                                            </a:t>
            </a:r>
            <a:r>
              <a:rPr lang="en-IE" b="1" dirty="0"/>
              <a:t>(e) </a:t>
            </a:r>
            <a:r>
              <a:rPr lang="en-IE" dirty="0"/>
              <a:t>𝑥 − 3 = 7                                               </a:t>
            </a:r>
            <a:r>
              <a:rPr lang="en-IE" b="1" dirty="0"/>
              <a:t>(f) </a:t>
            </a:r>
            <a:r>
              <a:rPr lang="en-IE" dirty="0"/>
              <a:t>𝑥 − 9 = − 2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32A88-F4C6-31A4-6B72-D30424A9DFCA}"/>
              </a:ext>
            </a:extLst>
          </p:cNvPr>
          <p:cNvSpPr txBox="1"/>
          <p:nvPr/>
        </p:nvSpPr>
        <p:spPr>
          <a:xfrm>
            <a:off x="311700" y="89770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ABDBA417-0586-8F0B-F224-7EC4E5EB06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8" r="456" b="20486"/>
          <a:stretch>
            <a:fillRect/>
          </a:stretch>
        </p:blipFill>
        <p:spPr>
          <a:xfrm>
            <a:off x="20882" y="1912620"/>
            <a:ext cx="9102236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450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0A073C1-7B61-2474-A78E-0F63DD06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48779B4-AAFC-DA02-8897-3CF29A0C52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77910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8E348-CEDD-ED71-F0B9-D3E801B78390}"/>
              </a:ext>
            </a:extLst>
          </p:cNvPr>
          <p:cNvSpPr txBox="1"/>
          <p:nvPr/>
        </p:nvSpPr>
        <p:spPr>
          <a:xfrm>
            <a:off x="311700" y="1327109"/>
            <a:ext cx="7848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Solve each of the following equations.</a:t>
            </a:r>
          </a:p>
          <a:p>
            <a:r>
              <a:rPr lang="en-IE" b="1" dirty="0"/>
              <a:t>(g) </a:t>
            </a:r>
            <a:r>
              <a:rPr lang="en-IE" dirty="0"/>
              <a:t>2 = 1 + 𝑥                                                  </a:t>
            </a:r>
            <a:r>
              <a:rPr lang="en-IE" b="1" dirty="0"/>
              <a:t>(h) </a:t>
            </a:r>
            <a:r>
              <a:rPr lang="en-IE" dirty="0"/>
              <a:t>3 = 𝑥 − 2                                              </a:t>
            </a:r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b="1" dirty="0"/>
              <a:t>) </a:t>
            </a:r>
            <a:r>
              <a:rPr lang="en-IE" dirty="0"/>
              <a:t>5 = 𝑥 − 3</a:t>
            </a:r>
            <a:endParaRPr lang="en-I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ADAC8-7361-2509-1DCC-A297CB3ADE9E}"/>
              </a:ext>
            </a:extLst>
          </p:cNvPr>
          <p:cNvSpPr txBox="1"/>
          <p:nvPr/>
        </p:nvSpPr>
        <p:spPr>
          <a:xfrm>
            <a:off x="311700" y="89770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535D296F-DA90-455B-F260-9A5A2112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8" r="456" b="20486"/>
          <a:stretch>
            <a:fillRect/>
          </a:stretch>
        </p:blipFill>
        <p:spPr>
          <a:xfrm>
            <a:off x="20882" y="1912620"/>
            <a:ext cx="9102236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7568247-4319-54A2-3164-8F385384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78B82E45-4291-C37E-269D-FB9A11C62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8639D-36A1-AE04-DC3A-E777D1DC73E8}"/>
              </a:ext>
            </a:extLst>
          </p:cNvPr>
          <p:cNvSpPr txBox="1"/>
          <p:nvPr/>
        </p:nvSpPr>
        <p:spPr>
          <a:xfrm>
            <a:off x="228329" y="904904"/>
            <a:ext cx="1746522" cy="73866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942180"/>
                </a:solidFill>
                <a:latin typeface="+mn-lt"/>
              </a:rPr>
              <a:t>Example </a:t>
            </a:r>
            <a:r>
              <a:rPr lang="en-IE" b="1" dirty="0">
                <a:solidFill>
                  <a:srgbClr val="942180"/>
                </a:solidFill>
                <a:latin typeface="+mn-lt"/>
              </a:rPr>
              <a:t>6.1.2</a:t>
            </a:r>
          </a:p>
          <a:p>
            <a:r>
              <a:rPr lang="en-IE" dirty="0"/>
              <a:t>Solve the equation.</a:t>
            </a:r>
          </a:p>
          <a:p>
            <a:r>
              <a:rPr lang="pl-PL" b="1" dirty="0"/>
              <a:t>(b) </a:t>
            </a:r>
            <a:r>
              <a:rPr lang="pl-PL" dirty="0"/>
              <a:t>5 − 3𝑥 = 11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FA729-E66A-C277-0CC1-0CDDC23F966B}"/>
              </a:ext>
            </a:extLst>
          </p:cNvPr>
          <p:cNvSpPr txBox="1"/>
          <p:nvPr/>
        </p:nvSpPr>
        <p:spPr>
          <a:xfrm>
            <a:off x="2052445" y="921655"/>
            <a:ext cx="6696484" cy="4185761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 </a:t>
            </a:r>
            <a:r>
              <a:rPr lang="en-IE" b="1" dirty="0">
                <a:solidFill>
                  <a:srgbClr val="25A43A"/>
                </a:solidFill>
                <a:latin typeface="+mn-lt"/>
              </a:rPr>
              <a:t>6.1.2</a:t>
            </a:r>
          </a:p>
          <a:p>
            <a:pPr algn="l"/>
            <a:endParaRPr lang="en-IE" b="1" dirty="0">
              <a:solidFill>
                <a:srgbClr val="25A43A"/>
              </a:solidFill>
              <a:latin typeface="+mn-lt"/>
            </a:endParaRPr>
          </a:p>
          <a:p>
            <a:pPr algn="l"/>
            <a:endParaRPr lang="en-IE" b="1" dirty="0">
              <a:solidFill>
                <a:srgbClr val="25A43A"/>
              </a:solidFill>
              <a:latin typeface="+mn-lt"/>
            </a:endParaRPr>
          </a:p>
          <a:p>
            <a:pPr algn="l"/>
            <a:endParaRPr lang="en-IE" b="1" dirty="0">
              <a:solidFill>
                <a:srgbClr val="25A43A"/>
              </a:solidFill>
              <a:latin typeface="+mn-lt"/>
            </a:endParaRPr>
          </a:p>
          <a:p>
            <a:pPr algn="l"/>
            <a:endParaRPr lang="en-IE" b="1" dirty="0">
              <a:solidFill>
                <a:srgbClr val="25A43A"/>
              </a:solidFill>
              <a:latin typeface="+mn-lt"/>
            </a:endParaRPr>
          </a:p>
          <a:p>
            <a:pPr algn="l"/>
            <a:endParaRPr lang="en-IE" b="1" dirty="0">
              <a:solidFill>
                <a:srgbClr val="942180"/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96D56-2B0C-DB11-92C1-D6AF612DD0B0}"/>
                  </a:ext>
                </a:extLst>
              </p:cNvPr>
              <p:cNvSpPr txBox="1"/>
              <p:nvPr/>
            </p:nvSpPr>
            <p:spPr>
              <a:xfrm>
                <a:off x="2134857" y="1185525"/>
                <a:ext cx="16002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(b) </a:t>
                </a:r>
                <a:r>
                  <a:rPr lang="pl-PL" dirty="0"/>
                  <a:t>5 − 3𝑥 = 11</a:t>
                </a:r>
              </a:p>
              <a:p>
                <a:r>
                  <a:rPr lang="en-IE" dirty="0"/>
                  <a:t>    −3𝑥 + 5 = 11</a:t>
                </a:r>
              </a:p>
              <a:p>
                <a:endParaRPr lang="en-IE" dirty="0"/>
              </a:p>
              <a:p>
                <a:r>
                  <a:rPr lang="en-IE" dirty="0"/>
                  <a:t>       </a:t>
                </a:r>
              </a:p>
              <a:p>
                <a:r>
                  <a:rPr lang="en-IE" dirty="0"/>
                  <a:t> </a:t>
                </a:r>
                <a14:m>
                  <m:oMath xmlns:m="http://schemas.openxmlformats.org/officeDocument/2006/math">
                    <m:r>
                      <a:rPr lang="en-IE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I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E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I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I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E" dirty="0">
                    <a:solidFill>
                      <a:srgbClr val="FF0000"/>
                    </a:solidFill>
                  </a:rPr>
                  <a:t>5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96D56-2B0C-DB11-92C1-D6AF612DD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57" y="1185525"/>
                <a:ext cx="1600201" cy="1384995"/>
              </a:xfrm>
              <a:prstGeom prst="rect">
                <a:avLst/>
              </a:prstGeom>
              <a:blipFill>
                <a:blip r:embed="rId3"/>
                <a:stretch>
                  <a:fillRect l="-1141" t="-8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9C775-DEBC-9DD9-E35E-3F578D4F7EA8}"/>
                  </a:ext>
                </a:extLst>
              </p:cNvPr>
              <p:cNvSpPr txBox="1"/>
              <p:nvPr/>
            </p:nvSpPr>
            <p:spPr>
              <a:xfrm>
                <a:off x="2111489" y="2379207"/>
                <a:ext cx="1901089" cy="2701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>
                    <a:latin typeface="+mn-lt"/>
                  </a:rPr>
                  <a:t>−3𝑥 = 6</a:t>
                </a:r>
              </a:p>
              <a:p>
                <a:pPr algn="ctr"/>
                <a:r>
                  <a:rPr lang="en-IE" dirty="0">
                    <a:solidFill>
                      <a:srgbClr val="FF0000"/>
                    </a:solidFill>
                    <a:latin typeface="+mn-lt"/>
                  </a:rPr>
                  <a:t>÷(−3)    ÷(−3)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</m:den>
                      </m:f>
                    </m:oMath>
                  </m:oMathPara>
                </a14:m>
                <a:endParaRPr lang="en-IE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E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E" dirty="0">
                    <a:latin typeface="+mn-lt"/>
                  </a:rPr>
                  <a:t>2</a:t>
                </a:r>
              </a:p>
              <a:p>
                <a:endParaRPr lang="en-IE" dirty="0"/>
              </a:p>
              <a:p>
                <a:pPr algn="ctr"/>
                <a:r>
                  <a:rPr lang="en-IE" dirty="0"/>
                  <a:t>5 − 3𝑥 = 11</a:t>
                </a:r>
              </a:p>
              <a:p>
                <a:pPr algn="ctr"/>
                <a:r>
                  <a:rPr lang="en-IE" dirty="0"/>
                  <a:t>5 − 3(−2) = 11</a:t>
                </a:r>
              </a:p>
              <a:p>
                <a:pPr algn="ctr"/>
                <a:r>
                  <a:rPr lang="en-IE" dirty="0"/>
                  <a:t>5 + 6 = 11</a:t>
                </a:r>
              </a:p>
              <a:p>
                <a:pPr algn="ctr"/>
                <a:r>
                  <a:rPr lang="en-IE" dirty="0"/>
                  <a:t>11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9C775-DEBC-9DD9-E35E-3F578D4F7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89" y="2379207"/>
                <a:ext cx="1901089" cy="2701765"/>
              </a:xfrm>
              <a:prstGeom prst="rect">
                <a:avLst/>
              </a:prstGeom>
              <a:blipFill>
                <a:blip r:embed="rId4"/>
                <a:stretch>
                  <a:fillRect t="-451" b="-158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24CDA9-572B-E706-88CE-7609F9253E92}"/>
              </a:ext>
            </a:extLst>
          </p:cNvPr>
          <p:cNvSpPr txBox="1"/>
          <p:nvPr/>
        </p:nvSpPr>
        <p:spPr>
          <a:xfrm>
            <a:off x="3819476" y="965811"/>
            <a:ext cx="477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FC7"/>
                </a:solidFill>
              </a:rPr>
              <a:t>We can start this question by rearranging the equation using the commutative property of addition of integers to get:</a:t>
            </a:r>
          </a:p>
          <a:p>
            <a:r>
              <a:rPr lang="en-IE" sz="1200" dirty="0">
                <a:solidFill>
                  <a:srgbClr val="007FC7"/>
                </a:solidFill>
              </a:rPr>
              <a:t>−3𝑥 + 5 = 11</a:t>
            </a:r>
          </a:p>
          <a:p>
            <a:r>
              <a:rPr lang="en-US" sz="1200" dirty="0">
                <a:solidFill>
                  <a:srgbClr val="007FC7"/>
                </a:solidFill>
              </a:rPr>
              <a:t>Having the unknown term first in the equation makes it easier for us to see what operations are acting on it.</a:t>
            </a:r>
          </a:p>
          <a:p>
            <a:endParaRPr lang="en-US" sz="1200" dirty="0">
              <a:solidFill>
                <a:srgbClr val="007FC7"/>
              </a:solidFill>
            </a:endParaRPr>
          </a:p>
          <a:p>
            <a:r>
              <a:rPr lang="en-US" sz="1200" dirty="0">
                <a:solidFill>
                  <a:srgbClr val="007FC7"/>
                </a:solidFill>
              </a:rPr>
              <a:t>Now, we undo each of the operations, starting in reverse</a:t>
            </a:r>
          </a:p>
          <a:p>
            <a:r>
              <a:rPr lang="en-US" sz="1200" dirty="0">
                <a:solidFill>
                  <a:srgbClr val="007FC7"/>
                </a:solidFill>
              </a:rPr>
              <a:t>order for the order of operations. There is a +5 being added to the 𝑥​. To undo it we will subtract 5 from both sides.</a:t>
            </a:r>
            <a:endParaRPr lang="en-IE" sz="1200" dirty="0">
              <a:solidFill>
                <a:srgbClr val="007FC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AC955-D94A-DB23-E400-BF9CA7B185CD}"/>
              </a:ext>
            </a:extLst>
          </p:cNvPr>
          <p:cNvSpPr txBox="1"/>
          <p:nvPr/>
        </p:nvSpPr>
        <p:spPr>
          <a:xfrm>
            <a:off x="3819476" y="2764293"/>
            <a:ext cx="46173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FC7"/>
                </a:solidFill>
              </a:rPr>
              <a:t>The coefficient of 𝑥 is −3, which means that 𝑥 is being multiplied by −3. To undo this we use the inverse operation and divide both sides by −3</a:t>
            </a:r>
            <a:r>
              <a:rPr lang="en-US" dirty="0"/>
              <a:t>.</a:t>
            </a:r>
            <a:endParaRPr lang="en-IE" sz="1200" dirty="0">
              <a:solidFill>
                <a:srgbClr val="007FC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16B52-5437-B6E6-EB76-7052FF153C9F}"/>
              </a:ext>
            </a:extLst>
          </p:cNvPr>
          <p:cNvSpPr txBox="1"/>
          <p:nvPr/>
        </p:nvSpPr>
        <p:spPr>
          <a:xfrm>
            <a:off x="4071621" y="4221845"/>
            <a:ext cx="61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007FC7"/>
                </a:solidFill>
              </a:rPr>
              <a:t>Verify your solution.</a:t>
            </a:r>
          </a:p>
          <a:p>
            <a:r>
              <a:rPr lang="en-IE" sz="1200" b="1" dirty="0">
                <a:solidFill>
                  <a:srgbClr val="007FC7"/>
                </a:solidFill>
              </a:rPr>
              <a:t>Remember: </a:t>
            </a:r>
            <a:endParaRPr lang="en-IE" sz="1200" dirty="0">
              <a:solidFill>
                <a:srgbClr val="007FC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C933C6-BFF3-459B-E43D-C5C5A782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23" y="4406921"/>
            <a:ext cx="935521" cy="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20425E3-3E69-9CD3-C144-5DBA0E71D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F6DE2B1-9D90-3AB3-F568-FBCFA6DB7B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6D0FE-5DDC-E324-A86E-88CE8A605E04}"/>
              </a:ext>
            </a:extLst>
          </p:cNvPr>
          <p:cNvSpPr txBox="1"/>
          <p:nvPr/>
        </p:nvSpPr>
        <p:spPr>
          <a:xfrm>
            <a:off x="150735" y="80364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016D0-2D38-1FF7-7251-A9B74D40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8" y="1452086"/>
            <a:ext cx="6489092" cy="298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FA5B7-DE62-809F-A907-268856561972}"/>
              </a:ext>
            </a:extLst>
          </p:cNvPr>
          <p:cNvSpPr txBox="1"/>
          <p:nvPr/>
        </p:nvSpPr>
        <p:spPr>
          <a:xfrm>
            <a:off x="386954" y="4601378"/>
            <a:ext cx="7149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0" i="0" u="none" strike="noStrike" baseline="0" dirty="0">
                <a:latin typeface="+mn-lt"/>
              </a:rPr>
              <a:t>1 = ___             2 = ___                3 = ___                 4 = ___        5 = ___            6 = ___</a:t>
            </a:r>
            <a:endParaRPr lang="en-IE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4408A-3D48-DBD7-10DE-C3072EF8F919}"/>
              </a:ext>
            </a:extLst>
          </p:cNvPr>
          <p:cNvSpPr txBox="1"/>
          <p:nvPr/>
        </p:nvSpPr>
        <p:spPr>
          <a:xfrm>
            <a:off x="150735" y="1032982"/>
            <a:ext cx="443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Match the inequalities to the correct graph.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6698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67ED088-6799-E026-104C-5EC5400A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911BFBD-6275-15A2-F9C5-F93EF9F8C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47772-57B7-9E45-CE72-FA7E1BB646E6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69C10-C647-EFA3-40F5-9AC849BB1B83}"/>
              </a:ext>
            </a:extLst>
          </p:cNvPr>
          <p:cNvSpPr txBox="1"/>
          <p:nvPr/>
        </p:nvSpPr>
        <p:spPr>
          <a:xfrm>
            <a:off x="150735" y="1232922"/>
            <a:ext cx="76636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</a:t>
            </a:r>
            <a:r>
              <a:rPr lang="en-US" dirty="0"/>
              <a:t>Graph the following inequalities.</a:t>
            </a:r>
          </a:p>
          <a:p>
            <a:pPr marL="342900" indent="-342900">
              <a:buAutoNum type="alphaLcParenBoth"/>
            </a:pPr>
            <a:r>
              <a:rPr lang="en-IE" dirty="0"/>
              <a:t>𝑥 &gt; 2, 𝑥 ∈ ℤ 	</a:t>
            </a:r>
          </a:p>
          <a:p>
            <a:pPr marL="342900" indent="-342900">
              <a:buAutoNum type="alphaLcParenBoth"/>
            </a:pPr>
            <a:endParaRPr lang="en-IE" b="1" dirty="0"/>
          </a:p>
          <a:p>
            <a:pPr marL="342900" indent="-342900">
              <a:buAutoNum type="alphaLcParenBoth"/>
            </a:pPr>
            <a:endParaRPr lang="en-IE" b="1" dirty="0"/>
          </a:p>
          <a:p>
            <a:pPr marL="342900" indent="-342900">
              <a:buAutoNum type="alphaLcParenBoth"/>
            </a:pPr>
            <a:endParaRPr lang="en-IE" b="1" dirty="0"/>
          </a:p>
          <a:p>
            <a:r>
              <a:rPr lang="en-IE" b="1" dirty="0"/>
              <a:t>(b) </a:t>
            </a:r>
            <a:r>
              <a:rPr lang="en-IE" dirty="0"/>
              <a:t>𝑥 ≤ 4, 𝑥​​ ∈ ℕ 	</a:t>
            </a:r>
          </a:p>
          <a:p>
            <a:pPr marL="342900" indent="-342900">
              <a:buAutoNum type="alphaLcParenBoth"/>
            </a:pPr>
            <a:endParaRPr lang="en-IE" b="1" dirty="0"/>
          </a:p>
          <a:p>
            <a:pPr marL="342900" indent="-342900">
              <a:buAutoNum type="alphaLcParenBoth"/>
            </a:pPr>
            <a:endParaRPr lang="en-IE" b="1" dirty="0"/>
          </a:p>
          <a:p>
            <a:pPr marL="342900" indent="-342900">
              <a:buAutoNum type="alphaLcParenBoth"/>
            </a:pPr>
            <a:endParaRPr lang="en-IE" b="1" dirty="0"/>
          </a:p>
          <a:p>
            <a:r>
              <a:rPr lang="en-IE" b="1" dirty="0"/>
              <a:t>(c) </a:t>
            </a:r>
            <a:r>
              <a:rPr lang="en-IE" dirty="0"/>
              <a:t>𝑥 ≥ 0, 𝑥  ∈ ℝ 	</a:t>
            </a:r>
          </a:p>
          <a:p>
            <a:pPr marL="342900" indent="-342900">
              <a:buAutoNum type="alphaLcParenBoth"/>
            </a:pPr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r>
              <a:rPr lang="en-IE" b="1" dirty="0"/>
              <a:t>(d) </a:t>
            </a:r>
            <a:r>
              <a:rPr lang="en-IE" dirty="0"/>
              <a:t>𝑥 &lt; 5, 𝑥  ∈ ℝ</a:t>
            </a:r>
          </a:p>
          <a:p>
            <a:pPr marL="342900" indent="-342900">
              <a:buAutoNum type="alphaLcParenBoth"/>
            </a:pPr>
            <a:endParaRPr lang="en-IE" dirty="0"/>
          </a:p>
          <a:p>
            <a:pPr marL="342900" indent="-342900">
              <a:buAutoNum type="alphaLcParenBoth"/>
            </a:pPr>
            <a:endParaRPr lang="en-IE" dirty="0"/>
          </a:p>
          <a:p>
            <a:pPr marL="342900" indent="-342900">
              <a:buAutoNum type="alphaLcParenBoth"/>
            </a:pP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5EC89-9EAC-7717-4007-379479D78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1809416"/>
            <a:ext cx="8854440" cy="517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3CAF4-0E45-D725-FC92-7BC99C2E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2644570"/>
            <a:ext cx="8854440" cy="517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43260F-0187-874E-A0DF-80A5B560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5" y="3557522"/>
            <a:ext cx="8854440" cy="517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764AC-62D9-B231-E563-F5A01214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5" y="4470475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466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3A62BFB-CFEF-153E-A11C-2398E6EF1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BBA41E7-5677-C7A3-2FCD-D93B18CA3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A91C1-0174-7F30-3051-C9DD11B963ED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7392D-0919-4E11-C564-7D937B93FA48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pt-BR" b="1" dirty="0"/>
              <a:t>(a) </a:t>
            </a:r>
            <a:r>
              <a:rPr lang="pt-BR" dirty="0"/>
              <a:t>𝑥 + 1 ≥ 2, 𝑥  ∈ 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CCDEF-0460-ADC2-4CB7-754F988B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194476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029371B1-D42C-FBF0-6B0A-7DDEB016F2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119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D6E7D42-895E-C683-3022-DA056989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E7F01BA-C520-1856-1CCB-8C9134356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8BFA3-8290-4AFD-8C6D-DCBC443B775B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6DF83-2190-25CF-EE5F-B794227DD53B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en-IE" b="1" dirty="0"/>
              <a:t>(b) </a:t>
            </a:r>
            <a:r>
              <a:rPr lang="en-IE" dirty="0"/>
              <a:t>𝑥​ + 3 &lt; 8, 𝑥​ ∈ ℕ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C931D-86F1-0047-54BB-70763A9F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504F5C9-4597-DF4A-CC89-2C2AF005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24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B5E32B22-1201-648C-D8FD-05020097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BA643D32-0540-BA60-ABDC-D508A5D00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9C023-9D5D-8F9E-C2DD-79DF67D4DC98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96B94-AD5C-991A-7AE8-25F439FA8170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en-IE" b="1" dirty="0"/>
              <a:t>(c) </a:t>
            </a:r>
            <a:r>
              <a:rPr lang="en-IE" dirty="0"/>
              <a:t>𝑥 + 3 ≤ 1, 𝑥 ∈ 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1A314-D739-6116-B2A6-F8A47B0D6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29788EEC-9C4E-EF98-29CC-63BE35098D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96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2A5F28C-8415-35E8-6416-1A66AF08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43160B0-2FA3-CEE6-C980-8285F98562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2EACB-232D-2294-9A76-27F42E1C4924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0FF30-42AE-436E-14BE-9CA2AF11E94E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en-IE" b="1" dirty="0"/>
              <a:t>(d) </a:t>
            </a:r>
            <a:r>
              <a:rPr lang="en-IE" dirty="0"/>
              <a:t>𝑥 − 2 ≤ 0, 𝑥 ∈ 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45D004-B544-0409-123A-1C75B9E8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7B0CA479-CBFE-78F2-1DD5-1DE1F2D8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65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8D5DCF9-3D1C-DC13-65DD-317DC6FE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377FAD3A-7043-2195-ABB8-9F252A677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525-5249-4DD7-C329-8874E2AF08AB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63845-B4BD-CC8D-9930-518E8EADE83F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en-IE" b="1" dirty="0"/>
              <a:t>(e) </a:t>
            </a:r>
            <a:r>
              <a:rPr lang="en-IE" dirty="0"/>
              <a:t>𝑥​ − 5 &gt; −3, 𝑥​ ∈ ℕ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4B893-D07A-3260-BBF9-98F4D6C1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BDD41221-D99B-6F26-EABD-1CC3AEB5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60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D3DFFFD-8951-5DCD-AFD4-0E1CD1DE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48827C3-2EFE-1DA6-A262-05F41AF3C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15456-647F-A125-3C81-FF5AEC7CDB0F}"/>
              </a:ext>
            </a:extLst>
          </p:cNvPr>
          <p:cNvSpPr txBox="1"/>
          <p:nvPr/>
        </p:nvSpPr>
        <p:spPr>
          <a:xfrm>
            <a:off x="150735" y="857331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E1B87-46D3-C4B3-C581-6B69BC38925D}"/>
              </a:ext>
            </a:extLst>
          </p:cNvPr>
          <p:cNvSpPr txBox="1"/>
          <p:nvPr/>
        </p:nvSpPr>
        <p:spPr>
          <a:xfrm>
            <a:off x="150735" y="1232922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and graph the following inequalities.</a:t>
            </a:r>
          </a:p>
          <a:p>
            <a:r>
              <a:rPr lang="en-IE" b="1" dirty="0"/>
              <a:t>(f) </a:t>
            </a:r>
            <a:r>
              <a:rPr lang="en-IE" dirty="0"/>
              <a:t>𝑥 − 3 &lt; −3, 𝑥  ∈ 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5C811-6907-7FA3-D51D-40FA2FEC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FA2887E4-6259-98D5-0B91-E1055E47B2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191262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43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807D117-B2FF-79EB-BD63-0BA1BFE41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43F3F93E-D257-9269-E745-843B543F3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ED489-183D-6EDD-2B5B-82E3B61AB725}"/>
              </a:ext>
            </a:extLst>
          </p:cNvPr>
          <p:cNvSpPr txBox="1"/>
          <p:nvPr/>
        </p:nvSpPr>
        <p:spPr>
          <a:xfrm>
            <a:off x="150735" y="93273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ACC9F-E5B4-C3A1-5960-8020F00B35DE}"/>
              </a:ext>
            </a:extLst>
          </p:cNvPr>
          <p:cNvSpPr txBox="1"/>
          <p:nvPr/>
        </p:nvSpPr>
        <p:spPr>
          <a:xfrm>
            <a:off x="255615" y="1406961"/>
            <a:ext cx="7663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E" dirty="0"/>
              <a:t>Solve the equations.</a:t>
            </a:r>
          </a:p>
          <a:p>
            <a:pPr marL="342900" indent="-342900">
              <a:buAutoNum type="arabicPeriod"/>
            </a:pPr>
            <a:endParaRPr lang="en-IE" dirty="0"/>
          </a:p>
          <a:p>
            <a:r>
              <a:rPr lang="en-IE" b="1" dirty="0"/>
              <a:t>(a) </a:t>
            </a:r>
            <a:r>
              <a:rPr lang="en-IE" dirty="0"/>
              <a:t>4𝑥 = 8                                           </a:t>
            </a:r>
            <a:r>
              <a:rPr lang="en-IE" b="1" dirty="0"/>
              <a:t>(b) </a:t>
            </a:r>
            <a:r>
              <a:rPr lang="en-IE" dirty="0"/>
              <a:t>3𝑥 = −9                                           </a:t>
            </a:r>
            <a:r>
              <a:rPr lang="en-IE" b="1" dirty="0"/>
              <a:t>(c) </a:t>
            </a:r>
            <a:r>
              <a:rPr lang="en-IE" dirty="0"/>
              <a:t>−2𝑥 = 10</a:t>
            </a:r>
          </a:p>
          <a:p>
            <a:endParaRPr lang="en-IE" b="1" dirty="0"/>
          </a:p>
          <a:p>
            <a:endParaRPr lang="en-IE" dirty="0"/>
          </a:p>
          <a:p>
            <a:endParaRPr lang="en-IE" dirty="0"/>
          </a:p>
          <a:p>
            <a:endParaRPr lang="en-IE" b="1" dirty="0"/>
          </a:p>
          <a:p>
            <a:endParaRPr lang="en-IE" b="1" dirty="0"/>
          </a:p>
        </p:txBody>
      </p:sp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C3185036-D9C2-2AAE-26DC-11CE85BB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9" r="456" b="24865"/>
          <a:stretch>
            <a:fillRect/>
          </a:stretch>
        </p:blipFill>
        <p:spPr>
          <a:xfrm>
            <a:off x="0" y="2167472"/>
            <a:ext cx="9102236" cy="30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1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94170EF-4FCB-C815-B650-1EFF0080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17B45FD-A2DF-3CB1-FCD7-F39EFC4ED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6FB8D-6A43-4884-0869-71D0E2538657}"/>
              </a:ext>
            </a:extLst>
          </p:cNvPr>
          <p:cNvSpPr txBox="1"/>
          <p:nvPr/>
        </p:nvSpPr>
        <p:spPr>
          <a:xfrm>
            <a:off x="150735" y="93273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F40B8-BDF9-D61D-294A-98F58CEEDB8B}"/>
                  </a:ext>
                </a:extLst>
              </p:cNvPr>
              <p:cNvSpPr txBox="1"/>
              <p:nvPr/>
            </p:nvSpPr>
            <p:spPr>
              <a:xfrm>
                <a:off x="255615" y="1406961"/>
                <a:ext cx="7663643" cy="167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IE" dirty="0"/>
                  <a:t>Solve the equations.</a:t>
                </a:r>
              </a:p>
              <a:p>
                <a:pPr marL="342900" indent="-342900">
                  <a:buAutoNum type="arabicPeriod"/>
                </a:pPr>
                <a:endParaRPr lang="en-IE" dirty="0"/>
              </a:p>
              <a:p>
                <a:r>
                  <a:rPr lang="en-IE" b="1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E" dirty="0"/>
                  <a:t> = 2                                                       </a:t>
                </a:r>
                <a:r>
                  <a:rPr lang="en-IE" b="1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E" dirty="0"/>
                  <a:t> = 7                                                 </a:t>
                </a:r>
                <a:r>
                  <a:rPr lang="en-IE" b="1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IE" dirty="0"/>
                  <a:t> = –2</a:t>
                </a:r>
              </a:p>
              <a:p>
                <a:endParaRPr lang="en-IE" dirty="0"/>
              </a:p>
              <a:p>
                <a:endParaRPr lang="en-IE" dirty="0"/>
              </a:p>
              <a:p>
                <a:endParaRPr lang="en-IE" b="1" dirty="0"/>
              </a:p>
              <a:p>
                <a:endParaRPr lang="en-IE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F40B8-BDF9-D61D-294A-98F58CEE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5" y="1406961"/>
                <a:ext cx="7663643" cy="1672317"/>
              </a:xfrm>
              <a:prstGeom prst="rect">
                <a:avLst/>
              </a:prstGeom>
              <a:blipFill>
                <a:blip r:embed="rId3"/>
                <a:stretch>
                  <a:fillRect l="-239" t="-7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EFCE5D0B-B97E-0FA1-0959-36FC0B3F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9" r="456" b="24865"/>
          <a:stretch>
            <a:fillRect/>
          </a:stretch>
        </p:blipFill>
        <p:spPr>
          <a:xfrm>
            <a:off x="0" y="2167472"/>
            <a:ext cx="9102236" cy="30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4DC4728-B07C-4CF4-8EB4-E4D08A55E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4D366825-2F0D-6CCA-8417-927ADA2D2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300392"/>
            <a:ext cx="874631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21A33-BFB9-7259-ED57-D21A9A40D9B4}"/>
              </a:ext>
            </a:extLst>
          </p:cNvPr>
          <p:cNvSpPr txBox="1"/>
          <p:nvPr/>
        </p:nvSpPr>
        <p:spPr>
          <a:xfrm>
            <a:off x="150735" y="94379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EBE9D-26E7-8506-B864-3CD49F749DC9}"/>
              </a:ext>
            </a:extLst>
          </p:cNvPr>
          <p:cNvSpPr txBox="1"/>
          <p:nvPr/>
        </p:nvSpPr>
        <p:spPr>
          <a:xfrm>
            <a:off x="150735" y="1311480"/>
            <a:ext cx="78484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Describe in words what operations are acting on the 𝑥 term in each expression. Hence, write out the inverse operations of each. The first one has been done for you.</a:t>
            </a:r>
            <a:endParaRPr lang="en-US" dirty="0">
              <a:latin typeface="+mn-lt"/>
            </a:endParaRPr>
          </a:p>
          <a:p>
            <a:endParaRPr lang="en-US" b="1" dirty="0"/>
          </a:p>
          <a:p>
            <a:r>
              <a:rPr lang="en-US" b="1" dirty="0"/>
              <a:t>(a) </a:t>
            </a:r>
            <a:r>
              <a:rPr lang="en-US" dirty="0"/>
              <a:t>𝑥 + 2: </a:t>
            </a:r>
            <a:r>
              <a:rPr lang="en-US" b="1" dirty="0"/>
              <a:t>Operation in words: </a:t>
            </a:r>
            <a:r>
              <a:rPr lang="en-US" dirty="0"/>
              <a:t>add 2; </a:t>
            </a:r>
            <a:r>
              <a:rPr lang="en-US" b="1" dirty="0"/>
              <a:t>Inverse operation: </a:t>
            </a:r>
            <a:r>
              <a:rPr lang="en-US" dirty="0"/>
              <a:t>subtract 2</a:t>
            </a:r>
          </a:p>
          <a:p>
            <a:endParaRPr lang="en-IE" b="1" dirty="0"/>
          </a:p>
          <a:p>
            <a:r>
              <a:rPr lang="en-IE" b="1" dirty="0"/>
              <a:t>(b) </a:t>
            </a:r>
            <a:r>
              <a:rPr lang="en-IE" dirty="0"/>
              <a:t>𝑥 − 7</a:t>
            </a:r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r>
              <a:rPr lang="en-IE" b="1" dirty="0"/>
              <a:t>(c) </a:t>
            </a:r>
            <a:r>
              <a:rPr lang="en-IE" dirty="0"/>
              <a:t>𝑥 + 3</a:t>
            </a:r>
          </a:p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r>
              <a:rPr lang="en-IE" b="1" dirty="0"/>
              <a:t>(d) </a:t>
            </a:r>
            <a:r>
              <a:rPr lang="en-IE" dirty="0"/>
              <a:t>𝑥 − 1</a:t>
            </a:r>
          </a:p>
          <a:p>
            <a:r>
              <a:rPr lang="en-IE" dirty="0"/>
              <a:t> </a:t>
            </a:r>
          </a:p>
          <a:p>
            <a:endParaRPr lang="en-IE" dirty="0"/>
          </a:p>
        </p:txBody>
      </p:sp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C0BCC5F3-8F8D-7B09-3BCF-0F7880A4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97" r="11667"/>
          <a:stretch>
            <a:fillRect/>
          </a:stretch>
        </p:blipFill>
        <p:spPr>
          <a:xfrm>
            <a:off x="1066800" y="2376292"/>
            <a:ext cx="8077200" cy="27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64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DEBA33-F7DC-3BE0-58DC-3F029814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3DD8851D-8E66-647A-63C0-EA5B2CEFD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B26E8-0D24-6451-1E78-BA6FF8AE85BB}"/>
              </a:ext>
            </a:extLst>
          </p:cNvPr>
          <p:cNvSpPr txBox="1"/>
          <p:nvPr/>
        </p:nvSpPr>
        <p:spPr>
          <a:xfrm>
            <a:off x="0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EC837-F2F8-F8BD-C313-BA8383F45453}"/>
              </a:ext>
            </a:extLst>
          </p:cNvPr>
          <p:cNvSpPr txBox="1"/>
          <p:nvPr/>
        </p:nvSpPr>
        <p:spPr>
          <a:xfrm>
            <a:off x="87975" y="1150244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Spot the mistake and rewrite the correct solution into your copy.</a:t>
            </a:r>
          </a:p>
          <a:p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EDAF-84DB-72F2-E5E2-ACAF87CA957D}"/>
              </a:ext>
            </a:extLst>
          </p:cNvPr>
          <p:cNvSpPr txBox="1"/>
          <p:nvPr/>
        </p:nvSpPr>
        <p:spPr>
          <a:xfrm>
            <a:off x="355333" y="1680075"/>
            <a:ext cx="3974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(a) </a:t>
            </a:r>
            <a:r>
              <a:rPr lang="en-US" dirty="0"/>
              <a:t>Solve the inequality and graph the solution:</a:t>
            </a:r>
          </a:p>
          <a:p>
            <a:r>
              <a:rPr lang="en-IE" dirty="0"/>
              <a:t>𝑥 + 4 ≥ 1, 𝑥 ∈ ℤ</a:t>
            </a:r>
          </a:p>
          <a:p>
            <a:r>
              <a:rPr lang="en-IE" dirty="0"/>
              <a:t>𝑥 + 4 ≥ 1</a:t>
            </a:r>
          </a:p>
          <a:p>
            <a:r>
              <a:rPr lang="en-IE" dirty="0">
                <a:solidFill>
                  <a:srgbClr val="FF0000"/>
                </a:solidFill>
              </a:rPr>
              <a:t>−4        −4</a:t>
            </a:r>
          </a:p>
          <a:p>
            <a:r>
              <a:rPr lang="en-IE" dirty="0"/>
              <a:t>𝑥 ≥ −3</a:t>
            </a:r>
            <a:endParaRPr lang="en-US" b="1" dirty="0"/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45766-0777-0527-1BCB-97F3B2F3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3" y="3041352"/>
            <a:ext cx="4201111" cy="428685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01356348-47FC-DD78-F6B7-756D67AD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134" t="543" r="456" b="16573"/>
          <a:stretch>
            <a:fillRect/>
          </a:stretch>
        </p:blipFill>
        <p:spPr>
          <a:xfrm>
            <a:off x="4443104" y="1473969"/>
            <a:ext cx="4700896" cy="36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60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41B262D-AD34-3DDC-42CB-4333241E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9AB1944F-140D-8245-A7CE-75EF5D05C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3EB1E-7200-2194-471B-137C080F3612}"/>
              </a:ext>
            </a:extLst>
          </p:cNvPr>
          <p:cNvSpPr txBox="1"/>
          <p:nvPr/>
        </p:nvSpPr>
        <p:spPr>
          <a:xfrm>
            <a:off x="0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2E11F-223E-B4BD-9F8E-9EA59BF6AC37}"/>
              </a:ext>
            </a:extLst>
          </p:cNvPr>
          <p:cNvSpPr txBox="1"/>
          <p:nvPr/>
        </p:nvSpPr>
        <p:spPr>
          <a:xfrm>
            <a:off x="87975" y="1150244"/>
            <a:ext cx="766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Spot the mistake and rewrite the correct solution into your copy.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695C5-F056-D0EB-4DE2-AD73D12E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" y="3311189"/>
            <a:ext cx="4239217" cy="552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214F9-8C85-E94B-7E0C-91015CD976D0}"/>
              </a:ext>
            </a:extLst>
          </p:cNvPr>
          <p:cNvSpPr txBox="1"/>
          <p:nvPr/>
        </p:nvSpPr>
        <p:spPr>
          <a:xfrm>
            <a:off x="150735" y="1543924"/>
            <a:ext cx="4087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(b) </a:t>
            </a:r>
            <a:r>
              <a:rPr lang="en-US" dirty="0"/>
              <a:t>Solve the inequality and graph the solution:</a:t>
            </a:r>
          </a:p>
          <a:p>
            <a:r>
              <a:rPr lang="en-IE" dirty="0"/>
              <a:t>−𝑥 + 5 ≥ 0, 𝑥 ∈ ℕ</a:t>
            </a:r>
          </a:p>
          <a:p>
            <a:r>
              <a:rPr lang="en-IE" dirty="0"/>
              <a:t>−𝑥 + 5 ≥ 0</a:t>
            </a:r>
          </a:p>
          <a:p>
            <a:r>
              <a:rPr lang="en-IE" dirty="0">
                <a:solidFill>
                  <a:srgbClr val="FF0000"/>
                </a:solidFill>
              </a:rPr>
              <a:t>−5         −5</a:t>
            </a:r>
          </a:p>
          <a:p>
            <a:r>
              <a:rPr lang="en-IE" dirty="0"/>
              <a:t>− 𝑥 ≥ − 5</a:t>
            </a:r>
          </a:p>
          <a:p>
            <a:r>
              <a:rPr lang="en-IE" dirty="0">
                <a:solidFill>
                  <a:srgbClr val="FF0000"/>
                </a:solidFill>
              </a:rPr>
              <a:t>÷(−1) ÷(−1)</a:t>
            </a:r>
          </a:p>
          <a:p>
            <a:r>
              <a:rPr lang="en-IE" dirty="0"/>
              <a:t>𝑥 ≥ 5</a:t>
            </a:r>
            <a:endParaRPr lang="en-IE" b="1" dirty="0"/>
          </a:p>
          <a:p>
            <a:endParaRPr lang="en-IE" dirty="0"/>
          </a:p>
        </p:txBody>
      </p:sp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E696F994-CC40-D6DD-C021-7E8FC0A4BF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134" t="543" r="456" b="16573"/>
          <a:stretch>
            <a:fillRect/>
          </a:stretch>
        </p:blipFill>
        <p:spPr>
          <a:xfrm>
            <a:off x="4443104" y="1473969"/>
            <a:ext cx="4700896" cy="36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97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11A9966-7C3A-7AA1-83BB-86929DC27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6B58113-B3C9-3FE3-3FBD-AC30E0A1FD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B5885-3BA6-EBC6-51C4-521D1DE49196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DCEF3-1F5C-18E7-589F-B727DD112593}"/>
              </a:ext>
            </a:extLst>
          </p:cNvPr>
          <p:cNvSpPr txBox="1"/>
          <p:nvPr/>
        </p:nvSpPr>
        <p:spPr>
          <a:xfrm>
            <a:off x="219075" y="1304132"/>
            <a:ext cx="76636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US" b="1" dirty="0"/>
              <a:t>3. </a:t>
            </a:r>
            <a:r>
              <a:rPr lang="en-US" dirty="0"/>
              <a:t>Solve each of the following inequalities and graph the solution on a number line.</a:t>
            </a:r>
          </a:p>
          <a:p>
            <a:endParaRPr lang="en-US" dirty="0"/>
          </a:p>
          <a:p>
            <a:r>
              <a:rPr lang="pt-BR" dirty="0"/>
              <a:t>(a) −𝑥 &lt; 3, 𝑥  ∈ ℝ</a:t>
            </a:r>
          </a:p>
          <a:p>
            <a:endParaRPr lang="pt-BR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0004C-5D96-B1DD-1F09-1584FA50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481932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5162CD9-223F-50BC-3C22-5FE592CF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227838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86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0843485-38CD-84F5-283A-D7C7CE09E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5CA5C44-7E96-4B01-24D6-438133793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903A2-C03B-FCB7-27F0-A51B38173990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26E9C-45C0-3CC4-7F32-D6061717EB70}"/>
              </a:ext>
            </a:extLst>
          </p:cNvPr>
          <p:cNvSpPr txBox="1"/>
          <p:nvPr/>
        </p:nvSpPr>
        <p:spPr>
          <a:xfrm>
            <a:off x="219075" y="1304132"/>
            <a:ext cx="76636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US" b="1" dirty="0"/>
              <a:t>3. </a:t>
            </a:r>
            <a:r>
              <a:rPr lang="en-US" dirty="0"/>
              <a:t>Solve each of the following inequalities and graph the solution on a number line.</a:t>
            </a:r>
          </a:p>
          <a:p>
            <a:endParaRPr lang="pt-BR" dirty="0"/>
          </a:p>
          <a:p>
            <a:r>
              <a:rPr lang="pt-BR" dirty="0"/>
              <a:t>(b) </a:t>
            </a:r>
            <a:r>
              <a:rPr lang="en-IE" dirty="0"/>
              <a:t>2𝑥 &gt; 8, 𝑥 ∈ ℕ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F502A-5CA5-689D-4764-47D0F84D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50714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F1273395-D312-E5F6-FE0C-8B0898ED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227838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357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A66C575-950A-6673-25A0-182BD478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7976A9CE-600D-627C-619C-61F7F480A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5DFD0-8E5F-6AC5-3C6A-409A2C6082D6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AE273-3CA5-57D7-15D4-0F4FEB0A8715}"/>
              </a:ext>
            </a:extLst>
          </p:cNvPr>
          <p:cNvSpPr txBox="1"/>
          <p:nvPr/>
        </p:nvSpPr>
        <p:spPr>
          <a:xfrm>
            <a:off x="219075" y="1304132"/>
            <a:ext cx="76636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US" b="1" dirty="0"/>
              <a:t>3. </a:t>
            </a:r>
            <a:r>
              <a:rPr lang="en-US" dirty="0"/>
              <a:t>Solve each of the following inequalities and graph the solution on a number line.</a:t>
            </a:r>
          </a:p>
          <a:p>
            <a:endParaRPr lang="en-US" dirty="0"/>
          </a:p>
          <a:p>
            <a:r>
              <a:rPr lang="en-IE" dirty="0"/>
              <a:t>(c) −3𝑥 ≥ 6, 𝑥 ∈ ℤ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46645-1F80-58B8-1E25-7AF93540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43094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9DCAF94D-F4CA-87CB-C8B7-CCE9E70F24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8" r="456" b="45787"/>
          <a:stretch>
            <a:fillRect/>
          </a:stretch>
        </p:blipFill>
        <p:spPr>
          <a:xfrm>
            <a:off x="20882" y="2278380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16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1FAEF9A-C5D1-3E57-7032-45773EC4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028CF25-30BA-7A33-A8F7-BE407E0B9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753FC-8A2E-DE54-D3A9-2B8F13C69260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5907C6-626A-6F15-41A7-8EAD962523B1}"/>
                  </a:ext>
                </a:extLst>
              </p:cNvPr>
              <p:cNvSpPr txBox="1"/>
              <p:nvPr/>
            </p:nvSpPr>
            <p:spPr>
              <a:xfrm>
                <a:off x="219075" y="1304132"/>
                <a:ext cx="7663643" cy="253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b="1" dirty="0"/>
              </a:p>
              <a:p>
                <a:r>
                  <a:rPr lang="en-US" b="1" dirty="0"/>
                  <a:t>3. </a:t>
                </a:r>
                <a:r>
                  <a:rPr lang="en-US" dirty="0"/>
                  <a:t>Solve each of the following inequalities and graph the solution on a number line.</a:t>
                </a:r>
              </a:p>
              <a:p>
                <a:endParaRPr lang="en-IE" dirty="0"/>
              </a:p>
              <a:p>
                <a:r>
                  <a:rPr lang="en-IE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IE" dirty="0"/>
                  <a:t>≤</a:t>
                </a:r>
                <a:r>
                  <a:rPr lang="en-US" dirty="0"/>
                  <a:t> 1, </a:t>
                </a:r>
                <a:r>
                  <a:rPr lang="en-IE" dirty="0"/>
                  <a:t>𝑥  ∈ ℝ</a:t>
                </a:r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5907C6-626A-6F15-41A7-8EAD96252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304132"/>
                <a:ext cx="7663643" cy="2533899"/>
              </a:xfrm>
              <a:prstGeom prst="rect">
                <a:avLst/>
              </a:prstGeom>
              <a:blipFill>
                <a:blip r:embed="rId3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F83B922-6148-A4B8-1C0D-06018685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444618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A814C1B-A4B6-C111-AD0D-8DFE71E48B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8" r="456" b="45787"/>
          <a:stretch>
            <a:fillRect/>
          </a:stretch>
        </p:blipFill>
        <p:spPr>
          <a:xfrm>
            <a:off x="20882" y="2335449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89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DB14902-0FDD-B901-8A1C-0FDB632B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EEE200C5-76DB-9B62-375D-20213E758B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2A0E0-A696-51AC-6026-E26ED205E1A2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C47D4A-BA1A-BBE2-88D1-7837CA024EED}"/>
                  </a:ext>
                </a:extLst>
              </p:cNvPr>
              <p:cNvSpPr txBox="1"/>
              <p:nvPr/>
            </p:nvSpPr>
            <p:spPr>
              <a:xfrm>
                <a:off x="219075" y="1304132"/>
                <a:ext cx="7663643" cy="253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b="1" dirty="0"/>
              </a:p>
              <a:p>
                <a:r>
                  <a:rPr lang="en-US" b="1" dirty="0"/>
                  <a:t>3. </a:t>
                </a:r>
                <a:r>
                  <a:rPr lang="en-US" dirty="0"/>
                  <a:t>Solve each of the following inequalities and graph the solution on a number line.</a:t>
                </a:r>
              </a:p>
              <a:p>
                <a:endParaRPr lang="en-IE" dirty="0"/>
              </a:p>
              <a:p>
                <a:r>
                  <a:rPr lang="en-IE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IE" dirty="0"/>
                  <a:t>&lt;</a:t>
                </a:r>
                <a:r>
                  <a:rPr lang="en-US" dirty="0"/>
                  <a:t> 5, </a:t>
                </a:r>
                <a:r>
                  <a:rPr lang="en-IE" dirty="0"/>
                  <a:t>𝑥 ∈ ℤ</a:t>
                </a:r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C47D4A-BA1A-BBE2-88D1-7837CA02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304132"/>
                <a:ext cx="7663643" cy="2533899"/>
              </a:xfrm>
              <a:prstGeom prst="rect">
                <a:avLst/>
              </a:prstGeom>
              <a:blipFill>
                <a:blip r:embed="rId3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C957ADB-C463-0BED-3641-B7AC23AE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44766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1BFAD72C-8A1C-02AD-8CC2-A2422D7549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8" r="456" b="45787"/>
          <a:stretch>
            <a:fillRect/>
          </a:stretch>
        </p:blipFill>
        <p:spPr>
          <a:xfrm>
            <a:off x="41764" y="2365929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847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BF22321-599E-D80A-5109-F2AF41EC7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7CE3F52D-E62C-60A9-1DE3-492AEABA48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3B49E-EFB9-A8ED-6D96-14CF8ACB04FF}"/>
              </a:ext>
            </a:extLst>
          </p:cNvPr>
          <p:cNvSpPr txBox="1"/>
          <p:nvPr/>
        </p:nvSpPr>
        <p:spPr>
          <a:xfrm>
            <a:off x="219075" y="9963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31D867-152D-AA44-93D7-513D1B4AA4A8}"/>
                  </a:ext>
                </a:extLst>
              </p:cNvPr>
              <p:cNvSpPr txBox="1"/>
              <p:nvPr/>
            </p:nvSpPr>
            <p:spPr>
              <a:xfrm>
                <a:off x="219075" y="1304132"/>
                <a:ext cx="7663643" cy="231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b="1" dirty="0"/>
              </a:p>
              <a:p>
                <a:r>
                  <a:rPr lang="en-US" b="1" dirty="0"/>
                  <a:t>3. </a:t>
                </a:r>
                <a:r>
                  <a:rPr lang="en-US" dirty="0"/>
                  <a:t>Solve each of the following inequalities and graph the solution on a number line.</a:t>
                </a:r>
              </a:p>
              <a:p>
                <a:endParaRPr lang="en-US" dirty="0"/>
              </a:p>
              <a:p>
                <a:r>
                  <a:rPr lang="en-IE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IE" dirty="0"/>
                  <a:t>&gt;</a:t>
                </a:r>
                <a:r>
                  <a:rPr lang="en-US" dirty="0"/>
                  <a:t> –2, </a:t>
                </a:r>
                <a:r>
                  <a:rPr lang="en-IE" dirty="0"/>
                  <a:t>𝑥 ∈ ℕ</a:t>
                </a:r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dirty="0"/>
              </a:p>
              <a:p>
                <a:endParaRPr lang="en-IE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31D867-152D-AA44-93D7-513D1B4A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304132"/>
                <a:ext cx="7663643" cy="2318455"/>
              </a:xfrm>
              <a:prstGeom prst="rect">
                <a:avLst/>
              </a:prstGeom>
              <a:blipFill>
                <a:blip r:embed="rId3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0D404D6-D188-BCAB-2E34-FC49E718D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46142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ADB6E8C4-3488-46FF-B8F4-72907456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8" r="456" b="45787"/>
          <a:stretch>
            <a:fillRect/>
          </a:stretch>
        </p:blipFill>
        <p:spPr>
          <a:xfrm>
            <a:off x="20882" y="2350689"/>
            <a:ext cx="9102236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96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34A66F4-7542-C5FA-058E-29E92208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7167A74-3A71-2616-30D2-7AADED934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3528B-9F0D-144A-95AA-FE3807A63FCC}"/>
              </a:ext>
            </a:extLst>
          </p:cNvPr>
          <p:cNvSpPr txBox="1"/>
          <p:nvPr/>
        </p:nvSpPr>
        <p:spPr>
          <a:xfrm>
            <a:off x="246955" y="9216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632CC-EB52-E758-B2A7-5C3EB629DE65}"/>
              </a:ext>
            </a:extLst>
          </p:cNvPr>
          <p:cNvSpPr txBox="1"/>
          <p:nvPr/>
        </p:nvSpPr>
        <p:spPr>
          <a:xfrm>
            <a:off x="246955" y="1397263"/>
            <a:ext cx="8340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1. </a:t>
            </a:r>
            <a:r>
              <a:rPr lang="en-IE" dirty="0"/>
              <a:t>Solve the equations.</a:t>
            </a:r>
          </a:p>
          <a:p>
            <a:endParaRPr lang="pt-BR" b="1" dirty="0"/>
          </a:p>
          <a:p>
            <a:r>
              <a:rPr lang="pt-BR" b="1" dirty="0"/>
              <a:t>(a) </a:t>
            </a:r>
            <a:r>
              <a:rPr lang="pt-BR" dirty="0"/>
              <a:t>2𝑎 + 1 = 7                                       </a:t>
            </a:r>
            <a:r>
              <a:rPr lang="pl-PL" b="1" dirty="0"/>
              <a:t>(b) </a:t>
            </a:r>
            <a:r>
              <a:rPr lang="pl-PL" dirty="0"/>
              <a:t>3𝑏 − 2 = 1</a:t>
            </a:r>
            <a:r>
              <a:rPr lang="en-IE" dirty="0"/>
              <a:t>                                               </a:t>
            </a:r>
            <a:r>
              <a:rPr lang="en-IE" b="1" dirty="0"/>
              <a:t>(c) </a:t>
            </a:r>
            <a:r>
              <a:rPr lang="en-IE" dirty="0"/>
              <a:t>1 − 2𝑐 = 3</a:t>
            </a:r>
          </a:p>
          <a:p>
            <a:endParaRPr lang="en-IE" b="1" dirty="0"/>
          </a:p>
        </p:txBody>
      </p:sp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D94F215F-5961-57A6-E216-939F2FE6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7" r="456" b="26511"/>
          <a:stretch>
            <a:fillRect/>
          </a:stretch>
        </p:blipFill>
        <p:spPr>
          <a:xfrm>
            <a:off x="20882" y="2179320"/>
            <a:ext cx="9102236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70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B767A816-490B-80A2-82FE-5293C074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D5E4BA6-7C81-32AA-140B-0FF39308C7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04F7E-05F3-7ED6-CCEA-E1E97246436D}"/>
              </a:ext>
            </a:extLst>
          </p:cNvPr>
          <p:cNvSpPr txBox="1"/>
          <p:nvPr/>
        </p:nvSpPr>
        <p:spPr>
          <a:xfrm>
            <a:off x="246955" y="92165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9D46A-41D5-99E9-0DCE-F7CA542F07A2}"/>
                  </a:ext>
                </a:extLst>
              </p:cNvPr>
              <p:cNvSpPr txBox="1"/>
              <p:nvPr/>
            </p:nvSpPr>
            <p:spPr>
              <a:xfrm>
                <a:off x="246955" y="1374403"/>
                <a:ext cx="8520600" cy="83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1. </a:t>
                </a:r>
                <a:r>
                  <a:rPr lang="en-IE" dirty="0"/>
                  <a:t>Solve the equations.</a:t>
                </a:r>
              </a:p>
              <a:p>
                <a:endParaRPr lang="pt-BR" b="1" dirty="0"/>
              </a:p>
              <a:p>
                <a:r>
                  <a:rPr lang="en-IE" b="1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IE" b="1" dirty="0"/>
                  <a:t> </a:t>
                </a:r>
                <a:r>
                  <a:rPr lang="en-IE" dirty="0"/>
                  <a:t>+ 1 = 4                                                </a:t>
                </a:r>
                <a:r>
                  <a:rPr lang="en-IE" b="1" dirty="0"/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IE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dirty="0"/>
                  <a:t>− 3 = 1                                               </a:t>
                </a:r>
                <a:r>
                  <a:rPr lang="en-IE" b="1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IE" b="0" i="1" smtClean="0">
                        <a:latin typeface="Cambria Math" panose="02040503050406030204" pitchFamily="18" charset="0"/>
                      </a:rPr>
                      <m:t>+3=2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9D46A-41D5-99E9-0DCE-F7CA542F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5" y="1374403"/>
                <a:ext cx="8520600" cy="837665"/>
              </a:xfrm>
              <a:prstGeom prst="rect">
                <a:avLst/>
              </a:prstGeom>
              <a:blipFill>
                <a:blip r:embed="rId3"/>
                <a:stretch>
                  <a:fillRect l="-215" t="-725" b="-72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B2B0CB0B-9EDF-1BB2-E608-439A4BBD9D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7" r="456" b="26511"/>
          <a:stretch>
            <a:fillRect/>
          </a:stretch>
        </p:blipFill>
        <p:spPr>
          <a:xfrm>
            <a:off x="20882" y="2179320"/>
            <a:ext cx="9102236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C55FD63-4D40-D927-788B-875AA8CB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9AAF63B-08BE-673C-E797-918F24562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726287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84A38-18B1-0947-AA6E-D5F9191FC05C}"/>
              </a:ext>
            </a:extLst>
          </p:cNvPr>
          <p:cNvSpPr txBox="1"/>
          <p:nvPr/>
        </p:nvSpPr>
        <p:spPr>
          <a:xfrm>
            <a:off x="98696" y="98127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2FCCF-DFB6-79F9-B3AA-CD007348D488}"/>
              </a:ext>
            </a:extLst>
          </p:cNvPr>
          <p:cNvSpPr txBox="1"/>
          <p:nvPr/>
        </p:nvSpPr>
        <p:spPr>
          <a:xfrm>
            <a:off x="150734" y="1318937"/>
            <a:ext cx="7848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Rewrite the following equations and fill in the missing steps, then solve the equation. The first one has been done for you.</a:t>
            </a:r>
          </a:p>
          <a:p>
            <a:endParaRPr lang="en-US" dirty="0"/>
          </a:p>
          <a:p>
            <a:r>
              <a:rPr lang="en-IE" b="1" dirty="0"/>
              <a:t>(a) </a:t>
            </a:r>
            <a:r>
              <a:rPr lang="en-IE" dirty="0"/>
              <a:t>𝑥 +  3 = 6     			</a:t>
            </a:r>
          </a:p>
          <a:p>
            <a:r>
              <a:rPr lang="en-IE" dirty="0"/>
              <a:t> </a:t>
            </a:r>
          </a:p>
          <a:p>
            <a:r>
              <a:rPr lang="en-IE" dirty="0"/>
              <a:t>          </a:t>
            </a:r>
          </a:p>
          <a:p>
            <a:r>
              <a:rPr lang="en-IE" dirty="0"/>
              <a:t>          𝑥 = 3	</a:t>
            </a:r>
          </a:p>
          <a:p>
            <a:endParaRPr lang="en-IE" b="1" dirty="0"/>
          </a:p>
          <a:p>
            <a:r>
              <a:rPr lang="en-IE" b="1" dirty="0"/>
              <a:t>(b) </a:t>
            </a:r>
            <a:r>
              <a:rPr lang="en-IE" dirty="0"/>
              <a:t>𝑥 +  5 = 7					</a:t>
            </a:r>
          </a:p>
          <a:p>
            <a:endParaRPr lang="en-IE" dirty="0"/>
          </a:p>
          <a:p>
            <a:r>
              <a:rPr lang="en-IE" dirty="0"/>
              <a:t>          </a:t>
            </a:r>
          </a:p>
          <a:p>
            <a:r>
              <a:rPr lang="en-IE" dirty="0"/>
              <a:t>       𝑥 = ___ </a:t>
            </a:r>
          </a:p>
          <a:p>
            <a:endParaRPr lang="en-IE" dirty="0"/>
          </a:p>
          <a:p>
            <a:r>
              <a:rPr lang="en-IE" b="1" dirty="0"/>
              <a:t>(c) </a:t>
            </a:r>
            <a:r>
              <a:rPr lang="en-IE" dirty="0"/>
              <a:t>𝑥 +  4 = 3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𝑥 = ___</a:t>
            </a:r>
          </a:p>
          <a:p>
            <a:r>
              <a:rPr lang="en-IE" dirty="0"/>
              <a:t>				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CD091-44A8-9D7C-9675-71912B7436A4}"/>
              </a:ext>
            </a:extLst>
          </p:cNvPr>
          <p:cNvSpPr/>
          <p:nvPr/>
        </p:nvSpPr>
        <p:spPr>
          <a:xfrm>
            <a:off x="335000" y="2348305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22AF0-5121-00F3-5F2A-EFBE0CB2E121}"/>
              </a:ext>
            </a:extLst>
          </p:cNvPr>
          <p:cNvSpPr/>
          <p:nvPr/>
        </p:nvSpPr>
        <p:spPr>
          <a:xfrm>
            <a:off x="1052472" y="2341632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7AC18-CDE6-B480-B986-54D6C0643999}"/>
              </a:ext>
            </a:extLst>
          </p:cNvPr>
          <p:cNvSpPr/>
          <p:nvPr/>
        </p:nvSpPr>
        <p:spPr>
          <a:xfrm>
            <a:off x="335000" y="3388300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DCF7B-AE56-8DB3-5B7D-74CF01309428}"/>
              </a:ext>
            </a:extLst>
          </p:cNvPr>
          <p:cNvSpPr/>
          <p:nvPr/>
        </p:nvSpPr>
        <p:spPr>
          <a:xfrm>
            <a:off x="1076556" y="3388300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BBEF1-CA05-A485-A743-40487467133C}"/>
              </a:ext>
            </a:extLst>
          </p:cNvPr>
          <p:cNvSpPr/>
          <p:nvPr/>
        </p:nvSpPr>
        <p:spPr>
          <a:xfrm>
            <a:off x="335000" y="4403071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103E85-7E67-A9D2-A1B3-6C1C83246FA6}"/>
              </a:ext>
            </a:extLst>
          </p:cNvPr>
          <p:cNvSpPr/>
          <p:nvPr/>
        </p:nvSpPr>
        <p:spPr>
          <a:xfrm>
            <a:off x="1028530" y="4403070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0F1E5-519C-F067-0078-C832664C1DB1}"/>
              </a:ext>
            </a:extLst>
          </p:cNvPr>
          <p:cNvSpPr txBox="1"/>
          <p:nvPr/>
        </p:nvSpPr>
        <p:spPr>
          <a:xfrm>
            <a:off x="2939101" y="1972250"/>
            <a:ext cx="22936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(d) </a:t>
            </a:r>
            <a:r>
              <a:rPr lang="en-IE" dirty="0"/>
              <a:t>𝑥 + 6 = –1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  𝑥 = ___ </a:t>
            </a:r>
          </a:p>
          <a:p>
            <a:endParaRPr lang="en-IE" dirty="0"/>
          </a:p>
          <a:p>
            <a:r>
              <a:rPr lang="en-IE" b="1" dirty="0"/>
              <a:t>(e) </a:t>
            </a:r>
            <a:r>
              <a:rPr lang="en-IE" dirty="0"/>
              <a:t>𝑥 – 2 = 3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𝑥 = ___ </a:t>
            </a:r>
          </a:p>
          <a:p>
            <a:endParaRPr lang="en-IE" b="1" dirty="0"/>
          </a:p>
          <a:p>
            <a:r>
              <a:rPr lang="en-IE" b="1" dirty="0"/>
              <a:t>(f) </a:t>
            </a:r>
            <a:r>
              <a:rPr lang="en-IE" dirty="0"/>
              <a:t>𝑥 – 5 = – 4</a:t>
            </a:r>
          </a:p>
          <a:p>
            <a:endParaRPr lang="en-IE" b="1" dirty="0"/>
          </a:p>
          <a:p>
            <a:endParaRPr lang="en-IE" b="1" dirty="0"/>
          </a:p>
          <a:p>
            <a:r>
              <a:rPr lang="en-IE" dirty="0"/>
              <a:t>         𝑥 = ___ 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2137B9-811A-3174-2DC3-D392DA37D784}"/>
              </a:ext>
            </a:extLst>
          </p:cNvPr>
          <p:cNvSpPr/>
          <p:nvPr/>
        </p:nvSpPr>
        <p:spPr>
          <a:xfrm>
            <a:off x="3157266" y="2285903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AF5B40-0EDB-4A9E-974F-A96CF6585588}"/>
              </a:ext>
            </a:extLst>
          </p:cNvPr>
          <p:cNvSpPr/>
          <p:nvPr/>
        </p:nvSpPr>
        <p:spPr>
          <a:xfrm>
            <a:off x="3840839" y="2285902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− 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6689FB-D343-F9B1-CBE2-159D0FDF417A}"/>
              </a:ext>
            </a:extLst>
          </p:cNvPr>
          <p:cNvSpPr/>
          <p:nvPr/>
        </p:nvSpPr>
        <p:spPr>
          <a:xfrm>
            <a:off x="3157266" y="3388299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5FA0F0-4BDC-99CD-E799-D0741E11B58C}"/>
              </a:ext>
            </a:extLst>
          </p:cNvPr>
          <p:cNvSpPr/>
          <p:nvPr/>
        </p:nvSpPr>
        <p:spPr>
          <a:xfrm>
            <a:off x="3840839" y="3364759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5CED72-15C7-B81B-9B4A-5072E84509AB}"/>
              </a:ext>
            </a:extLst>
          </p:cNvPr>
          <p:cNvSpPr/>
          <p:nvPr/>
        </p:nvSpPr>
        <p:spPr>
          <a:xfrm>
            <a:off x="3099425" y="4403070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E291A-BF21-4E4B-221C-242AA89FCC73}"/>
              </a:ext>
            </a:extLst>
          </p:cNvPr>
          <p:cNvSpPr txBox="1"/>
          <p:nvPr/>
        </p:nvSpPr>
        <p:spPr>
          <a:xfrm>
            <a:off x="5580455" y="1972250"/>
            <a:ext cx="229367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/>
              <a:t>(g) </a:t>
            </a:r>
            <a:r>
              <a:rPr lang="en-IE" dirty="0"/>
              <a:t>𝑥 – 4 = 3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𝑥 = ___ </a:t>
            </a:r>
          </a:p>
          <a:p>
            <a:endParaRPr lang="en-IE" dirty="0"/>
          </a:p>
          <a:p>
            <a:r>
              <a:rPr lang="en-IE" b="1" dirty="0"/>
              <a:t>(h) </a:t>
            </a:r>
            <a:r>
              <a:rPr lang="en-IE" dirty="0"/>
              <a:t>𝑥 – 5 = 11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     𝑥 = ___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39AB51-1595-0BE7-09F5-5A3B1D704C0D}"/>
              </a:ext>
            </a:extLst>
          </p:cNvPr>
          <p:cNvSpPr/>
          <p:nvPr/>
        </p:nvSpPr>
        <p:spPr>
          <a:xfrm>
            <a:off x="3808334" y="4393133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55F3DD-ED5A-D208-77DD-02E9C2DA625D}"/>
              </a:ext>
            </a:extLst>
          </p:cNvPr>
          <p:cNvSpPr/>
          <p:nvPr/>
        </p:nvSpPr>
        <p:spPr>
          <a:xfrm>
            <a:off x="5816146" y="2285902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924C6-167C-007E-424A-62B92C1A3985}"/>
              </a:ext>
            </a:extLst>
          </p:cNvPr>
          <p:cNvSpPr/>
          <p:nvPr/>
        </p:nvSpPr>
        <p:spPr>
          <a:xfrm>
            <a:off x="6562110" y="2281273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039BB6-59BA-E4FA-D879-18E6779FF9B9}"/>
              </a:ext>
            </a:extLst>
          </p:cNvPr>
          <p:cNvSpPr/>
          <p:nvPr/>
        </p:nvSpPr>
        <p:spPr>
          <a:xfrm>
            <a:off x="5816146" y="3307253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D0663B-AF2D-A472-9A8D-C820EFFA104C}"/>
              </a:ext>
            </a:extLst>
          </p:cNvPr>
          <p:cNvSpPr/>
          <p:nvPr/>
        </p:nvSpPr>
        <p:spPr>
          <a:xfrm>
            <a:off x="6592060" y="3307252"/>
            <a:ext cx="533206" cy="2378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+ __</a:t>
            </a:r>
          </a:p>
        </p:txBody>
      </p:sp>
    </p:spTree>
    <p:extLst>
      <p:ext uri="{BB962C8B-B14F-4D97-AF65-F5344CB8AC3E}">
        <p14:creationId xmlns:p14="http://schemas.microsoft.com/office/powerpoint/2010/main" val="4698561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1D68A49-645C-B8B1-623A-4E907F2D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BC09F86-6832-968B-16F6-BD565CA27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BBAB1-625C-2A4B-017F-2E9A7C7FD061}"/>
              </a:ext>
            </a:extLst>
          </p:cNvPr>
          <p:cNvSpPr txBox="1"/>
          <p:nvPr/>
        </p:nvSpPr>
        <p:spPr>
          <a:xfrm>
            <a:off x="152259" y="8542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30691-2367-CCF6-8CF4-4FECDD637F35}"/>
              </a:ext>
            </a:extLst>
          </p:cNvPr>
          <p:cNvSpPr txBox="1"/>
          <p:nvPr/>
        </p:nvSpPr>
        <p:spPr>
          <a:xfrm>
            <a:off x="150735" y="1143633"/>
            <a:ext cx="7663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Write down an inequality in 𝑥 represented by each of the number lines below. Put a tick (✓) in the correct box in each case to show whether 𝑥 ∈ ℕ, 𝑥 ∈ ℤ or 𝑥 ∈ ℝ (note that 𝑥 may belong to more than one set). The first one has been done for you.</a:t>
            </a:r>
          </a:p>
          <a:p>
            <a:endParaRPr lang="en-US" b="1" dirty="0"/>
          </a:p>
          <a:p>
            <a:endParaRPr lang="en-US" b="1" dirty="0"/>
          </a:p>
          <a:p>
            <a:endParaRPr lang="en-I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B0F38-4B53-66EE-E4BA-BF155A84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1979942"/>
            <a:ext cx="8671335" cy="29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11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E319AE4-1D8F-F9F8-9654-409D197C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9CDFDD7-2F6A-AF0D-08E2-206E85AC6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F7612-7153-AD78-7B63-FDA7AB4988B0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D8B36-980D-721A-9936-36341F218A3B}"/>
              </a:ext>
            </a:extLst>
          </p:cNvPr>
          <p:cNvSpPr txBox="1"/>
          <p:nvPr/>
        </p:nvSpPr>
        <p:spPr>
          <a:xfrm>
            <a:off x="150735" y="1143633"/>
            <a:ext cx="8145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Complete the inequality in 𝑛 below so that it has the solution set shown.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IE" b="1" dirty="0"/>
              <a:t>(b) </a:t>
            </a:r>
            <a:r>
              <a:rPr lang="en-IE" dirty="0"/>
              <a:t>Complete the inequality in 𝑥 below so that there is only one possible value of 𝑥, where 𝑥 ∈ ℕ.</a:t>
            </a:r>
            <a:endParaRPr lang="en-US" b="1" dirty="0"/>
          </a:p>
          <a:p>
            <a:endParaRPr lang="en-US" b="1" dirty="0"/>
          </a:p>
          <a:p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391BE-2FE8-31E5-C56D-5919F5F2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4" y="1512965"/>
            <a:ext cx="7237747" cy="1087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7C81A-4B6F-1B1D-0C23-93C0088FC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08" y="3342550"/>
            <a:ext cx="315321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9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CC2573A-488F-EA9A-66FE-891811E63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B8C32EA1-E08B-B4F5-D816-4058C8C6B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F1F1C-036C-55FF-C907-A98207FAC735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53BD0-651A-D5B1-059D-3A0CF3A59FF5}"/>
              </a:ext>
            </a:extLst>
          </p:cNvPr>
          <p:cNvSpPr txBox="1"/>
          <p:nvPr/>
        </p:nvSpPr>
        <p:spPr>
          <a:xfrm>
            <a:off x="150735" y="1143633"/>
            <a:ext cx="766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4.  Solve and graph each of the following.</a:t>
            </a:r>
          </a:p>
          <a:p>
            <a:endParaRPr lang="en-IE" dirty="0">
              <a:latin typeface="+mn-lt"/>
            </a:endParaRPr>
          </a:p>
          <a:p>
            <a:r>
              <a:rPr lang="en-IE" dirty="0">
                <a:latin typeface="+mn-lt"/>
              </a:rPr>
              <a:t>(a) −7 + 2𝑥 ≤ 1, where 𝑥 ∈ ℤ</a:t>
            </a:r>
          </a:p>
          <a:p>
            <a:endParaRPr lang="en-IE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F1357-D8A6-B67E-49CC-6931DC59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AA4F9DE0-736F-9803-AF56-A2591F6B4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7" r="456" b="46229"/>
          <a:stretch>
            <a:fillRect/>
          </a:stretch>
        </p:blipFill>
        <p:spPr>
          <a:xfrm>
            <a:off x="41764" y="1908665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60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D8C7595-F5F9-F36A-2EBE-2048EFC4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344B2BA-F27C-C100-4B0E-C36432734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EBC2D-C574-CB59-F10A-DCB82A5261AB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E0D52-0B70-3763-782A-810467A11A4B}"/>
              </a:ext>
            </a:extLst>
          </p:cNvPr>
          <p:cNvSpPr txBox="1"/>
          <p:nvPr/>
        </p:nvSpPr>
        <p:spPr>
          <a:xfrm>
            <a:off x="150735" y="1143633"/>
            <a:ext cx="766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4.  Solve and graph each of the following.</a:t>
            </a:r>
          </a:p>
          <a:p>
            <a:endParaRPr lang="en-IE" dirty="0">
              <a:latin typeface="+mn-lt"/>
            </a:endParaRPr>
          </a:p>
          <a:p>
            <a:r>
              <a:rPr lang="en-IE" dirty="0">
                <a:latin typeface="+mn-lt"/>
              </a:rPr>
              <a:t>(b) 3𝑥 − 5 ≥ −2, 𝑥 ∈ ℕ</a:t>
            </a:r>
          </a:p>
          <a:p>
            <a:endParaRPr lang="en-IE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64617-8BB7-C6E9-26FC-F17BF7D18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37ED7BDE-C528-4006-6C11-944FBBFD16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7" r="456" b="46229"/>
          <a:stretch>
            <a:fillRect/>
          </a:stretch>
        </p:blipFill>
        <p:spPr>
          <a:xfrm>
            <a:off x="41764" y="1908665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9651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13D7624-C49A-0A43-7643-3A595AA05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B7222FB-EAC2-5FBB-899C-38C1A4513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A3F36-8465-274D-D557-AB6BB09FD57F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E7386-7A4F-583E-8FA2-F5ECCAD3FA97}"/>
              </a:ext>
            </a:extLst>
          </p:cNvPr>
          <p:cNvSpPr txBox="1"/>
          <p:nvPr/>
        </p:nvSpPr>
        <p:spPr>
          <a:xfrm>
            <a:off x="150735" y="1143633"/>
            <a:ext cx="766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4.  Solve and graph each of the following.</a:t>
            </a:r>
          </a:p>
          <a:p>
            <a:endParaRPr lang="en-IE" dirty="0">
              <a:latin typeface="+mn-lt"/>
            </a:endParaRPr>
          </a:p>
          <a:p>
            <a:r>
              <a:rPr lang="en-IE" dirty="0">
                <a:latin typeface="+mn-lt"/>
              </a:rPr>
              <a:t>(c) −2𝑥 + 1 &gt; −7, 𝑥 ∈ ℕ</a:t>
            </a:r>
          </a:p>
          <a:p>
            <a:endParaRPr lang="en-IE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59E05-0CCF-F11F-B319-8A2E3F84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6D9632F-99A6-B810-DEFD-F565900D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7" r="456" b="46229"/>
          <a:stretch>
            <a:fillRect/>
          </a:stretch>
        </p:blipFill>
        <p:spPr>
          <a:xfrm>
            <a:off x="41764" y="1908665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24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AACE094-AE61-CD06-CCAF-C8A41B60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B88C6A1-C3A2-EFB6-C7C8-AAFDE6DB8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3698C-EE8B-02FD-F353-60675B6977DB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6F1CC-1D4A-1E49-658E-D096DD8B402F}"/>
                  </a:ext>
                </a:extLst>
              </p:cNvPr>
              <p:cNvSpPr txBox="1"/>
              <p:nvPr/>
            </p:nvSpPr>
            <p:spPr>
              <a:xfrm>
                <a:off x="150735" y="1143633"/>
                <a:ext cx="7663643" cy="102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4.  Solve and graph each of the following.</a:t>
                </a: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</a:t>
                </a:r>
                <a:r>
                  <a:rPr lang="en-IE" dirty="0"/>
                  <a:t>− </a:t>
                </a:r>
                <a:r>
                  <a:rPr lang="en-IE" dirty="0">
                    <a:latin typeface="+mn-lt"/>
                  </a:rPr>
                  <a:t>1 &gt; 4, 𝑥 ∈ ℝ</a:t>
                </a: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6F1CC-1D4A-1E49-658E-D096DD8B4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5" y="1143633"/>
                <a:ext cx="7663643" cy="1026884"/>
              </a:xfrm>
              <a:prstGeom prst="rect">
                <a:avLst/>
              </a:prstGeom>
              <a:blipFill>
                <a:blip r:embed="rId3"/>
                <a:stretch>
                  <a:fillRect l="-239" t="-11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3BFE000-9729-C36A-9116-8825456F7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CD610378-7B33-EFA3-2314-7D9CA9FD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7" r="456" b="46229"/>
          <a:stretch>
            <a:fillRect/>
          </a:stretch>
        </p:blipFill>
        <p:spPr>
          <a:xfrm>
            <a:off x="41764" y="1908665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0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416A4F18-097D-BD1B-9A14-28BBF97EC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65DB026-25F7-960E-A0D7-1A67A36EC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0293D-74F3-2D3D-E95F-6F2592535632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934FF8-C4C4-D2FF-03AC-8BAB398844F6}"/>
                  </a:ext>
                </a:extLst>
              </p:cNvPr>
              <p:cNvSpPr txBox="1"/>
              <p:nvPr/>
            </p:nvSpPr>
            <p:spPr>
              <a:xfrm>
                <a:off x="150735" y="1143633"/>
                <a:ext cx="7663643" cy="1025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4.  Solve and graph each of the following.</a:t>
                </a: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+ 2 </a:t>
                </a:r>
                <a:r>
                  <a:rPr lang="en-IE" dirty="0"/>
                  <a:t>≤</a:t>
                </a:r>
                <a:r>
                  <a:rPr lang="en-IE" dirty="0">
                    <a:latin typeface="+mn-lt"/>
                  </a:rPr>
                  <a:t> 5, 𝑥 ∈ ℝ</a:t>
                </a: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934FF8-C4C4-D2FF-03AC-8BAB39884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5" y="1143633"/>
                <a:ext cx="7663643" cy="1025794"/>
              </a:xfrm>
              <a:prstGeom prst="rect">
                <a:avLst/>
              </a:prstGeom>
              <a:blipFill>
                <a:blip r:embed="rId3"/>
                <a:stretch>
                  <a:fillRect l="-239" t="-11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06AEBDD-88D9-4C0E-B641-2A8CEF83D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1A96323-4B39-CA4D-D0D7-0C150BB5CF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7" r="456" b="46229"/>
          <a:stretch>
            <a:fillRect/>
          </a:stretch>
        </p:blipFill>
        <p:spPr>
          <a:xfrm>
            <a:off x="41764" y="1992796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33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BD9B824-1578-F115-0A13-96350DC19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E381E44-160C-E771-DB89-405709370E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solidFill>
                  <a:srgbClr val="007FC7"/>
                </a:solidFill>
              </a:rPr>
              <a:t>Revision Blaster</a:t>
            </a:r>
            <a:endParaRPr lang="en-IE" sz="1400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05D18-0B5B-A18E-82BC-3E7E1EDD9632}"/>
              </a:ext>
            </a:extLst>
          </p:cNvPr>
          <p:cNvSpPr txBox="1"/>
          <p:nvPr/>
        </p:nvSpPr>
        <p:spPr>
          <a:xfrm>
            <a:off x="150735" y="8358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C1E3A-B906-76AA-8C01-035B66931C36}"/>
              </a:ext>
            </a:extLst>
          </p:cNvPr>
          <p:cNvSpPr txBox="1"/>
          <p:nvPr/>
        </p:nvSpPr>
        <p:spPr>
          <a:xfrm>
            <a:off x="150735" y="1143633"/>
            <a:ext cx="7663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4.  Solve and graph each of the following.</a:t>
            </a:r>
          </a:p>
          <a:p>
            <a:endParaRPr lang="en-IE" dirty="0">
              <a:latin typeface="+mn-lt"/>
            </a:endParaRPr>
          </a:p>
          <a:p>
            <a:r>
              <a:rPr lang="en-IE" dirty="0">
                <a:latin typeface="+mn-lt"/>
              </a:rPr>
              <a:t>(f) 3𝑥 − 2 ≤ 4, 𝑥 ∈ 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5E981-E97E-62CA-6534-99AEF1D0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8616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088336F0-21D5-FF3F-D2C7-406E7C31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37" r="456" b="46229"/>
          <a:stretch>
            <a:fillRect/>
          </a:stretch>
        </p:blipFill>
        <p:spPr>
          <a:xfrm>
            <a:off x="41764" y="1908665"/>
            <a:ext cx="9102236" cy="20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3C9C21D-E61B-08B3-EA27-3E823A816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C75A221-52CA-4C21-1CBF-B3FAFB0DB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99823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C856D-1B99-7130-F718-9A5EF48C1D09}"/>
              </a:ext>
            </a:extLst>
          </p:cNvPr>
          <p:cNvSpPr txBox="1"/>
          <p:nvPr/>
        </p:nvSpPr>
        <p:spPr>
          <a:xfrm>
            <a:off x="276689" y="1074327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E3296-D81D-2FA9-2558-649427BF8638}"/>
              </a:ext>
            </a:extLst>
          </p:cNvPr>
          <p:cNvSpPr txBox="1"/>
          <p:nvPr/>
        </p:nvSpPr>
        <p:spPr>
          <a:xfrm>
            <a:off x="276689" y="1382104"/>
            <a:ext cx="78484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/>
          </a:p>
          <a:p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b="1" dirty="0"/>
              <a:t>) </a:t>
            </a:r>
            <a:r>
              <a:rPr lang="en-IE" dirty="0"/>
              <a:t>𝑥 − 3 = 5				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   𝑥 = 5				</a:t>
            </a:r>
            <a:endParaRPr lang="en-IE" b="1" dirty="0"/>
          </a:p>
          <a:p>
            <a:endParaRPr lang="en-IE" dirty="0"/>
          </a:p>
          <a:p>
            <a:r>
              <a:rPr lang="en-US" dirty="0"/>
              <a:t>​</a:t>
            </a:r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06A6-CBF8-372A-0579-206EB9B9F453}"/>
              </a:ext>
            </a:extLst>
          </p:cNvPr>
          <p:cNvSpPr/>
          <p:nvPr/>
        </p:nvSpPr>
        <p:spPr>
          <a:xfrm>
            <a:off x="532122" y="2161916"/>
            <a:ext cx="421694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4420AA38-E330-9556-93BB-753E0952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6707" r="14916" b="16163"/>
          <a:stretch>
            <a:fillRect/>
          </a:stretch>
        </p:blipFill>
        <p:spPr>
          <a:xfrm>
            <a:off x="1363980" y="1728657"/>
            <a:ext cx="7780020" cy="3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DEEB1B9-D4E8-46DE-943A-0CD1E0B9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95B4D688-E717-45E5-CAE1-47C1441E39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99823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FC559-08C8-6724-8A1B-147C82AB239C}"/>
              </a:ext>
            </a:extLst>
          </p:cNvPr>
          <p:cNvSpPr txBox="1"/>
          <p:nvPr/>
        </p:nvSpPr>
        <p:spPr>
          <a:xfrm>
            <a:off x="276689" y="1074327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6F337-6690-67A7-FC38-7401CB91B97D}"/>
              </a:ext>
            </a:extLst>
          </p:cNvPr>
          <p:cNvSpPr txBox="1"/>
          <p:nvPr/>
        </p:nvSpPr>
        <p:spPr>
          <a:xfrm>
            <a:off x="292816" y="1505039"/>
            <a:ext cx="78484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/>
          </a:p>
          <a:p>
            <a:r>
              <a:rPr lang="en-IE" b="1" dirty="0"/>
              <a:t>(ii) </a:t>
            </a:r>
            <a:r>
              <a:rPr lang="en-IE" dirty="0"/>
              <a:t>𝑥 – 4 = 6</a:t>
            </a:r>
            <a:endParaRPr lang="en-US" b="1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        𝑥 = 2</a:t>
            </a:r>
          </a:p>
          <a:p>
            <a:endParaRPr lang="en-IE" b="1" dirty="0"/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893350-CCB4-1ACB-31FC-C4B18B71A0FE}"/>
              </a:ext>
            </a:extLst>
          </p:cNvPr>
          <p:cNvSpPr/>
          <p:nvPr/>
        </p:nvSpPr>
        <p:spPr>
          <a:xfrm>
            <a:off x="472216" y="2287473"/>
            <a:ext cx="486549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78723-DC5A-A9E9-FD18-F14C4E075A48}"/>
              </a:ext>
            </a:extLst>
          </p:cNvPr>
          <p:cNvSpPr/>
          <p:nvPr/>
        </p:nvSpPr>
        <p:spPr>
          <a:xfrm>
            <a:off x="1072330" y="2273500"/>
            <a:ext cx="486549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−4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CF13A392-6BC4-7D90-7449-D4963B56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18290" b="15812"/>
          <a:stretch>
            <a:fillRect/>
          </a:stretch>
        </p:blipFill>
        <p:spPr>
          <a:xfrm>
            <a:off x="1672444" y="1781996"/>
            <a:ext cx="7471556" cy="34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972A65A-E43E-B55B-C2CA-FB6733AE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08A1B1B7-36D2-136C-373C-54953DC19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99823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A873D-5CB0-9E19-A8CD-F69F7A1CF246}"/>
              </a:ext>
            </a:extLst>
          </p:cNvPr>
          <p:cNvSpPr txBox="1"/>
          <p:nvPr/>
        </p:nvSpPr>
        <p:spPr>
          <a:xfrm>
            <a:off x="276689" y="1074327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F9023-FAD0-A499-E4F2-972BEF611738}"/>
              </a:ext>
            </a:extLst>
          </p:cNvPr>
          <p:cNvSpPr txBox="1"/>
          <p:nvPr/>
        </p:nvSpPr>
        <p:spPr>
          <a:xfrm>
            <a:off x="292816" y="1505039"/>
            <a:ext cx="784840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/>
          </a:p>
          <a:p>
            <a:r>
              <a:rPr lang="en-IE" b="1" dirty="0"/>
              <a:t>(iii)      </a:t>
            </a:r>
            <a:r>
              <a:rPr lang="en-IE" dirty="0"/>
              <a:t>7 = 𝑥 – 3			</a:t>
            </a:r>
          </a:p>
          <a:p>
            <a:endParaRPr lang="en-IE" b="1" dirty="0"/>
          </a:p>
          <a:p>
            <a:r>
              <a:rPr lang="en-IE" dirty="0"/>
              <a:t> </a:t>
            </a:r>
          </a:p>
          <a:p>
            <a:r>
              <a:rPr lang="en-IE" dirty="0"/>
              <a:t>          10 = 𝑥 + 3</a:t>
            </a:r>
          </a:p>
          <a:p>
            <a:r>
              <a:rPr lang="en-IE" dirty="0"/>
              <a:t>				</a:t>
            </a:r>
          </a:p>
          <a:p>
            <a:r>
              <a:rPr lang="en-IE" dirty="0"/>
              <a:t>    </a:t>
            </a:r>
          </a:p>
          <a:p>
            <a:r>
              <a:rPr lang="en-IE" dirty="0"/>
              <a:t>            7 = 𝑥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7B9FD-5D71-DA37-BDBC-551641BD0B11}"/>
              </a:ext>
            </a:extLst>
          </p:cNvPr>
          <p:cNvSpPr/>
          <p:nvPr/>
        </p:nvSpPr>
        <p:spPr>
          <a:xfrm>
            <a:off x="723119" y="2258159"/>
            <a:ext cx="421694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51B6C-5C90-11F0-2F32-A3FC2367A2A1}"/>
              </a:ext>
            </a:extLst>
          </p:cNvPr>
          <p:cNvSpPr/>
          <p:nvPr/>
        </p:nvSpPr>
        <p:spPr>
          <a:xfrm>
            <a:off x="1280338" y="2270667"/>
            <a:ext cx="421694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BF925-85BB-1FBF-AA34-BECC9FBAA89F}"/>
              </a:ext>
            </a:extLst>
          </p:cNvPr>
          <p:cNvSpPr/>
          <p:nvPr/>
        </p:nvSpPr>
        <p:spPr>
          <a:xfrm>
            <a:off x="642945" y="2898368"/>
            <a:ext cx="568904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D540E-4C21-3E91-725B-989028F419A7}"/>
              </a:ext>
            </a:extLst>
          </p:cNvPr>
          <p:cNvSpPr/>
          <p:nvPr/>
        </p:nvSpPr>
        <p:spPr>
          <a:xfrm>
            <a:off x="1325866" y="2898368"/>
            <a:ext cx="555120" cy="200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− 3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84D57A1A-A150-D26E-EEDB-B45CCC33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21818" b="17885"/>
          <a:stretch>
            <a:fillRect/>
          </a:stretch>
        </p:blipFill>
        <p:spPr>
          <a:xfrm>
            <a:off x="1995003" y="1804857"/>
            <a:ext cx="7148997" cy="33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8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D6294F3-8721-B39A-FCA7-6AD1B6AA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BD769F10-0E8B-61E7-F1B9-C85F1387F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99823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A54C1-1A76-9804-DFBA-75D5E9B4293A}"/>
              </a:ext>
            </a:extLst>
          </p:cNvPr>
          <p:cNvSpPr txBox="1"/>
          <p:nvPr/>
        </p:nvSpPr>
        <p:spPr>
          <a:xfrm>
            <a:off x="276689" y="1074327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304CF-8CE7-3213-1C20-B058A2976D02}"/>
              </a:ext>
            </a:extLst>
          </p:cNvPr>
          <p:cNvSpPr txBox="1"/>
          <p:nvPr/>
        </p:nvSpPr>
        <p:spPr>
          <a:xfrm>
            <a:off x="292816" y="1505039"/>
            <a:ext cx="78484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/>
          </a:p>
          <a:p>
            <a:r>
              <a:rPr lang="en-IE" b="1" dirty="0"/>
              <a:t>(iv) </a:t>
            </a:r>
            <a:r>
              <a:rPr lang="en-IE" dirty="0"/>
              <a:t>–13 = 𝑥 + 15</a:t>
            </a:r>
            <a:endParaRPr lang="en-IE" b="1" dirty="0"/>
          </a:p>
          <a:p>
            <a:endParaRPr lang="en-IE" dirty="0"/>
          </a:p>
          <a:p>
            <a:endParaRPr lang="en-IE" b="1" dirty="0"/>
          </a:p>
          <a:p>
            <a:r>
              <a:rPr lang="en-IE" dirty="0"/>
              <a:t>       +28 = 𝑥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6CF19-0070-6C89-3182-EF9017EB2E19}"/>
              </a:ext>
            </a:extLst>
          </p:cNvPr>
          <p:cNvSpPr/>
          <p:nvPr/>
        </p:nvSpPr>
        <p:spPr>
          <a:xfrm>
            <a:off x="411972" y="2235380"/>
            <a:ext cx="664352" cy="349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77D92-3763-EC0E-C405-096C28EDE24F}"/>
              </a:ext>
            </a:extLst>
          </p:cNvPr>
          <p:cNvSpPr/>
          <p:nvPr/>
        </p:nvSpPr>
        <p:spPr>
          <a:xfrm>
            <a:off x="1169866" y="2222527"/>
            <a:ext cx="664352" cy="349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 15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C4DCBA78-87C8-B1D3-2F52-19BDF887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7B55C4D-E5DC-BE4D-045B-2A773127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73F2DE02-6502-1306-5080-CC599BB1B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99823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8A4DF-94DE-483B-F6CB-722EDD7DEE0D}"/>
              </a:ext>
            </a:extLst>
          </p:cNvPr>
          <p:cNvSpPr txBox="1"/>
          <p:nvPr/>
        </p:nvSpPr>
        <p:spPr>
          <a:xfrm>
            <a:off x="276689" y="1074327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3602E-855E-202B-A856-233A4F1216DF}"/>
              </a:ext>
            </a:extLst>
          </p:cNvPr>
          <p:cNvSpPr txBox="1"/>
          <p:nvPr/>
        </p:nvSpPr>
        <p:spPr>
          <a:xfrm>
            <a:off x="292816" y="1505039"/>
            <a:ext cx="7848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b="1" dirty="0"/>
              <a:t>(b) </a:t>
            </a:r>
            <a:r>
              <a:rPr lang="en-US" dirty="0"/>
              <a:t>How could the student have checked that their answers were correct?</a:t>
            </a:r>
          </a:p>
          <a:p>
            <a:endParaRPr lang="en-IE" dirty="0"/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97268F4F-046C-647B-9BE7-90D08AA5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92" r="18290" b="15812"/>
          <a:stretch>
            <a:fillRect/>
          </a:stretch>
        </p:blipFill>
        <p:spPr>
          <a:xfrm>
            <a:off x="864867" y="1935751"/>
            <a:ext cx="7471556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27AFC09-3F82-8EEB-1FE0-41C27162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37482DD-C17D-D239-5E6B-0A47A2D00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08" y="300392"/>
            <a:ext cx="8696812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1EFE-CB86-4C2C-8F4E-EB0A0C51F420}"/>
              </a:ext>
            </a:extLst>
          </p:cNvPr>
          <p:cNvSpPr txBox="1"/>
          <p:nvPr/>
        </p:nvSpPr>
        <p:spPr>
          <a:xfrm>
            <a:off x="206908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9793D-453A-DC79-7A3B-D56CCDD2E544}"/>
              </a:ext>
            </a:extLst>
          </p:cNvPr>
          <p:cNvSpPr txBox="1"/>
          <p:nvPr/>
        </p:nvSpPr>
        <p:spPr>
          <a:xfrm>
            <a:off x="253629" y="1396891"/>
            <a:ext cx="8140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each of the following equations. Don’t forget to verify your answers as you go.</a:t>
            </a:r>
          </a:p>
          <a:p>
            <a:r>
              <a:rPr lang="en-IE" b="1" dirty="0"/>
              <a:t>(a) </a:t>
            </a:r>
            <a:r>
              <a:rPr lang="en-IE" dirty="0"/>
              <a:t>𝑎 + 1 = 5                                      </a:t>
            </a:r>
            <a:r>
              <a:rPr lang="en-IE" b="1" dirty="0"/>
              <a:t>(b) </a:t>
            </a:r>
            <a:r>
              <a:rPr lang="en-IE" dirty="0"/>
              <a:t>𝑏 + 6 = 13                                             </a:t>
            </a:r>
            <a:r>
              <a:rPr lang="en-IE" b="1" dirty="0"/>
              <a:t>(c) </a:t>
            </a:r>
            <a:r>
              <a:rPr lang="en-IE" dirty="0"/>
              <a:t>4 = 𝑐  +  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2097E6DC-02E3-0023-7A82-D30FD364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F0A831C5-4C0B-78A0-9896-0DE3ACDB1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375" y="6135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E" dirty="0"/>
              <a:t>Chapter 6 content </a:t>
            </a:r>
            <a:endParaRPr dirty="0"/>
          </a:p>
        </p:txBody>
      </p:sp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6496CA69-C585-B5A2-1ADF-AE42DAC1A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1584" y="1636997"/>
            <a:ext cx="3727341" cy="3262105"/>
          </a:xfrm>
          <a:prstGeom prst="rect">
            <a:avLst/>
          </a:prstGeom>
          <a:solidFill>
            <a:srgbClr val="E1DA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 dirty="0">
                <a:solidFill>
                  <a:schemeClr val="dk2"/>
                </a:solidFill>
              </a:rPr>
              <a:t>This chapter is made up of the following lessons:</a:t>
            </a:r>
          </a:p>
          <a:p>
            <a:pPr marL="114300" lvl="0" indent="0">
              <a:buNone/>
            </a:pPr>
            <a:r>
              <a:rPr lang="en-IE" dirty="0">
                <a:solidFill>
                  <a:schemeClr val="dk2"/>
                </a:solidFill>
                <a:hlinkClick r:id="rId3" action="ppaction://hlinksldjump"/>
              </a:rPr>
              <a:t>6.1 Working with algebraic equations</a:t>
            </a:r>
            <a:endParaRPr lang="en-IE" dirty="0">
              <a:solidFill>
                <a:schemeClr val="dk2"/>
              </a:solidFill>
            </a:endParaRPr>
          </a:p>
          <a:p>
            <a:pPr marL="114300" lvl="0" indent="0">
              <a:buNone/>
            </a:pPr>
            <a:r>
              <a:rPr lang="en-IE" dirty="0">
                <a:solidFill>
                  <a:schemeClr val="dk2"/>
                </a:solidFill>
                <a:hlinkClick r:id="rId4" action="ppaction://hlinksldjump"/>
              </a:rPr>
              <a:t>6.2 Working with algebraic inequalities</a:t>
            </a:r>
            <a:endParaRPr lang="en-IE" dirty="0">
              <a:solidFill>
                <a:schemeClr val="dk2"/>
              </a:solidFill>
            </a:endParaRPr>
          </a:p>
          <a:p>
            <a:pPr marL="114300" lvl="0" indent="0">
              <a:buNone/>
            </a:pPr>
            <a:r>
              <a:rPr lang="en-US" dirty="0">
                <a:hlinkClick r:id="rId5" action="ppaction://hlinksldjump"/>
              </a:rPr>
              <a:t>6.3 Solving and graphing inequalities</a:t>
            </a:r>
            <a:endParaRPr lang="en-IE" dirty="0">
              <a:solidFill>
                <a:schemeClr val="dk2"/>
              </a:solidFill>
            </a:endParaRPr>
          </a:p>
        </p:txBody>
      </p:sp>
      <p:sp>
        <p:nvSpPr>
          <p:cNvPr id="4" name="Google Shape;70;p2">
            <a:extLst>
              <a:ext uri="{FF2B5EF4-FFF2-40B4-BE49-F238E27FC236}">
                <a16:creationId xmlns:a16="http://schemas.microsoft.com/office/drawing/2014/main" id="{E58CE856-DE8C-EE6D-38AD-E59B8AD0DD1C}"/>
              </a:ext>
            </a:extLst>
          </p:cNvPr>
          <p:cNvSpPr txBox="1"/>
          <p:nvPr/>
        </p:nvSpPr>
        <p:spPr>
          <a:xfrm>
            <a:off x="4399805" y="613555"/>
            <a:ext cx="4532611" cy="651000"/>
          </a:xfrm>
          <a:prstGeom prst="rect">
            <a:avLst/>
          </a:prstGeom>
          <a:solidFill>
            <a:srgbClr val="F8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Outcomes: </a:t>
            </a:r>
            <a:r>
              <a:rPr lang="en-IE" dirty="0"/>
              <a:t>U.4, U.6, </a:t>
            </a:r>
            <a:r>
              <a:rPr lang="en-IE" dirty="0" err="1"/>
              <a:t>U.7</a:t>
            </a:r>
            <a:r>
              <a:rPr lang="en-IE" dirty="0"/>
              <a:t>, </a:t>
            </a:r>
            <a:r>
              <a:rPr lang="da-DK" dirty="0"/>
              <a:t>AF.2a, AF.2b, AF.2c, AF.4a, AF.4d</a:t>
            </a:r>
            <a:endParaRPr lang="en-IE"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1;p2">
            <a:extLst>
              <a:ext uri="{FF2B5EF4-FFF2-40B4-BE49-F238E27FC236}">
                <a16:creationId xmlns:a16="http://schemas.microsoft.com/office/drawing/2014/main" id="{FB0B2CCF-AC92-2321-0220-FD942BBF3CBA}"/>
              </a:ext>
            </a:extLst>
          </p:cNvPr>
          <p:cNvSpPr txBox="1"/>
          <p:nvPr/>
        </p:nvSpPr>
        <p:spPr>
          <a:xfrm>
            <a:off x="4028135" y="1636997"/>
            <a:ext cx="4993491" cy="2797779"/>
          </a:xfrm>
          <a:prstGeom prst="rect">
            <a:avLst/>
          </a:prstGeom>
          <a:solidFill>
            <a:srgbClr val="FFF05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IE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this chapter you will: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appreciate the difference between equations and expressions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apply inverse operations to solve one- and two-step equations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/>
              <a:t>verify solutions of equations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graphically represent solutions to inequalities</a:t>
            </a:r>
          </a:p>
          <a:p>
            <a:pPr marL="400050" lvl="0" indent="-285750">
              <a:lnSpc>
                <a:spcPct val="115000"/>
              </a:lnSpc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solve one- and two-step inequalities</a:t>
            </a:r>
            <a:endParaRPr lang="en-IE"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DAA478C-ABE3-84CB-5385-BAB48644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4705CDED-D317-B3A7-1B55-3405E7B48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08" y="300392"/>
            <a:ext cx="8696812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EDDAE-A12A-2A15-B1AE-D44007D7929E}"/>
              </a:ext>
            </a:extLst>
          </p:cNvPr>
          <p:cNvSpPr txBox="1"/>
          <p:nvPr/>
        </p:nvSpPr>
        <p:spPr>
          <a:xfrm>
            <a:off x="206908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CE43-07B4-2373-51FE-7733688D472E}"/>
              </a:ext>
            </a:extLst>
          </p:cNvPr>
          <p:cNvSpPr txBox="1"/>
          <p:nvPr/>
        </p:nvSpPr>
        <p:spPr>
          <a:xfrm>
            <a:off x="253629" y="1396891"/>
            <a:ext cx="8140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each of the following equations. Don’t forget to verify your answers as you go.</a:t>
            </a:r>
          </a:p>
          <a:p>
            <a:r>
              <a:rPr lang="en-IE" b="1" dirty="0"/>
              <a:t>(d) </a:t>
            </a:r>
            <a:r>
              <a:rPr lang="en-IE" dirty="0"/>
              <a:t>𝑑 −  3 = 1                                           </a:t>
            </a:r>
            <a:r>
              <a:rPr lang="en-IE" b="1" dirty="0"/>
              <a:t>(e) </a:t>
            </a:r>
            <a:r>
              <a:rPr lang="en-IE" dirty="0"/>
              <a:t>𝑒 − 7 = 3                                                </a:t>
            </a:r>
            <a:r>
              <a:rPr lang="en-IE" b="1" dirty="0"/>
              <a:t>(f) </a:t>
            </a:r>
            <a:r>
              <a:rPr lang="en-IE" dirty="0"/>
              <a:t>5 = 𝑓  −  3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1589656-6047-1B3E-54B7-FF98AC5F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ED1BF1B-D05A-3109-EF68-8162DA4BF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3FEBE608-D2A9-0338-A406-D575CC7029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08" y="300392"/>
            <a:ext cx="8696812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24A8C-6733-5FB2-C171-9BDACB41E6FD}"/>
              </a:ext>
            </a:extLst>
          </p:cNvPr>
          <p:cNvSpPr txBox="1"/>
          <p:nvPr/>
        </p:nvSpPr>
        <p:spPr>
          <a:xfrm>
            <a:off x="206908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1D854-99D4-8F69-4F83-41D4B6753D5E}"/>
              </a:ext>
            </a:extLst>
          </p:cNvPr>
          <p:cNvSpPr txBox="1"/>
          <p:nvPr/>
        </p:nvSpPr>
        <p:spPr>
          <a:xfrm>
            <a:off x="253629" y="1396891"/>
            <a:ext cx="8140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Solve each of the following equations. Don’t forget to verify your answers as you go.</a:t>
            </a:r>
          </a:p>
          <a:p>
            <a:r>
              <a:rPr lang="en-IE" b="1" dirty="0"/>
              <a:t>(g) </a:t>
            </a:r>
            <a:r>
              <a:rPr lang="en-IE" dirty="0"/>
              <a:t>𝑔 −  5 = −1                                          </a:t>
            </a:r>
            <a:r>
              <a:rPr lang="en-IE" b="1" dirty="0"/>
              <a:t>(h) </a:t>
            </a:r>
            <a:r>
              <a:rPr lang="en-IE" dirty="0"/>
              <a:t>7 = ℎ − 3                                                   </a:t>
            </a:r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b="1" dirty="0"/>
              <a:t>) </a:t>
            </a:r>
            <a:r>
              <a:rPr lang="en-IE" dirty="0"/>
              <a:t>𝑖 +  4 = −4</a:t>
            </a:r>
            <a:endParaRPr lang="en-IE" dirty="0">
              <a:latin typeface="+mn-lt"/>
            </a:endParaRP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D756F217-0DA5-9758-D856-053E423B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0D4539C-C1BD-B116-6A99-8E47286F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23C45C0-35CD-573E-D52F-64429A2FE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906497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4F629-4241-100E-52EF-CCF2B5225855}"/>
              </a:ext>
            </a:extLst>
          </p:cNvPr>
          <p:cNvSpPr txBox="1"/>
          <p:nvPr/>
        </p:nvSpPr>
        <p:spPr>
          <a:xfrm>
            <a:off x="150734" y="9514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199020-2D0F-0DB8-93DB-7BD9ADAB3A70}"/>
                  </a:ext>
                </a:extLst>
              </p:cNvPr>
              <p:cNvSpPr txBox="1"/>
              <p:nvPr/>
            </p:nvSpPr>
            <p:spPr>
              <a:xfrm>
                <a:off x="160152" y="1259200"/>
                <a:ext cx="8192429" cy="3900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n-lt"/>
                  </a:rPr>
                  <a:t>1. Describe in words what operations are acting on the 𝑥 term in each expression. Hence, write out the inverse operations of each. The first one has been done for you.</a:t>
                </a:r>
              </a:p>
              <a:p>
                <a:pPr marL="342900" indent="-342900">
                  <a:buAutoNum type="arabicPeriod"/>
                </a:pPr>
                <a:endParaRPr lang="en-US" dirty="0">
                  <a:latin typeface="+mn-lt"/>
                </a:endParaRPr>
              </a:p>
              <a:p>
                <a:r>
                  <a:rPr lang="en-US" b="1" dirty="0">
                    <a:latin typeface="+mn-lt"/>
                  </a:rPr>
                  <a:t>(a) </a:t>
                </a:r>
                <a:r>
                  <a:rPr lang="en-US" dirty="0">
                    <a:latin typeface="+mn-lt"/>
                  </a:rPr>
                  <a:t>2𝑥: </a:t>
                </a:r>
                <a:r>
                  <a:rPr lang="en-US" b="1" dirty="0">
                    <a:latin typeface="+mn-lt"/>
                  </a:rPr>
                  <a:t>Operation in words: </a:t>
                </a:r>
                <a:r>
                  <a:rPr lang="en-US" dirty="0">
                    <a:latin typeface="+mn-lt"/>
                  </a:rPr>
                  <a:t>multiply by 2; </a:t>
                </a:r>
                <a:r>
                  <a:rPr lang="en-US" b="1" dirty="0">
                    <a:latin typeface="+mn-lt"/>
                  </a:rPr>
                  <a:t>Inverse operation: </a:t>
                </a:r>
                <a:r>
                  <a:rPr lang="en-US" dirty="0">
                    <a:latin typeface="+mn-lt"/>
                  </a:rPr>
                  <a:t>divide by 2</a:t>
                </a: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(b) </a:t>
                </a:r>
                <a:r>
                  <a:rPr lang="en-IE" dirty="0">
                    <a:latin typeface="+mn-lt"/>
                  </a:rPr>
                  <a:t>−2𝑥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(c) </a:t>
                </a:r>
                <a:r>
                  <a:rPr lang="en-IE" dirty="0">
                    <a:latin typeface="+mn-lt"/>
                  </a:rPr>
                  <a:t>−4𝑥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E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199020-2D0F-0DB8-93DB-7BD9ADAB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2" y="1259200"/>
                <a:ext cx="8192429" cy="3900683"/>
              </a:xfrm>
              <a:prstGeom prst="rect">
                <a:avLst/>
              </a:prstGeom>
              <a:blipFill>
                <a:blip r:embed="rId3"/>
                <a:stretch>
                  <a:fillRect l="-223" t="-4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31922A74-61DB-6F3E-E75D-F893D6B8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97" r="11667"/>
          <a:stretch>
            <a:fillRect/>
          </a:stretch>
        </p:blipFill>
        <p:spPr>
          <a:xfrm>
            <a:off x="980031" y="2292472"/>
            <a:ext cx="8077200" cy="27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7D1310-E071-B1E2-2E00-986500A3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D72816-92F1-9B14-971D-31CD981BFA30}"/>
                  </a:ext>
                </a:extLst>
              </p:cNvPr>
              <p:cNvSpPr txBox="1"/>
              <p:nvPr/>
            </p:nvSpPr>
            <p:spPr>
              <a:xfrm>
                <a:off x="7156915" y="1631241"/>
                <a:ext cx="1806493" cy="367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E" sz="1800" dirty="0">
                  <a:latin typeface="+mn-lt"/>
                </a:endParaRPr>
              </a:p>
              <a:p>
                <a:r>
                  <a:rPr lang="pt-BR" b="1" dirty="0"/>
                  <a:t>(g</a:t>
                </a:r>
                <a:r>
                  <a:rPr lang="pt-BR" dirty="0"/>
                  <a:t>) –</a:t>
                </a:r>
                <a:r>
                  <a:rPr lang="en-IE" dirty="0"/>
                  <a:t>18 = </a:t>
                </a:r>
                <a:r>
                  <a:rPr lang="pt-BR" dirty="0"/>
                  <a:t>–</a:t>
                </a:r>
                <a:r>
                  <a:rPr lang="en-IE" dirty="0"/>
                  <a:t>3</a:t>
                </a:r>
                <a:r>
                  <a:rPr lang="pt-BR" dirty="0"/>
                  <a:t> 𝑥</a:t>
                </a:r>
              </a:p>
              <a:p>
                <a:endParaRPr lang="pt-BR" dirty="0"/>
              </a:p>
              <a:p>
                <a:r>
                  <a:rPr lang="pt-BR" dirty="0"/>
                  <a:t> 	</a:t>
                </a:r>
              </a:p>
              <a:p>
                <a:endParaRPr lang="en-IE" dirty="0">
                  <a:latin typeface="+mn-lt"/>
                </a:endParaRPr>
              </a:p>
              <a:p>
                <a:endParaRPr lang="pt-BR" b="1" dirty="0"/>
              </a:p>
              <a:p>
                <a:endParaRPr lang="pt-BR" b="1" dirty="0"/>
              </a:p>
              <a:p>
                <a:endParaRPr lang="pt-BR" b="1" dirty="0"/>
              </a:p>
              <a:p>
                <a:endParaRPr lang="pt-BR" b="1" dirty="0"/>
              </a:p>
              <a:p>
                <a:r>
                  <a:rPr lang="pt-BR" b="1" dirty="0"/>
                  <a:t>(h) </a:t>
                </a:r>
                <a:r>
                  <a:rPr lang="pt-BR" dirty="0"/>
                  <a:t>– 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	</a:t>
                </a: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D72816-92F1-9B14-971D-31CD981B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915" y="1631241"/>
                <a:ext cx="1806493" cy="3674019"/>
              </a:xfrm>
              <a:prstGeom prst="rect">
                <a:avLst/>
              </a:prstGeom>
              <a:blipFill>
                <a:blip r:embed="rId3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0F7D539C-D22B-8E1A-6B4D-E10E994CFC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1305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93864-CC85-B51C-A2BB-A3119C46F0DD}"/>
              </a:ext>
            </a:extLst>
          </p:cNvPr>
          <p:cNvSpPr txBox="1"/>
          <p:nvPr/>
        </p:nvSpPr>
        <p:spPr>
          <a:xfrm>
            <a:off x="150734" y="85997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F0B75A-EAF0-B942-70F0-9F9EECEFAF2C}"/>
                  </a:ext>
                </a:extLst>
              </p:cNvPr>
              <p:cNvSpPr txBox="1"/>
              <p:nvPr/>
            </p:nvSpPr>
            <p:spPr>
              <a:xfrm>
                <a:off x="257428" y="1246203"/>
                <a:ext cx="8192429" cy="433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2. </a:t>
                </a:r>
                <a:r>
                  <a:rPr lang="en-US" dirty="0"/>
                  <a:t>Rewrite the following equations and fill in the missing steps, then solve the equation. The first one has </a:t>
                </a:r>
                <a:r>
                  <a:rPr lang="en-IE" dirty="0"/>
                  <a:t>been done for you.</a:t>
                </a:r>
              </a:p>
              <a:p>
                <a:endParaRPr lang="pt-BR" b="1" dirty="0"/>
              </a:p>
              <a:p>
                <a:r>
                  <a:rPr lang="pt-BR" b="1" dirty="0"/>
                  <a:t>(a) </a:t>
                </a:r>
                <a:r>
                  <a:rPr lang="pt-BR" dirty="0"/>
                  <a:t>5𝑥 = 15                                </a:t>
                </a:r>
                <a:r>
                  <a:rPr lang="pt-BR" b="1" dirty="0"/>
                  <a:t>(c)</a:t>
                </a:r>
                <a:r>
                  <a:rPr lang="pt-BR" dirty="0"/>
                  <a:t> </a:t>
                </a:r>
                <a:r>
                  <a:rPr lang="en-IE" dirty="0"/>
                  <a:t>−</a:t>
                </a:r>
                <a:r>
                  <a:rPr lang="pt-BR" dirty="0"/>
                  <a:t>4𝑥 = 8                                 </a:t>
                </a:r>
                <a:r>
                  <a:rPr lang="pt-BR" b="1" dirty="0"/>
                  <a:t>(e)</a:t>
                </a:r>
                <a:r>
                  <a:rPr lang="pt-BR" dirty="0"/>
                  <a:t> 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 	</a:t>
                </a:r>
              </a:p>
              <a:p>
                <a:r>
                  <a:rPr lang="pt-BR" dirty="0"/>
                  <a:t>       𝑥</a:t>
                </a:r>
                <a:r>
                  <a:rPr lang="pt-BR" dirty="0">
                    <a:latin typeface="+mn-lt"/>
                  </a:rPr>
                  <a:t> = 3</a:t>
                </a:r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r>
                  <a:rPr lang="pt-BR" b="1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pt-BR" dirty="0"/>
                  <a:t>                                     </a:t>
                </a:r>
                <a:r>
                  <a:rPr lang="pt-BR" b="1" dirty="0"/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IE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IE" dirty="0"/>
                  <a:t>                                   </a:t>
                </a:r>
                <a:r>
                  <a:rPr lang="pt-BR" b="1" dirty="0"/>
                  <a:t>(f) </a:t>
                </a:r>
                <a:r>
                  <a:rPr lang="pt-BR" dirty="0"/>
                  <a:t>–6 = 2𝑥</a:t>
                </a:r>
              </a:p>
              <a:p>
                <a:endParaRPr lang="en-IE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 </a:t>
                </a: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F0B75A-EAF0-B942-70F0-9F9EECEFA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8" y="1246203"/>
                <a:ext cx="8192429" cy="4331314"/>
              </a:xfrm>
              <a:prstGeom prst="rect">
                <a:avLst/>
              </a:prstGeom>
              <a:blipFill>
                <a:blip r:embed="rId4"/>
                <a:stretch>
                  <a:fillRect l="-223" t="-1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6C0498A-9A5F-EEFB-7A17-57048459E005}"/>
              </a:ext>
            </a:extLst>
          </p:cNvPr>
          <p:cNvSpPr/>
          <p:nvPr/>
        </p:nvSpPr>
        <p:spPr>
          <a:xfrm>
            <a:off x="311780" y="2274640"/>
            <a:ext cx="52577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10EA8-FFC6-409F-7069-F54E7B5C6676}"/>
              </a:ext>
            </a:extLst>
          </p:cNvPr>
          <p:cNvSpPr/>
          <p:nvPr/>
        </p:nvSpPr>
        <p:spPr>
          <a:xfrm>
            <a:off x="938458" y="2297258"/>
            <a:ext cx="525772" cy="3052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443FB-4437-B8AF-3F16-CD4F18C4AEBD}"/>
              </a:ext>
            </a:extLst>
          </p:cNvPr>
          <p:cNvSpPr/>
          <p:nvPr/>
        </p:nvSpPr>
        <p:spPr>
          <a:xfrm>
            <a:off x="213827" y="3838338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1BDD9-D884-1B65-209E-87F74443B547}"/>
              </a:ext>
            </a:extLst>
          </p:cNvPr>
          <p:cNvSpPr/>
          <p:nvPr/>
        </p:nvSpPr>
        <p:spPr>
          <a:xfrm>
            <a:off x="935667" y="3838338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60E61-DAE1-89AD-F02C-4AFCCE20CBEB}"/>
              </a:ext>
            </a:extLst>
          </p:cNvPr>
          <p:cNvSpPr/>
          <p:nvPr/>
        </p:nvSpPr>
        <p:spPr>
          <a:xfrm>
            <a:off x="2670085" y="2297258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C06AC-E819-A6FB-948E-7F7312D9E476}"/>
              </a:ext>
            </a:extLst>
          </p:cNvPr>
          <p:cNvSpPr/>
          <p:nvPr/>
        </p:nvSpPr>
        <p:spPr>
          <a:xfrm>
            <a:off x="3430896" y="2281354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188BB-35B9-4C20-2986-3C5BF5A4B858}"/>
              </a:ext>
            </a:extLst>
          </p:cNvPr>
          <p:cNvSpPr/>
          <p:nvPr/>
        </p:nvSpPr>
        <p:spPr>
          <a:xfrm>
            <a:off x="2620951" y="3863644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871A4-3A85-FFE8-2924-450B23CD1CA0}"/>
              </a:ext>
            </a:extLst>
          </p:cNvPr>
          <p:cNvSpPr/>
          <p:nvPr/>
        </p:nvSpPr>
        <p:spPr>
          <a:xfrm>
            <a:off x="3412855" y="3863644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A3CB88-061D-F898-648A-994B90FB5084}"/>
              </a:ext>
            </a:extLst>
          </p:cNvPr>
          <p:cNvSpPr/>
          <p:nvPr/>
        </p:nvSpPr>
        <p:spPr>
          <a:xfrm>
            <a:off x="8050406" y="4023760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864E4-6400-D754-08CF-184838DBAA2E}"/>
              </a:ext>
            </a:extLst>
          </p:cNvPr>
          <p:cNvSpPr/>
          <p:nvPr/>
        </p:nvSpPr>
        <p:spPr>
          <a:xfrm>
            <a:off x="7356302" y="4023760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E5583-C93A-B087-64C1-D1C65B7F51B0}"/>
              </a:ext>
            </a:extLst>
          </p:cNvPr>
          <p:cNvSpPr/>
          <p:nvPr/>
        </p:nvSpPr>
        <p:spPr>
          <a:xfrm>
            <a:off x="7303092" y="2265776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C2984E-9C05-A51C-C35E-C7AF6BB346A3}"/>
              </a:ext>
            </a:extLst>
          </p:cNvPr>
          <p:cNvSpPr/>
          <p:nvPr/>
        </p:nvSpPr>
        <p:spPr>
          <a:xfrm>
            <a:off x="5192455" y="3861502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0D34F5-0B12-1674-606B-BFFCEDB037C7}"/>
              </a:ext>
            </a:extLst>
          </p:cNvPr>
          <p:cNvSpPr/>
          <p:nvPr/>
        </p:nvSpPr>
        <p:spPr>
          <a:xfrm>
            <a:off x="5953311" y="3861502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6E57E4-9913-1245-8EC8-2D380822DA68}"/>
              </a:ext>
            </a:extLst>
          </p:cNvPr>
          <p:cNvSpPr/>
          <p:nvPr/>
        </p:nvSpPr>
        <p:spPr>
          <a:xfrm>
            <a:off x="5184410" y="2274640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4DF39-C79B-8A26-DF32-FD0F4A0B4A6B}"/>
              </a:ext>
            </a:extLst>
          </p:cNvPr>
          <p:cNvSpPr/>
          <p:nvPr/>
        </p:nvSpPr>
        <p:spPr>
          <a:xfrm>
            <a:off x="5906215" y="2281354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 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9F0C9-63F4-E658-CB6B-EDA81E79C997}"/>
              </a:ext>
            </a:extLst>
          </p:cNvPr>
          <p:cNvSpPr/>
          <p:nvPr/>
        </p:nvSpPr>
        <p:spPr>
          <a:xfrm>
            <a:off x="7966610" y="2246111"/>
            <a:ext cx="592517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÷ __</a:t>
            </a:r>
          </a:p>
        </p:txBody>
      </p:sp>
    </p:spTree>
    <p:extLst>
      <p:ext uri="{BB962C8B-B14F-4D97-AF65-F5344CB8AC3E}">
        <p14:creationId xmlns:p14="http://schemas.microsoft.com/office/powerpoint/2010/main" val="129304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17E77D5-0B67-D4BA-2ACD-D13E0524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76A6343-8D09-169A-36C1-9AE06623D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8C0A3-8588-822E-5FC8-0EBF683BCF06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2A53F-037D-C67C-B860-EADFF5720747}"/>
              </a:ext>
            </a:extLst>
          </p:cNvPr>
          <p:cNvSpPr txBox="1"/>
          <p:nvPr/>
        </p:nvSpPr>
        <p:spPr>
          <a:xfrm>
            <a:off x="150734" y="1355100"/>
            <a:ext cx="81924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  <a:endParaRPr lang="en-IE" sz="1800" dirty="0">
              <a:latin typeface="+mn-lt"/>
            </a:endParaRPr>
          </a:p>
          <a:p>
            <a:endParaRPr lang="pt-BR" dirty="0"/>
          </a:p>
          <a:p>
            <a:r>
              <a:rPr lang="pt-BR" dirty="0"/>
              <a:t> </a:t>
            </a:r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b="1" dirty="0"/>
              <a:t>) </a:t>
            </a:r>
            <a:r>
              <a:rPr lang="en-IE" dirty="0"/>
              <a:t>3𝑥 = 9</a:t>
            </a:r>
            <a:endParaRPr lang="pt-BR" dirty="0"/>
          </a:p>
          <a:p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r>
              <a:rPr lang="en-IE" dirty="0"/>
              <a:t>      𝑥 = 6</a:t>
            </a:r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23EAB-2502-9EC3-6B0A-A61D0D6EC954}"/>
              </a:ext>
            </a:extLst>
          </p:cNvPr>
          <p:cNvSpPr/>
          <p:nvPr/>
        </p:nvSpPr>
        <p:spPr>
          <a:xfrm>
            <a:off x="162913" y="2083424"/>
            <a:ext cx="52577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–</a:t>
            </a:r>
            <a:r>
              <a:rPr lang="en-IE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A6C25-AEF5-98F0-7281-8D43074596F1}"/>
              </a:ext>
            </a:extLst>
          </p:cNvPr>
          <p:cNvSpPr/>
          <p:nvPr/>
        </p:nvSpPr>
        <p:spPr>
          <a:xfrm>
            <a:off x="800837" y="2068555"/>
            <a:ext cx="525772" cy="3052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–</a:t>
            </a:r>
            <a:r>
              <a:rPr lang="en-IE" dirty="0"/>
              <a:t>3</a:t>
            </a:r>
          </a:p>
        </p:txBody>
      </p:sp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A5EAB992-CFD3-076C-0072-7A4D9AC0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12205ED-DE24-0EB4-906F-ACC95C24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2B3D5A7-F78F-0B32-8AE2-E20151699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D3184-9731-F8A4-836D-6DB11AF08330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C8BB9-823B-BEA7-F67D-C474F0D18933}"/>
              </a:ext>
            </a:extLst>
          </p:cNvPr>
          <p:cNvSpPr txBox="1"/>
          <p:nvPr/>
        </p:nvSpPr>
        <p:spPr>
          <a:xfrm>
            <a:off x="150734" y="1355100"/>
            <a:ext cx="8192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  <a:endParaRPr lang="en-IE" sz="1800" dirty="0">
              <a:latin typeface="+mn-lt"/>
            </a:endParaRP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b="1" dirty="0">
                <a:latin typeface="+mn-lt"/>
              </a:rPr>
              <a:t>(ii) </a:t>
            </a:r>
            <a:r>
              <a:rPr lang="pt-BR" dirty="0">
                <a:latin typeface="+mn-lt"/>
              </a:rPr>
              <a:t>6 = </a:t>
            </a:r>
            <a:r>
              <a:rPr lang="en-IE" dirty="0"/>
              <a:t>−</a:t>
            </a:r>
            <a:r>
              <a:rPr lang="pt-BR" dirty="0">
                <a:latin typeface="+mn-lt"/>
              </a:rPr>
              <a:t>2</a:t>
            </a:r>
            <a:r>
              <a:rPr lang="en-IE" dirty="0"/>
              <a:t>𝑥</a:t>
            </a:r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r>
              <a:rPr lang="en-IE" dirty="0">
                <a:latin typeface="+mn-lt"/>
              </a:rPr>
              <a:t>     8 = </a:t>
            </a:r>
            <a:r>
              <a:rPr lang="en-IE" dirty="0"/>
              <a:t>𝑥</a:t>
            </a:r>
            <a:endParaRPr lang="en-IE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67F74-B393-A89C-DD8D-D77C8CFB7207}"/>
              </a:ext>
            </a:extLst>
          </p:cNvPr>
          <p:cNvSpPr/>
          <p:nvPr/>
        </p:nvSpPr>
        <p:spPr>
          <a:xfrm>
            <a:off x="230342" y="2103037"/>
            <a:ext cx="52577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F81F-C870-050B-5570-E70EF4126D28}"/>
              </a:ext>
            </a:extLst>
          </p:cNvPr>
          <p:cNvSpPr/>
          <p:nvPr/>
        </p:nvSpPr>
        <p:spPr>
          <a:xfrm>
            <a:off x="868755" y="2117362"/>
            <a:ext cx="525772" cy="3052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43D67C3C-7142-4B65-2E46-CE3D6354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871DCEE-71EA-89B6-9CED-AC53F23C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D9E5844-2212-7798-2723-50B15152C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89BC3-3C53-3FDC-E430-657D396D421D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1E9792-E8BE-F438-CC4F-14EC50C721E1}"/>
              </a:ext>
            </a:extLst>
          </p:cNvPr>
          <p:cNvSpPr txBox="1"/>
          <p:nvPr/>
        </p:nvSpPr>
        <p:spPr>
          <a:xfrm>
            <a:off x="150734" y="1355100"/>
            <a:ext cx="8192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  <a:endParaRPr lang="en-IE" sz="1800" dirty="0">
              <a:latin typeface="+mn-lt"/>
            </a:endParaRPr>
          </a:p>
          <a:p>
            <a:endParaRPr lang="pt-BR" dirty="0"/>
          </a:p>
          <a:p>
            <a:r>
              <a:rPr lang="pt-BR" dirty="0"/>
              <a:t> </a:t>
            </a:r>
            <a:endParaRPr lang="en-I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614CF-12FD-B1B5-BA6D-5217263559D4}"/>
                  </a:ext>
                </a:extLst>
              </p:cNvPr>
              <p:cNvSpPr txBox="1"/>
              <p:nvPr/>
            </p:nvSpPr>
            <p:spPr>
              <a:xfrm>
                <a:off x="150734" y="1799265"/>
                <a:ext cx="1544320" cy="1241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 </a:t>
                </a:r>
                <a:r>
                  <a:rPr lang="en-IE" b="1" dirty="0"/>
                  <a:t>(iii)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/>
                  <a:t> = 8</a:t>
                </a:r>
                <a:endParaRPr lang="pt-BR" dirty="0"/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/>
                  <a:t>      𝑥 = 2</a:t>
                </a:r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614CF-12FD-B1B5-BA6D-52172635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799265"/>
                <a:ext cx="1544320" cy="1241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3845B6-AF45-3657-9B18-4B503311F3B2}"/>
              </a:ext>
            </a:extLst>
          </p:cNvPr>
          <p:cNvSpPr/>
          <p:nvPr/>
        </p:nvSpPr>
        <p:spPr>
          <a:xfrm>
            <a:off x="61204" y="2171269"/>
            <a:ext cx="52577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774B2-2244-CC76-C385-90D2BEE3EBD4}"/>
              </a:ext>
            </a:extLst>
          </p:cNvPr>
          <p:cNvSpPr/>
          <p:nvPr/>
        </p:nvSpPr>
        <p:spPr>
          <a:xfrm>
            <a:off x="711248" y="2171269"/>
            <a:ext cx="52577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÷4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146E443B-31C4-8ABE-BD93-F183404A18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7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A2B1A3C-AB3C-C48C-2735-EECF90DD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9C3B2A1-82EB-E06D-A392-17AB1F965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FD223-21C9-3201-6E1D-6246906A59F9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2E94-1603-E7E6-BD43-0E9B9508E2F0}"/>
              </a:ext>
            </a:extLst>
          </p:cNvPr>
          <p:cNvSpPr txBox="1"/>
          <p:nvPr/>
        </p:nvSpPr>
        <p:spPr>
          <a:xfrm>
            <a:off x="150734" y="1355100"/>
            <a:ext cx="8192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  <a:endParaRPr lang="en-IE" sz="1800" dirty="0">
              <a:latin typeface="+mn-lt"/>
            </a:endParaRP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3CA396-21D6-C410-1585-B63641C89F68}"/>
                  </a:ext>
                </a:extLst>
              </p:cNvPr>
              <p:cNvSpPr txBox="1"/>
              <p:nvPr/>
            </p:nvSpPr>
            <p:spPr>
              <a:xfrm>
                <a:off x="373381" y="1603947"/>
                <a:ext cx="1544320" cy="1241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E" dirty="0">
                  <a:latin typeface="+mn-lt"/>
                </a:endParaRPr>
              </a:p>
              <a:p>
                <a:r>
                  <a:rPr lang="pt-BR" b="1" dirty="0">
                    <a:latin typeface="+mn-lt"/>
                  </a:rPr>
                  <a:t>(</a:t>
                </a:r>
                <a:r>
                  <a:rPr lang="pt-BR" b="1" dirty="0" err="1">
                    <a:latin typeface="+mn-lt"/>
                  </a:rPr>
                  <a:t>iv</a:t>
                </a:r>
                <a:r>
                  <a:rPr lang="pt-BR" b="1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= 5</a:t>
                </a: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     </a:t>
                </a:r>
                <a:r>
                  <a:rPr lang="en-IE" dirty="0"/>
                  <a:t>𝑥​</a:t>
                </a:r>
                <a:r>
                  <a:rPr lang="en-IE" dirty="0">
                    <a:latin typeface="+mn-lt"/>
                  </a:rPr>
                  <a:t> = 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3CA396-21D6-C410-1585-B63641C89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1" y="1603947"/>
                <a:ext cx="1544320" cy="1241237"/>
              </a:xfrm>
              <a:prstGeom prst="rect">
                <a:avLst/>
              </a:prstGeom>
              <a:blipFill>
                <a:blip r:embed="rId3"/>
                <a:stretch>
                  <a:fillRect l="-1181" b="-44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830D4BA-C993-2DD2-9431-05D0C5C5E941}"/>
              </a:ext>
            </a:extLst>
          </p:cNvPr>
          <p:cNvSpPr/>
          <p:nvPr/>
        </p:nvSpPr>
        <p:spPr>
          <a:xfrm>
            <a:off x="476154" y="2224565"/>
            <a:ext cx="43806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5224B82D-5347-53C7-0B69-6F22862468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34B58C6-832B-EE08-B386-D209E8D7D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5C067D3-6761-C678-42C4-540D21131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1108D-BB44-A253-B33D-DA5C688A4A17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5CF38-6740-6A18-AA52-B31CF58B0B29}"/>
              </a:ext>
            </a:extLst>
          </p:cNvPr>
          <p:cNvSpPr txBox="1"/>
          <p:nvPr/>
        </p:nvSpPr>
        <p:spPr>
          <a:xfrm>
            <a:off x="150734" y="1355100"/>
            <a:ext cx="8192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  <a:endParaRPr lang="en-IE" sz="1800" dirty="0">
              <a:latin typeface="+mn-lt"/>
            </a:endParaRP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7AC99-BA3C-0603-01F5-D6E2341A198B}"/>
                  </a:ext>
                </a:extLst>
              </p:cNvPr>
              <p:cNvSpPr txBox="1"/>
              <p:nvPr/>
            </p:nvSpPr>
            <p:spPr>
              <a:xfrm>
                <a:off x="331074" y="1505075"/>
                <a:ext cx="4368800" cy="1671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dirty="0"/>
              </a:p>
              <a:p>
                <a:r>
                  <a:rPr lang="pt-BR" dirty="0"/>
                  <a:t> </a:t>
                </a:r>
                <a:r>
                  <a:rPr lang="en-IE" b="1" dirty="0"/>
                  <a:t>(v) </a:t>
                </a:r>
                <a:r>
                  <a:rPr lang="en-IE" dirty="0"/>
                  <a:t>–3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r>
                  <a:rPr lang="en-IE" dirty="0"/>
                  <a:t>     −</a:t>
                </a:r>
                <a:r>
                  <a:rPr lang="en-IE" dirty="0">
                    <a:latin typeface="+mn-lt"/>
                  </a:rPr>
                  <a:t>12 = </a:t>
                </a:r>
                <a:r>
                  <a:rPr lang="en-IE" dirty="0"/>
                  <a:t>𝑥​</a:t>
                </a:r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7AC99-BA3C-0603-01F5-D6E2341A1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4" y="1505075"/>
                <a:ext cx="4368800" cy="167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8E1BC43-F296-B1C2-EDCE-FB7DA5E1D8BE}"/>
              </a:ext>
            </a:extLst>
          </p:cNvPr>
          <p:cNvSpPr/>
          <p:nvPr/>
        </p:nvSpPr>
        <p:spPr>
          <a:xfrm>
            <a:off x="498275" y="2136830"/>
            <a:ext cx="43806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6056D-AB97-BA79-6D95-ADE58C202BB8}"/>
              </a:ext>
            </a:extLst>
          </p:cNvPr>
          <p:cNvSpPr/>
          <p:nvPr/>
        </p:nvSpPr>
        <p:spPr>
          <a:xfrm>
            <a:off x="1121312" y="2136830"/>
            <a:ext cx="438062" cy="29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/>
              <a:t>×4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FED52DC5-0904-6E4F-2791-E0AF05889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952BD6E-C6D2-33E5-DC80-54E5ED3E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DA183F3-FC61-78AD-25DE-6FE9A8F831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6656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24E83-310C-59ED-1FCF-81E9BFD1470C}"/>
              </a:ext>
            </a:extLst>
          </p:cNvPr>
          <p:cNvSpPr txBox="1"/>
          <p:nvPr/>
        </p:nvSpPr>
        <p:spPr>
          <a:xfrm>
            <a:off x="150734" y="96981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903FC-6E37-ABD2-1BC3-7BF54867499E}"/>
              </a:ext>
            </a:extLst>
          </p:cNvPr>
          <p:cNvSpPr txBox="1"/>
          <p:nvPr/>
        </p:nvSpPr>
        <p:spPr>
          <a:xfrm>
            <a:off x="222151" y="1058981"/>
            <a:ext cx="6392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>
              <a:latin typeface="+mn-lt"/>
            </a:endParaRPr>
          </a:p>
          <a:p>
            <a:r>
              <a:rPr lang="en-US" b="1" dirty="0"/>
              <a:t>3. (b) </a:t>
            </a:r>
            <a:r>
              <a:rPr lang="en-US" dirty="0"/>
              <a:t>How could the student have verified their answers?</a:t>
            </a:r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7156818D-0618-05B7-B97A-4C8875DF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92" r="18290" b="15812"/>
          <a:stretch>
            <a:fillRect/>
          </a:stretch>
        </p:blipFill>
        <p:spPr>
          <a:xfrm>
            <a:off x="864867" y="1935751"/>
            <a:ext cx="7471556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7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78A2CB-5B8F-1001-792D-8BC15742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5" y="481409"/>
            <a:ext cx="6674198" cy="44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5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C9CCF6A-00D2-1F17-778C-9C0BC8BF4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329036CC-9365-22EC-70C6-0D5D970AF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7799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0E951-2B44-DF9D-8083-97BED2C26203}"/>
              </a:ext>
            </a:extLst>
          </p:cNvPr>
          <p:cNvSpPr txBox="1"/>
          <p:nvPr/>
        </p:nvSpPr>
        <p:spPr>
          <a:xfrm>
            <a:off x="150734" y="95139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1F528-039D-4FB6-3BE0-A7C4D0635E6B}"/>
              </a:ext>
            </a:extLst>
          </p:cNvPr>
          <p:cNvSpPr txBox="1"/>
          <p:nvPr/>
        </p:nvSpPr>
        <p:spPr>
          <a:xfrm>
            <a:off x="251460" y="1171505"/>
            <a:ext cx="76809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latin typeface="+mn-lt"/>
              </a:rPr>
              <a:t>4. </a:t>
            </a:r>
            <a:r>
              <a:rPr lang="en-IE" dirty="0"/>
              <a:t>Solve each of the following equations. Don’t forget to verify your answers as you go.</a:t>
            </a:r>
            <a:endParaRPr lang="en-IE" b="1" dirty="0">
              <a:latin typeface="+mn-lt"/>
            </a:endParaRPr>
          </a:p>
          <a:p>
            <a:endParaRPr lang="en-IE" b="1" dirty="0">
              <a:latin typeface="+mn-lt"/>
            </a:endParaRPr>
          </a:p>
          <a:p>
            <a:r>
              <a:rPr lang="en-IE" b="1" dirty="0">
                <a:latin typeface="+mn-lt"/>
              </a:rPr>
              <a:t>(a) </a:t>
            </a:r>
            <a:r>
              <a:rPr lang="en-IE" dirty="0">
                <a:latin typeface="+mn-lt"/>
              </a:rPr>
              <a:t>3𝑎 = 6		                           </a:t>
            </a:r>
            <a:r>
              <a:rPr lang="en-IE" b="1" dirty="0">
                <a:latin typeface="+mn-lt"/>
              </a:rPr>
              <a:t>(b) </a:t>
            </a:r>
            <a:r>
              <a:rPr lang="en-IE" dirty="0">
                <a:latin typeface="+mn-lt"/>
              </a:rPr>
              <a:t>4𝑏 = 12                                                   </a:t>
            </a:r>
            <a:r>
              <a:rPr lang="en-IE" b="1" dirty="0">
                <a:latin typeface="+mn-lt"/>
              </a:rPr>
              <a:t>(c) </a:t>
            </a:r>
            <a:r>
              <a:rPr lang="en-IE" dirty="0">
                <a:latin typeface="+mn-lt"/>
              </a:rPr>
              <a:t>2𝑐 = 8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BF0E6EB9-3B48-1FD4-4E82-508BA85B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9AFCEA7-8CCB-EED4-9CE6-EAD79E60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DC615ACB-BAC6-D75E-BBC1-D5FC100F5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7799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C9352-AFB1-98CD-D2C6-172AAA136CA1}"/>
              </a:ext>
            </a:extLst>
          </p:cNvPr>
          <p:cNvSpPr txBox="1"/>
          <p:nvPr/>
        </p:nvSpPr>
        <p:spPr>
          <a:xfrm>
            <a:off x="150734" y="95139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6A683-F388-3701-6F9C-804133463F81}"/>
              </a:ext>
            </a:extLst>
          </p:cNvPr>
          <p:cNvSpPr txBox="1"/>
          <p:nvPr/>
        </p:nvSpPr>
        <p:spPr>
          <a:xfrm>
            <a:off x="322331" y="1150514"/>
            <a:ext cx="87799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latin typeface="+mn-lt"/>
              </a:rPr>
              <a:t>4. </a:t>
            </a:r>
            <a:r>
              <a:rPr lang="en-IE" dirty="0"/>
              <a:t>Solve each of the following equations. Don’t forget to verify your answers as you go.</a:t>
            </a:r>
            <a:endParaRPr lang="en-IE" b="1" dirty="0">
              <a:latin typeface="+mn-lt"/>
            </a:endParaRPr>
          </a:p>
          <a:p>
            <a:endParaRPr lang="en-IE" b="1" dirty="0">
              <a:latin typeface="+mn-lt"/>
            </a:endParaRPr>
          </a:p>
          <a:p>
            <a:r>
              <a:rPr lang="en-IE" b="1" dirty="0">
                <a:latin typeface="+mn-lt"/>
              </a:rPr>
              <a:t>(d) </a:t>
            </a:r>
            <a:r>
              <a:rPr lang="en-IE" dirty="0">
                <a:latin typeface="+mn-lt"/>
              </a:rPr>
              <a:t>4𝑑 = 16                                                 </a:t>
            </a:r>
            <a:r>
              <a:rPr lang="en-IE" b="1" dirty="0">
                <a:latin typeface="+mn-lt"/>
              </a:rPr>
              <a:t>(e) </a:t>
            </a:r>
            <a:r>
              <a:rPr lang="en-IE" dirty="0">
                <a:latin typeface="+mn-lt"/>
              </a:rPr>
              <a:t>5𝑒 = −25                                            </a:t>
            </a:r>
            <a:r>
              <a:rPr lang="en-IE" b="1" dirty="0">
                <a:latin typeface="+mn-lt"/>
              </a:rPr>
              <a:t>(f) </a:t>
            </a:r>
            <a:r>
              <a:rPr lang="en-IE" dirty="0">
                <a:latin typeface="+mn-lt"/>
              </a:rPr>
              <a:t>−10 = −2𝑓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1E448F28-1F12-9944-F2B7-685B92C2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78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0071DF7-9459-FBC9-82F6-A6C982028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CB09166-846D-494F-2E26-6A7E098C7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7799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AAAA7-1F08-5A5A-C195-E0A47AD42E67}"/>
              </a:ext>
            </a:extLst>
          </p:cNvPr>
          <p:cNvSpPr txBox="1"/>
          <p:nvPr/>
        </p:nvSpPr>
        <p:spPr>
          <a:xfrm>
            <a:off x="150734" y="84423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A5F9D-BE6F-67F5-F4D2-295D9E54E252}"/>
              </a:ext>
            </a:extLst>
          </p:cNvPr>
          <p:cNvSpPr txBox="1"/>
          <p:nvPr/>
        </p:nvSpPr>
        <p:spPr>
          <a:xfrm>
            <a:off x="281940" y="1122671"/>
            <a:ext cx="7680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latin typeface="+mn-lt"/>
              </a:rPr>
              <a:t>4. </a:t>
            </a:r>
            <a:r>
              <a:rPr lang="en-IE" dirty="0"/>
              <a:t>Solve each of the following equations. Don’t forget to verify your answers as you go.</a:t>
            </a:r>
            <a:endParaRPr lang="en-IE" b="1" dirty="0">
              <a:latin typeface="+mn-lt"/>
            </a:endParaRPr>
          </a:p>
          <a:p>
            <a:endParaRPr lang="en-IE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D8F3B5-26A6-08DF-F326-FF2119CF26EF}"/>
                  </a:ext>
                </a:extLst>
              </p:cNvPr>
              <p:cNvSpPr txBox="1"/>
              <p:nvPr/>
            </p:nvSpPr>
            <p:spPr>
              <a:xfrm>
                <a:off x="483036" y="1457107"/>
                <a:ext cx="8115299" cy="86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dirty="0"/>
                  <a:t> = 5                                                    </a:t>
                </a:r>
                <a:r>
                  <a:rPr lang="en-IE" b="1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E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E" b="1" dirty="0"/>
                  <a:t> </a:t>
                </a:r>
                <a:r>
                  <a:rPr lang="en-IE" dirty="0"/>
                  <a:t>= 8                                                      </a:t>
                </a:r>
                <a:r>
                  <a:rPr lang="en-IE" b="1" dirty="0"/>
                  <a:t>(</a:t>
                </a:r>
                <a:r>
                  <a:rPr lang="en-IE" b="1" dirty="0" err="1"/>
                  <a:t>i</a:t>
                </a:r>
                <a:r>
                  <a:rPr lang="en-IE" b="1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E"/>
                          <m:t>𝑖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/>
                  <a:t> = 5</a:t>
                </a:r>
              </a:p>
              <a:p>
                <a:r>
                  <a:rPr lang="en-IE" dirty="0"/>
                  <a:t> </a:t>
                </a:r>
              </a:p>
              <a:p>
                <a:endParaRPr lang="en-I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D8F3B5-26A6-08DF-F326-FF2119CF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36" y="1457107"/>
                <a:ext cx="8115299" cy="863185"/>
              </a:xfrm>
              <a:prstGeom prst="rect">
                <a:avLst/>
              </a:prstGeom>
              <a:blipFill>
                <a:blip r:embed="rId3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6B13914E-5687-2472-D864-51F3A2EC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75C9A09-2D0E-C3F9-5FEA-1342FF29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9560C2CD-7429-D436-3A14-D27A61EFB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7799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5D6EE-4EBA-C651-96B2-EC8A400457FF}"/>
              </a:ext>
            </a:extLst>
          </p:cNvPr>
          <p:cNvSpPr txBox="1"/>
          <p:nvPr/>
        </p:nvSpPr>
        <p:spPr>
          <a:xfrm>
            <a:off x="150734" y="87503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E9225-3ACD-7395-C2B7-6DED1A3C8AC7}"/>
              </a:ext>
            </a:extLst>
          </p:cNvPr>
          <p:cNvSpPr txBox="1"/>
          <p:nvPr/>
        </p:nvSpPr>
        <p:spPr>
          <a:xfrm>
            <a:off x="266700" y="1173717"/>
            <a:ext cx="7680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latin typeface="+mn-lt"/>
              </a:rPr>
              <a:t>4. </a:t>
            </a:r>
            <a:r>
              <a:rPr lang="en-IE" dirty="0"/>
              <a:t>Solve each of the following equations. Don’t forget to verify your answers as you go.</a:t>
            </a:r>
            <a:endParaRPr lang="en-IE" b="1" dirty="0">
              <a:latin typeface="+mn-lt"/>
            </a:endParaRPr>
          </a:p>
          <a:p>
            <a:endParaRPr lang="en-IE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D7E5C7-C966-6232-0C3C-013FE3632F6F}"/>
                  </a:ext>
                </a:extLst>
              </p:cNvPr>
              <p:cNvSpPr txBox="1"/>
              <p:nvPr/>
            </p:nvSpPr>
            <p:spPr>
              <a:xfrm>
                <a:off x="457200" y="1500846"/>
                <a:ext cx="7978139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(j) </a:t>
                </a:r>
                <a:r>
                  <a:rPr lang="en-IE" dirty="0"/>
                  <a:t>–2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IE" dirty="0"/>
                  <a:t>                                                 </a:t>
                </a:r>
                <a:r>
                  <a:rPr lang="en-IE" b="1" dirty="0"/>
                  <a:t>(k) </a:t>
                </a:r>
                <a:r>
                  <a:rPr lang="en-IE" dirty="0"/>
                  <a:t>–7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IE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</m:t>
                    </m:r>
                  </m:oMath>
                </a14:m>
                <a:r>
                  <a:rPr lang="en-IE" b="1" dirty="0"/>
                  <a:t>(l) </a:t>
                </a:r>
                <a:r>
                  <a:rPr lang="en-IE" dirty="0"/>
                  <a:t>–8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/>
                  <a:t> </a:t>
                </a:r>
              </a:p>
              <a:p>
                <a:r>
                  <a:rPr lang="en-IE" dirty="0"/>
                  <a:t> </a:t>
                </a:r>
              </a:p>
              <a:p>
                <a:endParaRPr lang="en-I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D7E5C7-C966-6232-0C3C-013FE3632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00846"/>
                <a:ext cx="7978139" cy="836832"/>
              </a:xfrm>
              <a:prstGeom prst="rect">
                <a:avLst/>
              </a:prstGeom>
              <a:blipFill>
                <a:blip r:embed="rId3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05109459-E2BF-144E-FB41-3D5EC2E022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11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ABB0E32-9F0D-160E-1368-5815C8AD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2903340-F000-E2D5-D6D3-2D2C34F2A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027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38CFA-A6F4-5D20-F618-BE0B7A30C99E}"/>
              </a:ext>
            </a:extLst>
          </p:cNvPr>
          <p:cNvSpPr txBox="1"/>
          <p:nvPr/>
        </p:nvSpPr>
        <p:spPr>
          <a:xfrm>
            <a:off x="150734" y="79750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557D98-99F8-C8A0-F27D-1D0498C1F84D}"/>
                  </a:ext>
                </a:extLst>
              </p:cNvPr>
              <p:cNvSpPr txBox="1"/>
              <p:nvPr/>
            </p:nvSpPr>
            <p:spPr>
              <a:xfrm>
                <a:off x="150734" y="1105280"/>
                <a:ext cx="8192429" cy="389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1. Describe in words, in the order that they happen, what operations are acting on the 𝑥 term in each</a:t>
                </a:r>
              </a:p>
              <a:p>
                <a:r>
                  <a:rPr lang="en-US" dirty="0"/>
                  <a:t>expression. Hence, write out the inverse operations of each. The first one has been done for you.</a:t>
                </a:r>
              </a:p>
              <a:p>
                <a:endParaRPr lang="en-US" dirty="0"/>
              </a:p>
              <a:p>
                <a:r>
                  <a:rPr lang="en-US" b="1" dirty="0">
                    <a:latin typeface="+mn-lt"/>
                  </a:rPr>
                  <a:t>(a) </a:t>
                </a:r>
                <a:r>
                  <a:rPr lang="en-US" dirty="0">
                    <a:latin typeface="+mn-lt"/>
                  </a:rPr>
                  <a:t>2𝑥​ + 1: </a:t>
                </a:r>
                <a:r>
                  <a:rPr lang="en-US" b="1" dirty="0">
                    <a:latin typeface="+mn-lt"/>
                  </a:rPr>
                  <a:t>Operations: </a:t>
                </a:r>
                <a:r>
                  <a:rPr lang="en-US" dirty="0">
                    <a:latin typeface="+mn-lt"/>
                  </a:rPr>
                  <a:t>multiply by 2, add 1; </a:t>
                </a:r>
                <a:r>
                  <a:rPr lang="en-US" b="1" dirty="0">
                    <a:latin typeface="+mn-lt"/>
                  </a:rPr>
                  <a:t>Inverse operations: </a:t>
                </a:r>
                <a:r>
                  <a:rPr lang="en-US" dirty="0">
                    <a:latin typeface="+mn-lt"/>
                  </a:rPr>
                  <a:t>subtract 1, divide by 2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(b) </a:t>
                </a:r>
                <a:r>
                  <a:rPr lang="en-IE" dirty="0">
                    <a:latin typeface="+mn-lt"/>
                  </a:rPr>
                  <a:t>3𝑥 − 7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(c) </a:t>
                </a:r>
                <a:r>
                  <a:rPr lang="en-IE" dirty="0">
                    <a:latin typeface="+mn-lt"/>
                  </a:rPr>
                  <a:t>−2𝑥 +  4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</a:t>
                </a:r>
                <a:r>
                  <a:rPr lang="en-IE" dirty="0"/>
                  <a:t>−</a:t>
                </a:r>
                <a:r>
                  <a:rPr lang="en-IE" dirty="0">
                    <a:latin typeface="+mn-lt"/>
                  </a:rPr>
                  <a:t> 1</a:t>
                </a:r>
              </a:p>
              <a:p>
                <a:endParaRPr lang="en-IE" b="1" dirty="0">
                  <a:latin typeface="+mn-lt"/>
                </a:endParaRPr>
              </a:p>
              <a:p>
                <a:endParaRPr lang="en-IE" b="1" dirty="0">
                  <a:latin typeface="+mn-lt"/>
                </a:endParaRPr>
              </a:p>
              <a:p>
                <a:r>
                  <a:rPr lang="en-IE" b="1" dirty="0">
                    <a:latin typeface="+mn-lt"/>
                  </a:rPr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E" b="1" dirty="0">
                    <a:latin typeface="+mn-lt"/>
                  </a:rPr>
                  <a:t> </a:t>
                </a:r>
                <a:r>
                  <a:rPr lang="en-IE" dirty="0">
                    <a:latin typeface="+mn-lt"/>
                  </a:rPr>
                  <a:t>+ 2</a:t>
                </a:r>
              </a:p>
              <a:p>
                <a:endParaRPr lang="en-IE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557D98-99F8-C8A0-F27D-1D0498C1F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105280"/>
                <a:ext cx="8192429" cy="3899529"/>
              </a:xfrm>
              <a:prstGeom prst="rect">
                <a:avLst/>
              </a:prstGeom>
              <a:blipFill>
                <a:blip r:embed="rId3"/>
                <a:stretch>
                  <a:fillRect l="-223" t="-3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90DE55FB-3657-26F4-0002-25AAB491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497" r="13968"/>
          <a:stretch>
            <a:fillRect/>
          </a:stretch>
        </p:blipFill>
        <p:spPr>
          <a:xfrm>
            <a:off x="1277211" y="2376292"/>
            <a:ext cx="7866789" cy="27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2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5472C82-E466-7A1B-69DC-FD404CBB8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4AFEB03-A7F9-626F-7113-429040A74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4FB43-070F-9A16-6166-7DB105463684}"/>
              </a:ext>
            </a:extLst>
          </p:cNvPr>
          <p:cNvSpPr txBox="1"/>
          <p:nvPr/>
        </p:nvSpPr>
        <p:spPr>
          <a:xfrm>
            <a:off x="53340" y="86523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37C44-8CED-D579-54C8-52796DEBFF52}"/>
              </a:ext>
            </a:extLst>
          </p:cNvPr>
          <p:cNvSpPr txBox="1"/>
          <p:nvPr/>
        </p:nvSpPr>
        <p:spPr>
          <a:xfrm>
            <a:off x="335280" y="1173011"/>
            <a:ext cx="784952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Fill in the blanks below in your copy to complete the solving process. Blue boxes represent operations and green boxes represent answers.</a:t>
            </a:r>
          </a:p>
          <a:p>
            <a:endParaRPr lang="en-IE" dirty="0">
              <a:latin typeface="+mn-lt"/>
            </a:endParaRPr>
          </a:p>
          <a:p>
            <a:r>
              <a:rPr lang="en-IE" b="1" dirty="0"/>
              <a:t>(a) </a:t>
            </a:r>
            <a:r>
              <a:rPr lang="en-IE" dirty="0"/>
              <a:t>3𝑥 + 1 = 7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IE" dirty="0"/>
              <a:t>           3𝑥 = 6</a:t>
            </a:r>
          </a:p>
          <a:p>
            <a:endParaRPr lang="en-IE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IE" dirty="0"/>
              <a:t>           𝑥 = 2</a:t>
            </a:r>
          </a:p>
          <a:p>
            <a:endParaRPr lang="en-IE" dirty="0">
              <a:latin typeface="+mn-lt"/>
            </a:endParaRPr>
          </a:p>
          <a:p>
            <a:r>
              <a:rPr lang="en-US" b="1" dirty="0"/>
              <a:t>(b)  </a:t>
            </a:r>
            <a:r>
              <a:rPr lang="en-US" dirty="0"/>
              <a:t>2</a:t>
            </a:r>
            <a:r>
              <a:rPr lang="en-IE" dirty="0"/>
              <a:t>𝑥 – 3 = 5					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IE" dirty="0"/>
              <a:t>           2𝑥 = 8</a:t>
            </a:r>
          </a:p>
          <a:p>
            <a:endParaRPr lang="en-IE" dirty="0"/>
          </a:p>
          <a:p>
            <a:r>
              <a:rPr lang="en-US" dirty="0"/>
              <a:t>          </a:t>
            </a:r>
          </a:p>
          <a:p>
            <a:r>
              <a:rPr lang="en-US" dirty="0"/>
              <a:t>            </a:t>
            </a:r>
            <a:r>
              <a:rPr lang="en-IE" dirty="0"/>
              <a:t>𝑥 = </a:t>
            </a:r>
            <a:endParaRPr lang="en-US" dirty="0"/>
          </a:p>
          <a:p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17D94C-C5B6-143C-04B3-DC6C785F7B02}"/>
              </a:ext>
            </a:extLst>
          </p:cNvPr>
          <p:cNvSpPr/>
          <p:nvPr/>
        </p:nvSpPr>
        <p:spPr>
          <a:xfrm>
            <a:off x="748344" y="2160269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FCA1B-7960-D371-F53E-F6DB9481D6C7}"/>
              </a:ext>
            </a:extLst>
          </p:cNvPr>
          <p:cNvSpPr/>
          <p:nvPr/>
        </p:nvSpPr>
        <p:spPr>
          <a:xfrm>
            <a:off x="1305533" y="2156458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17016-45CA-A940-AC23-8BEBDCA8CB3D}"/>
              </a:ext>
            </a:extLst>
          </p:cNvPr>
          <p:cNvSpPr/>
          <p:nvPr/>
        </p:nvSpPr>
        <p:spPr>
          <a:xfrm>
            <a:off x="748344" y="2835651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0905A-BD69-5BA3-0EED-83566692D882}"/>
              </a:ext>
            </a:extLst>
          </p:cNvPr>
          <p:cNvSpPr/>
          <p:nvPr/>
        </p:nvSpPr>
        <p:spPr>
          <a:xfrm>
            <a:off x="1305533" y="2835650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458D9-8479-25CF-A601-B0B4A23D420E}"/>
              </a:ext>
            </a:extLst>
          </p:cNvPr>
          <p:cNvSpPr/>
          <p:nvPr/>
        </p:nvSpPr>
        <p:spPr>
          <a:xfrm>
            <a:off x="739795" y="3803778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DFA80-AF28-8499-01CF-20C78D5D6A0A}"/>
              </a:ext>
            </a:extLst>
          </p:cNvPr>
          <p:cNvSpPr/>
          <p:nvPr/>
        </p:nvSpPr>
        <p:spPr>
          <a:xfrm>
            <a:off x="1355157" y="3803778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434E0-4430-7E5E-A0BD-A2D1B2BF3285}"/>
              </a:ext>
            </a:extLst>
          </p:cNvPr>
          <p:cNvSpPr/>
          <p:nvPr/>
        </p:nvSpPr>
        <p:spPr>
          <a:xfrm>
            <a:off x="739795" y="4426861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5E9C2B-1292-8B70-EC8F-B09348E4C114}"/>
              </a:ext>
            </a:extLst>
          </p:cNvPr>
          <p:cNvSpPr/>
          <p:nvPr/>
        </p:nvSpPr>
        <p:spPr>
          <a:xfrm>
            <a:off x="1355157" y="4426861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EB686-7788-547B-E31F-5AC526E7E4F8}"/>
              </a:ext>
            </a:extLst>
          </p:cNvPr>
          <p:cNvSpPr/>
          <p:nvPr/>
        </p:nvSpPr>
        <p:spPr>
          <a:xfrm>
            <a:off x="1355157" y="4841323"/>
            <a:ext cx="421694" cy="2086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84FBE3-3A6C-58B8-2639-486196BCECFC}"/>
                  </a:ext>
                </a:extLst>
              </p:cNvPr>
              <p:cNvSpPr txBox="1"/>
              <p:nvPr/>
            </p:nvSpPr>
            <p:spPr>
              <a:xfrm>
                <a:off x="4260044" y="1804314"/>
                <a:ext cx="3167407" cy="368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/>
                  <a:t> – 1 = 3					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IE" dirty="0"/>
                  <a:t>        𝑥 =</a:t>
                </a:r>
              </a:p>
              <a:p>
                <a:r>
                  <a:rPr lang="en-IE" b="1" dirty="0"/>
                  <a:t>(d) </a:t>
                </a:r>
                <a:r>
                  <a:rPr lang="en-IE" dirty="0"/>
                  <a:t>2 − 𝑥 = 6				</a:t>
                </a:r>
                <a:endParaRPr lang="en-US" b="1" dirty="0"/>
              </a:p>
              <a:p>
                <a:endParaRPr lang="en-US" b="1" dirty="0"/>
              </a:p>
              <a:p>
                <a:r>
                  <a:rPr lang="en-IE" dirty="0"/>
                  <a:t>         −𝑥</a:t>
                </a:r>
                <a:r>
                  <a:rPr lang="en-US" dirty="0"/>
                  <a:t> =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</a:t>
                </a:r>
                <a:r>
                  <a:rPr lang="en-IE" dirty="0"/>
                  <a:t>𝑥</a:t>
                </a:r>
                <a:r>
                  <a:rPr lang="en-US" dirty="0"/>
                  <a:t> = </a:t>
                </a:r>
                <a:r>
                  <a:rPr lang="en-IE" dirty="0"/>
                  <a:t>−</a:t>
                </a:r>
                <a:r>
                  <a:rPr lang="en-US" dirty="0"/>
                  <a:t>4</a:t>
                </a:r>
              </a:p>
              <a:p>
                <a:endParaRPr lang="en-US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84FBE3-3A6C-58B8-2639-486196BC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44" y="1804314"/>
                <a:ext cx="3167407" cy="3682803"/>
              </a:xfrm>
              <a:prstGeom prst="rect">
                <a:avLst/>
              </a:prstGeom>
              <a:blipFill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937B20E-6DE5-8B9C-A083-FE23EA360369}"/>
              </a:ext>
            </a:extLst>
          </p:cNvPr>
          <p:cNvSpPr/>
          <p:nvPr/>
        </p:nvSpPr>
        <p:spPr>
          <a:xfrm>
            <a:off x="4572000" y="2227916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5DECA-729A-4107-844B-DB62DDB49DA7}"/>
              </a:ext>
            </a:extLst>
          </p:cNvPr>
          <p:cNvSpPr/>
          <p:nvPr/>
        </p:nvSpPr>
        <p:spPr>
          <a:xfrm>
            <a:off x="5229915" y="2227915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AE2F3E-E648-D38B-DF78-3AB9B834D828}"/>
              </a:ext>
            </a:extLst>
          </p:cNvPr>
          <p:cNvSpPr/>
          <p:nvPr/>
        </p:nvSpPr>
        <p:spPr>
          <a:xfrm>
            <a:off x="5142297" y="2622974"/>
            <a:ext cx="421694" cy="2086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92A51D-BFC8-4E1E-22C9-7358D46630BD}"/>
              </a:ext>
            </a:extLst>
          </p:cNvPr>
          <p:cNvSpPr/>
          <p:nvPr/>
        </p:nvSpPr>
        <p:spPr>
          <a:xfrm>
            <a:off x="4561867" y="2964053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8242B-80A9-80A8-254C-F81571034EB8}"/>
              </a:ext>
            </a:extLst>
          </p:cNvPr>
          <p:cNvSpPr/>
          <p:nvPr/>
        </p:nvSpPr>
        <p:spPr>
          <a:xfrm>
            <a:off x="5257799" y="2948903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576852-BC7E-F535-A3DE-6A798C216A64}"/>
              </a:ext>
            </a:extLst>
          </p:cNvPr>
          <p:cNvSpPr/>
          <p:nvPr/>
        </p:nvSpPr>
        <p:spPr>
          <a:xfrm>
            <a:off x="5229915" y="3267749"/>
            <a:ext cx="421694" cy="2086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873A2C-6A05-B255-AE99-B456731C008B}"/>
              </a:ext>
            </a:extLst>
          </p:cNvPr>
          <p:cNvSpPr/>
          <p:nvPr/>
        </p:nvSpPr>
        <p:spPr>
          <a:xfrm>
            <a:off x="4645687" y="3761868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8818EF-915C-BCE9-3003-D0DF6A5CF799}"/>
              </a:ext>
            </a:extLst>
          </p:cNvPr>
          <p:cNvSpPr/>
          <p:nvPr/>
        </p:nvSpPr>
        <p:spPr>
          <a:xfrm>
            <a:off x="5257799" y="3761867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8F8671-222E-C145-BDE0-66D7C3E28B3B}"/>
              </a:ext>
            </a:extLst>
          </p:cNvPr>
          <p:cNvSpPr/>
          <p:nvPr/>
        </p:nvSpPr>
        <p:spPr>
          <a:xfrm>
            <a:off x="5335390" y="4151674"/>
            <a:ext cx="421694" cy="2086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D34EC4-8537-1589-5B57-3FB8B3000947}"/>
              </a:ext>
            </a:extLst>
          </p:cNvPr>
          <p:cNvSpPr/>
          <p:nvPr/>
        </p:nvSpPr>
        <p:spPr>
          <a:xfrm>
            <a:off x="4645687" y="4455372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88B28-67D0-6495-CD03-A6C356CF74D3}"/>
              </a:ext>
            </a:extLst>
          </p:cNvPr>
          <p:cNvSpPr/>
          <p:nvPr/>
        </p:nvSpPr>
        <p:spPr>
          <a:xfrm>
            <a:off x="5303600" y="4450739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9811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C3F531D-E5B7-6083-0CE4-CE3CD0F74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3D05D75-1756-F123-F849-2D56D23F41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A0B04-B82E-6824-033E-E7335B6E7749}"/>
              </a:ext>
            </a:extLst>
          </p:cNvPr>
          <p:cNvSpPr txBox="1"/>
          <p:nvPr/>
        </p:nvSpPr>
        <p:spPr>
          <a:xfrm>
            <a:off x="46019" y="82552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A3E8C-ACAE-8586-CCEA-9E0255E2EAF8}"/>
                  </a:ext>
                </a:extLst>
              </p:cNvPr>
              <p:cNvSpPr txBox="1"/>
              <p:nvPr/>
            </p:nvSpPr>
            <p:spPr>
              <a:xfrm>
                <a:off x="150734" y="1133301"/>
                <a:ext cx="8192429" cy="1996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3. (a) </a:t>
                </a:r>
                <a:r>
                  <a:rPr lang="en-US" dirty="0"/>
                  <a:t>Spot the mistake and rewrite the correct solution into your copy.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nn-NO" b="1" dirty="0"/>
                  <a:t>(i) </a:t>
                </a:r>
                <a:r>
                  <a:rPr lang="nn-NO" dirty="0"/>
                  <a:t>5𝑥 + 1 = 6</a:t>
                </a:r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</a:t>
                </a:r>
                <a:r>
                  <a:rPr lang="nn-NO" dirty="0"/>
                  <a:t>𝑥 + 1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nn-NO" dirty="0"/>
                  <a:t>       𝑥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A3E8C-ACAE-8586-CCEA-9E0255E2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133301"/>
                <a:ext cx="8192429" cy="1996509"/>
              </a:xfrm>
              <a:prstGeom prst="rect">
                <a:avLst/>
              </a:prstGeom>
              <a:blipFill>
                <a:blip r:embed="rId3"/>
                <a:stretch>
                  <a:fillRect l="-223" t="-6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9305794-1102-753D-B0BA-83C7681336C7}"/>
              </a:ext>
            </a:extLst>
          </p:cNvPr>
          <p:cNvSpPr/>
          <p:nvPr/>
        </p:nvSpPr>
        <p:spPr>
          <a:xfrm>
            <a:off x="467713" y="1826506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4C9F-E6CE-F1E1-1A68-D1B80AAB5EFE}"/>
              </a:ext>
            </a:extLst>
          </p:cNvPr>
          <p:cNvSpPr/>
          <p:nvPr/>
        </p:nvSpPr>
        <p:spPr>
          <a:xfrm>
            <a:off x="1049241" y="1812352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/>
              <a:t>÷5</a:t>
            </a:r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72284-BB7B-A2CC-95A1-625F0CEE90CF}"/>
              </a:ext>
            </a:extLst>
          </p:cNvPr>
          <p:cNvSpPr/>
          <p:nvPr/>
        </p:nvSpPr>
        <p:spPr>
          <a:xfrm>
            <a:off x="282976" y="2336603"/>
            <a:ext cx="517861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9F850-41CF-4AAA-2364-2A28113CE264}"/>
              </a:ext>
            </a:extLst>
          </p:cNvPr>
          <p:cNvSpPr/>
          <p:nvPr/>
        </p:nvSpPr>
        <p:spPr>
          <a:xfrm>
            <a:off x="953075" y="2357233"/>
            <a:ext cx="517860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 1</a:t>
            </a:r>
          </a:p>
        </p:txBody>
      </p:sp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72FF4994-D671-43EA-0C52-DF5D868F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1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65EA109-8022-AFAB-4E81-9F49957B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9AF7EBE-5A80-FBFA-5E0F-B1049C281D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BE4D1-F5D1-B959-92E2-F4A840677671}"/>
              </a:ext>
            </a:extLst>
          </p:cNvPr>
          <p:cNvSpPr txBox="1"/>
          <p:nvPr/>
        </p:nvSpPr>
        <p:spPr>
          <a:xfrm>
            <a:off x="46019" y="82552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2432E-75D0-9BE5-7ECD-ADB94BA1B23E}"/>
                  </a:ext>
                </a:extLst>
              </p:cNvPr>
              <p:cNvSpPr txBox="1"/>
              <p:nvPr/>
            </p:nvSpPr>
            <p:spPr>
              <a:xfrm>
                <a:off x="150734" y="1133301"/>
                <a:ext cx="8192429" cy="2550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3. (a) </a:t>
                </a:r>
                <a:r>
                  <a:rPr lang="en-US" dirty="0"/>
                  <a:t>Spot the mistake and rewrite the correct solution into your copy.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nn-NO" b="1" dirty="0"/>
                  <a:t>(ii) </a:t>
                </a:r>
                <a:r>
                  <a:rPr lang="nn-NO" dirty="0"/>
                  <a:t>2𝑥 – 3 = 7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nn-NO" dirty="0"/>
                  <a:t>         2𝑥 = 7</a:t>
                </a:r>
              </a:p>
              <a:p>
                <a:endParaRPr lang="en-US" dirty="0"/>
              </a:p>
              <a:p>
                <a:endParaRPr lang="en-IE" dirty="0"/>
              </a:p>
              <a:p>
                <a:r>
                  <a:rPr lang="en-IE" dirty="0"/>
                  <a:t>         </a:t>
                </a:r>
                <a:r>
                  <a:rPr lang="nn-NO" dirty="0"/>
                  <a:t>𝑥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2432E-75D0-9BE5-7ECD-ADB94BA1B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133301"/>
                <a:ext cx="8192429" cy="2550250"/>
              </a:xfrm>
              <a:prstGeom prst="rect">
                <a:avLst/>
              </a:prstGeom>
              <a:blipFill>
                <a:blip r:embed="rId3"/>
                <a:stretch>
                  <a:fillRect l="-223" t="-4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293B89-68DF-ECE7-7DF5-1556BB47B04E}"/>
              </a:ext>
            </a:extLst>
          </p:cNvPr>
          <p:cNvSpPr/>
          <p:nvPr/>
        </p:nvSpPr>
        <p:spPr>
          <a:xfrm>
            <a:off x="483333" y="2122206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6459F-D19C-9860-B4AF-F7EDD2D78B27}"/>
              </a:ext>
            </a:extLst>
          </p:cNvPr>
          <p:cNvSpPr/>
          <p:nvPr/>
        </p:nvSpPr>
        <p:spPr>
          <a:xfrm>
            <a:off x="483333" y="2798567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9A6B2-5311-8A0B-EE8F-03C9DF6D2210}"/>
              </a:ext>
            </a:extLst>
          </p:cNvPr>
          <p:cNvSpPr/>
          <p:nvPr/>
        </p:nvSpPr>
        <p:spPr>
          <a:xfrm>
            <a:off x="1026779" y="2798567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026A718E-6FA3-0B67-CE26-04C9F352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58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332C2A7-F0D2-B49C-C78A-B0994E2DC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8651718-63C5-97B5-55BB-A0A982749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342A6-A2ED-AEAC-340A-189119597F19}"/>
              </a:ext>
            </a:extLst>
          </p:cNvPr>
          <p:cNvSpPr txBox="1"/>
          <p:nvPr/>
        </p:nvSpPr>
        <p:spPr>
          <a:xfrm>
            <a:off x="46019" y="82552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E59E6-0BDE-B560-3F73-6CECD2A237F7}"/>
              </a:ext>
            </a:extLst>
          </p:cNvPr>
          <p:cNvSpPr txBox="1"/>
          <p:nvPr/>
        </p:nvSpPr>
        <p:spPr>
          <a:xfrm>
            <a:off x="150734" y="1133301"/>
            <a:ext cx="81924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633EF-5A98-CE4B-A2E9-DCE657B932E5}"/>
                  </a:ext>
                </a:extLst>
              </p:cNvPr>
              <p:cNvSpPr txBox="1"/>
              <p:nvPr/>
            </p:nvSpPr>
            <p:spPr>
              <a:xfrm>
                <a:off x="314139" y="1505134"/>
                <a:ext cx="2008703" cy="195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b="1" dirty="0"/>
                  <a:t>(iii)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+ 2 = 6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8</a:t>
                </a:r>
              </a:p>
              <a:p>
                <a:endParaRPr lang="en-US" dirty="0"/>
              </a:p>
              <a:p>
                <a:r>
                  <a:rPr lang="nn-NO" dirty="0"/>
                  <a:t>         </a:t>
                </a:r>
              </a:p>
              <a:p>
                <a:r>
                  <a:rPr lang="nn-NO" dirty="0"/>
                  <a:t>            𝑥 = 4</a:t>
                </a:r>
                <a:endParaRPr lang="en-US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633EF-5A98-CE4B-A2E9-DCE657B93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9" y="1505134"/>
                <a:ext cx="2008703" cy="1959254"/>
              </a:xfrm>
              <a:prstGeom prst="rect">
                <a:avLst/>
              </a:prstGeo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A4F0313-2084-40DB-1A19-DFFAF309F6DE}"/>
              </a:ext>
            </a:extLst>
          </p:cNvPr>
          <p:cNvSpPr/>
          <p:nvPr/>
        </p:nvSpPr>
        <p:spPr>
          <a:xfrm>
            <a:off x="482869" y="1960510"/>
            <a:ext cx="517860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3EAD2-5D93-15DA-21D5-720257F5C140}"/>
              </a:ext>
            </a:extLst>
          </p:cNvPr>
          <p:cNvSpPr/>
          <p:nvPr/>
        </p:nvSpPr>
        <p:spPr>
          <a:xfrm>
            <a:off x="1138189" y="1935867"/>
            <a:ext cx="517860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–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CE1ED-2FE5-8742-9E06-B8D85A398155}"/>
              </a:ext>
            </a:extLst>
          </p:cNvPr>
          <p:cNvSpPr/>
          <p:nvPr/>
        </p:nvSpPr>
        <p:spPr>
          <a:xfrm>
            <a:off x="1138189" y="2615383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3BA4E0-11C1-5E11-E898-406FE813D68D}"/>
              </a:ext>
            </a:extLst>
          </p:cNvPr>
          <p:cNvSpPr/>
          <p:nvPr/>
        </p:nvSpPr>
        <p:spPr>
          <a:xfrm>
            <a:off x="689310" y="2615384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BF54F51E-BB5C-BF96-E3D0-8D2E26244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11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5B56233-0B00-8C2D-95D8-7EF204EC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0782688-C2F3-14DF-5C07-9B05E8EF8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ECE61-7936-44E7-FADA-E5CB778A3E0E}"/>
              </a:ext>
            </a:extLst>
          </p:cNvPr>
          <p:cNvSpPr txBox="1"/>
          <p:nvPr/>
        </p:nvSpPr>
        <p:spPr>
          <a:xfrm>
            <a:off x="46019" y="82552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14D0D-407B-CCF4-4C6C-D30CA7081700}"/>
              </a:ext>
            </a:extLst>
          </p:cNvPr>
          <p:cNvSpPr txBox="1"/>
          <p:nvPr/>
        </p:nvSpPr>
        <p:spPr>
          <a:xfrm>
            <a:off x="150734" y="1133301"/>
            <a:ext cx="81924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(a) </a:t>
            </a:r>
            <a:r>
              <a:rPr lang="en-US" dirty="0"/>
              <a:t>Spot the mistake and rewrite the correct solution into your copy.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412723-E2F4-35EA-B6A7-C39084CE2165}"/>
                  </a:ext>
                </a:extLst>
              </p:cNvPr>
              <p:cNvSpPr txBox="1"/>
              <p:nvPr/>
            </p:nvSpPr>
            <p:spPr>
              <a:xfrm>
                <a:off x="305560" y="1476524"/>
                <a:ext cx="200870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b="1" dirty="0"/>
                  <a:t>(iv) </a:t>
                </a:r>
                <a:r>
                  <a:rPr lang="nn-NO" dirty="0"/>
                  <a:t>3 – 2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n-NO" dirty="0"/>
                  <a:t> = 5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           </a:t>
                </a:r>
                <a:r>
                  <a:rPr lang="en-IE" dirty="0"/>
                  <a:t>2𝑥 = 8</a:t>
                </a:r>
              </a:p>
              <a:p>
                <a:endParaRPr lang="en-IE" dirty="0"/>
              </a:p>
              <a:p>
                <a:endParaRPr lang="en-IE" dirty="0"/>
              </a:p>
              <a:p>
                <a:r>
                  <a:rPr lang="en-IE" dirty="0"/>
                  <a:t>               𝑥 = 4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412723-E2F4-35EA-B6A7-C39084CE2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0" y="1476524"/>
                <a:ext cx="2008703" cy="1815882"/>
              </a:xfrm>
              <a:prstGeom prst="rect">
                <a:avLst/>
              </a:prstGeom>
              <a:blipFill>
                <a:blip r:embed="rId3"/>
                <a:stretch>
                  <a:fillRect l="-909" t="-6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E5CD011-27B7-2A98-BF07-80BC58941A52}"/>
              </a:ext>
            </a:extLst>
          </p:cNvPr>
          <p:cNvSpPr/>
          <p:nvPr/>
        </p:nvSpPr>
        <p:spPr>
          <a:xfrm>
            <a:off x="719530" y="1760895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558CF-FC5E-D09F-58BD-6AE4917D4842}"/>
              </a:ext>
            </a:extLst>
          </p:cNvPr>
          <p:cNvSpPr/>
          <p:nvPr/>
        </p:nvSpPr>
        <p:spPr>
          <a:xfrm>
            <a:off x="1414914" y="1737433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+3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5E183A-2659-EA05-107D-80C6C6194BC4}"/>
              </a:ext>
            </a:extLst>
          </p:cNvPr>
          <p:cNvSpPr/>
          <p:nvPr/>
        </p:nvSpPr>
        <p:spPr>
          <a:xfrm>
            <a:off x="744816" y="2433131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1B3AC-942E-DF0E-2AF7-C1460FF6C435}"/>
              </a:ext>
            </a:extLst>
          </p:cNvPr>
          <p:cNvSpPr/>
          <p:nvPr/>
        </p:nvSpPr>
        <p:spPr>
          <a:xfrm>
            <a:off x="1414914" y="2445018"/>
            <a:ext cx="421694" cy="20862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÷2</a:t>
            </a:r>
          </a:p>
        </p:txBody>
      </p:sp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FC16C625-B376-5664-047F-6B4ADB06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6" r="21362" b="17540"/>
          <a:stretch>
            <a:fillRect/>
          </a:stretch>
        </p:blipFill>
        <p:spPr>
          <a:xfrm>
            <a:off x="1953374" y="17896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CF9CB343-D19D-EA41-DC6C-BCA665703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dirty="0"/>
              <a:t>6.1 Working with algebraic equations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8CE07-5C9A-A097-EC58-EA6EBEE8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1" y="921655"/>
            <a:ext cx="7516658" cy="39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8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83C4C83-5D12-80A3-C544-8A87EFAE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6624AD14-8B6A-0505-0865-0141971EB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4848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93E5-80DE-A5B8-4BD8-F93696A6D10A}"/>
              </a:ext>
            </a:extLst>
          </p:cNvPr>
          <p:cNvSpPr txBox="1"/>
          <p:nvPr/>
        </p:nvSpPr>
        <p:spPr>
          <a:xfrm>
            <a:off x="46019" y="825524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077F1-C69E-AB1D-C1FC-AAA47E6142A1}"/>
              </a:ext>
            </a:extLst>
          </p:cNvPr>
          <p:cNvSpPr txBox="1"/>
          <p:nvPr/>
        </p:nvSpPr>
        <p:spPr>
          <a:xfrm>
            <a:off x="150734" y="1050067"/>
            <a:ext cx="6392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>
              <a:latin typeface="+mn-lt"/>
            </a:endParaRPr>
          </a:p>
          <a:p>
            <a:r>
              <a:rPr lang="en-US" b="1" dirty="0"/>
              <a:t>3. (b) </a:t>
            </a:r>
            <a:r>
              <a:rPr lang="en-US" dirty="0"/>
              <a:t>How could the student have verified their answers?</a:t>
            </a:r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A9213C78-4F81-C006-8894-11FE0C75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6" r="21362" b="17540"/>
          <a:stretch>
            <a:fillRect/>
          </a:stretch>
        </p:blipFill>
        <p:spPr>
          <a:xfrm>
            <a:off x="1214234" y="1599117"/>
            <a:ext cx="7190626" cy="3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0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2F1AA0-B39B-F996-2369-1D91CAC9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93526348-591E-E930-2EAE-D1C97BD2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C3746-5BF2-52CA-8E44-0749205BBF8E}"/>
              </a:ext>
            </a:extLst>
          </p:cNvPr>
          <p:cNvSpPr txBox="1"/>
          <p:nvPr/>
        </p:nvSpPr>
        <p:spPr>
          <a:xfrm>
            <a:off x="167641" y="79750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1A007-02AA-C544-28A0-F67584F72DDC}"/>
              </a:ext>
            </a:extLst>
          </p:cNvPr>
          <p:cNvSpPr txBox="1"/>
          <p:nvPr/>
        </p:nvSpPr>
        <p:spPr>
          <a:xfrm>
            <a:off x="167641" y="1079171"/>
            <a:ext cx="8604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4. Solve each of the following equations.</a:t>
            </a:r>
          </a:p>
          <a:p>
            <a:endParaRPr lang="en-US" dirty="0">
              <a:latin typeface="+mn-lt"/>
            </a:endParaRPr>
          </a:p>
          <a:p>
            <a:r>
              <a:rPr lang="pt-BR" dirty="0">
                <a:latin typeface="+mn-lt"/>
              </a:rPr>
              <a:t>(a) 3𝑎 + 1 = 7                                              </a:t>
            </a:r>
            <a:r>
              <a:rPr lang="pl-PL" dirty="0">
                <a:latin typeface="+mn-lt"/>
              </a:rPr>
              <a:t>(b) 2𝑏 + 3 = 17</a:t>
            </a:r>
            <a:r>
              <a:rPr lang="en-IE" dirty="0">
                <a:latin typeface="+mn-lt"/>
              </a:rPr>
              <a:t>                                     (c) −𝑐  +  2 = 5</a:t>
            </a:r>
          </a:p>
        </p:txBody>
      </p:sp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C058727E-E32C-130D-334E-EAA4A63B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6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EFE2108-6D78-BD82-18F4-C13D2A770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EE450FD-C8CA-B6F1-8A5F-6C70B35E0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D17AF-91B9-53C0-46A5-082E7D7FE340}"/>
              </a:ext>
            </a:extLst>
          </p:cNvPr>
          <p:cNvSpPr txBox="1"/>
          <p:nvPr/>
        </p:nvSpPr>
        <p:spPr>
          <a:xfrm>
            <a:off x="150734" y="79750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6FE575-4815-0216-388E-200282BFB676}"/>
                  </a:ext>
                </a:extLst>
              </p:cNvPr>
              <p:cNvSpPr txBox="1"/>
              <p:nvPr/>
            </p:nvSpPr>
            <p:spPr>
              <a:xfrm>
                <a:off x="150734" y="1084561"/>
                <a:ext cx="8604646" cy="83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4. Solve each of the following equations.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(d) 2 − 3𝑑 = 14                                                  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+ 2 = 5                                                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+ 4 = 6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6FE575-4815-0216-388E-200282BF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084561"/>
                <a:ext cx="8604646" cy="835550"/>
              </a:xfrm>
              <a:prstGeom prst="rect">
                <a:avLst/>
              </a:prstGeom>
              <a:blipFill>
                <a:blip r:embed="rId3"/>
                <a:stretch>
                  <a:fillRect l="-213" t="-1460" b="-7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C21C2A7A-C845-EA53-1568-4CD36E57FE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2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F563519-7D0D-7A0D-BBAD-249ECAAD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23F2B09-6806-A83B-D139-E2BEE5949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6.1 Working with algebraic equations – Exercise 6.1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FF46F-ECB6-D8DD-3695-F0BC2F5EC14E}"/>
              </a:ext>
            </a:extLst>
          </p:cNvPr>
          <p:cNvSpPr txBox="1"/>
          <p:nvPr/>
        </p:nvSpPr>
        <p:spPr>
          <a:xfrm>
            <a:off x="150734" y="79750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582CDA-44AB-D5DA-F05F-FA4D252BD07D}"/>
                  </a:ext>
                </a:extLst>
              </p:cNvPr>
              <p:cNvSpPr txBox="1"/>
              <p:nvPr/>
            </p:nvSpPr>
            <p:spPr>
              <a:xfrm>
                <a:off x="195184" y="1086421"/>
                <a:ext cx="8781175" cy="8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4. Solve each of the following equations.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+ 2 = 42                          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</a:t>
                </a:r>
                <a:r>
                  <a:rPr lang="nn-NO" dirty="0"/>
                  <a:t>−</a:t>
                </a:r>
                <a:r>
                  <a:rPr lang="en-IE" dirty="0">
                    <a:latin typeface="+mn-lt"/>
                  </a:rPr>
                  <a:t> 3 = 1                           </a:t>
                </a:r>
                <a:r>
                  <a:rPr lang="nn-NO" dirty="0">
                    <a:latin typeface="+mn-lt"/>
                  </a:rPr>
                  <a:t>(i) −4𝑖 − 3 = −7</a:t>
                </a:r>
                <a:r>
                  <a:rPr lang="en-IE" dirty="0">
                    <a:latin typeface="+mn-lt"/>
                  </a:rPr>
                  <a:t>                          (j) 8 = −2 + 5𝑗​</a:t>
                </a:r>
                <a:endParaRPr lang="nn-NO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582CDA-44AB-D5DA-F05F-FA4D252B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4" y="1086421"/>
                <a:ext cx="8781175" cy="833690"/>
              </a:xfrm>
              <a:prstGeom prst="rect">
                <a:avLst/>
              </a:prstGeom>
              <a:blipFill>
                <a:blip r:embed="rId3"/>
                <a:stretch>
                  <a:fillRect l="-208" t="-1460" b="-146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C641BFED-6006-B991-7781-B107E391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67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1F4CAD7-4781-4B01-4B4B-3EADA10D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3171DA1A-8660-3D64-8B31-1F2767CE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B0C2792-A9F4-4685-1A70-409CED2F5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840737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1E038-6953-BBD9-F104-F316FCD72E61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115C-AE27-3AE2-BF5A-20DF8F559B0E}"/>
              </a:ext>
            </a:extLst>
          </p:cNvPr>
          <p:cNvSpPr txBox="1"/>
          <p:nvPr/>
        </p:nvSpPr>
        <p:spPr>
          <a:xfrm>
            <a:off x="230458" y="1195854"/>
            <a:ext cx="679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your own equation. If these are the answers, what are the questions?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r>
              <a:rPr lang="en-IE" dirty="0"/>
              <a:t>(a) 𝑡  = 1</a:t>
            </a:r>
            <a:endParaRPr lang="en-US" b="1" dirty="0">
              <a:solidFill>
                <a:srgbClr val="A47B0C"/>
              </a:solidFill>
            </a:endParaRPr>
          </a:p>
          <a:p>
            <a:endParaRPr lang="en-US" b="1" dirty="0">
              <a:solidFill>
                <a:srgbClr val="A47B0C"/>
              </a:solidFill>
            </a:endParaRPr>
          </a:p>
          <a:p>
            <a:endParaRPr lang="en-IE" b="1" dirty="0">
              <a:solidFill>
                <a:srgbClr val="A47B0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97C06-470D-B650-AD3E-E8C4C8BE3F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18" b="6809"/>
          <a:stretch>
            <a:fillRect/>
          </a:stretch>
        </p:blipFill>
        <p:spPr>
          <a:xfrm>
            <a:off x="4487001" y="3596301"/>
            <a:ext cx="4656999" cy="1518078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164C3B49-719E-6626-926A-519997716B56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541372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A7C09DD-3A4D-B436-E75D-90D58F03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BCC7CE36-247A-76D0-4D9D-150DA88A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2B97654-933E-2680-EA28-F18A6208B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840737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B8221-F7E9-43B1-81C6-8E8A93B6269B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C7BAE-5398-7D3C-229A-D947A508541A}"/>
                  </a:ext>
                </a:extLst>
              </p:cNvPr>
              <p:cNvSpPr txBox="1"/>
              <p:nvPr/>
            </p:nvSpPr>
            <p:spPr>
              <a:xfrm>
                <a:off x="230458" y="1131708"/>
                <a:ext cx="6798992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Create your own equation. If these are the answers, what are the questions?</a:t>
                </a:r>
              </a:p>
              <a:p>
                <a:endParaRPr lang="en-US" b="1" dirty="0">
                  <a:solidFill>
                    <a:srgbClr val="A47B0C"/>
                  </a:solidFill>
                </a:endParaRPr>
              </a:p>
              <a:p>
                <a:r>
                  <a:rPr lang="en-IE" dirty="0"/>
                  <a:t>(b) 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>
                  <a:solidFill>
                    <a:srgbClr val="A47B0C"/>
                  </a:solidFill>
                </a:endParaRPr>
              </a:p>
              <a:p>
                <a:endParaRPr lang="en-IE" b="1" dirty="0">
                  <a:solidFill>
                    <a:srgbClr val="A47B0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C7BAE-5398-7D3C-229A-D947A508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" y="1131708"/>
                <a:ext cx="6798992" cy="1046377"/>
              </a:xfrm>
              <a:prstGeom prst="rect">
                <a:avLst/>
              </a:prstGeom>
              <a:blipFill>
                <a:blip r:embed="rId4"/>
                <a:stretch>
                  <a:fillRect l="-269" t="-11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60F7F77-BF53-7651-C6D2-29F06FAE6A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618" b="6809"/>
          <a:stretch>
            <a:fillRect/>
          </a:stretch>
        </p:blipFill>
        <p:spPr>
          <a:xfrm>
            <a:off x="4487001" y="3596301"/>
            <a:ext cx="4656999" cy="1518078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EB3FC2FE-BC5F-FC97-13D9-50504E755101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55905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6EFAFEB-255B-BABE-5722-FAB97B7A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A6713195-F438-CB77-ABC5-CE665FAB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7C63CABE-4C83-6750-B0D4-715D01BA7C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840737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AC51E-082E-6CC3-0066-2BB16148DFC2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A6A9C-DC56-2B57-853B-90D455C646AD}"/>
              </a:ext>
            </a:extLst>
          </p:cNvPr>
          <p:cNvSpPr txBox="1"/>
          <p:nvPr/>
        </p:nvSpPr>
        <p:spPr>
          <a:xfrm>
            <a:off x="230458" y="1166237"/>
            <a:ext cx="679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your own equation. If these are the answers, what are the questions?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r>
              <a:rPr lang="en-IE" dirty="0"/>
              <a:t>(c) 𝑣 = −1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endParaRPr lang="en-IE" b="1" dirty="0">
              <a:solidFill>
                <a:srgbClr val="A47B0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2030E-D61F-D209-0990-DCDA17A0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18" b="6809"/>
          <a:stretch>
            <a:fillRect/>
          </a:stretch>
        </p:blipFill>
        <p:spPr>
          <a:xfrm>
            <a:off x="4487001" y="3596301"/>
            <a:ext cx="4656999" cy="1518078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F3F474D4-F2F3-C0C1-2778-35F379A4F938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421770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63B858F-A0E9-E4BE-4458-D79DA346C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AD278673-99D9-036D-F872-7F136127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217942C-0D14-ADB9-347E-0D3BB2F27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840737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E7DCA-7A8F-55AE-DCA2-B38B56E960BE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9DAFC-47A9-D6DE-8F32-29677318762C}"/>
              </a:ext>
            </a:extLst>
          </p:cNvPr>
          <p:cNvSpPr txBox="1"/>
          <p:nvPr/>
        </p:nvSpPr>
        <p:spPr>
          <a:xfrm>
            <a:off x="230458" y="1165374"/>
            <a:ext cx="679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your own equation. If these are the answers, what are the questions?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r>
              <a:rPr lang="en-IE" dirty="0"/>
              <a:t>(d) 𝑥  = 7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endParaRPr lang="en-IE" b="1" dirty="0">
              <a:solidFill>
                <a:srgbClr val="A47B0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44FE8-4DBC-76D5-6A16-C3FC17174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672" y="3514498"/>
            <a:ext cx="4782217" cy="1629002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9AEC9F8C-20D3-42CC-D314-28B7E36A833F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151227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3858711-AC5B-D237-4B53-94853916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F9A73E11-60A2-9332-7FC9-3D06C544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E36A51AF-D9F2-A1C2-7C7E-4701AD5A0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840737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9EF68-45BA-93F5-7297-91CB58E794B5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90481-D2AC-52D3-33FD-56F772671BC7}"/>
              </a:ext>
            </a:extLst>
          </p:cNvPr>
          <p:cNvSpPr txBox="1"/>
          <p:nvPr/>
        </p:nvSpPr>
        <p:spPr>
          <a:xfrm>
            <a:off x="230458" y="1166237"/>
            <a:ext cx="679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your own equation. If these are the answers, what are the questions?</a:t>
            </a:r>
          </a:p>
          <a:p>
            <a:endParaRPr lang="en-US" b="1" dirty="0">
              <a:solidFill>
                <a:srgbClr val="A47B0C"/>
              </a:solidFill>
            </a:endParaRPr>
          </a:p>
          <a:p>
            <a:r>
              <a:rPr lang="en-IE" dirty="0"/>
              <a:t>(e) 𝑦 = −3 </a:t>
            </a:r>
            <a:endParaRPr lang="en-IE" b="1" dirty="0"/>
          </a:p>
          <a:p>
            <a:endParaRPr lang="en-US" b="1" dirty="0">
              <a:solidFill>
                <a:srgbClr val="A47B0C"/>
              </a:solidFill>
            </a:endParaRPr>
          </a:p>
          <a:p>
            <a:endParaRPr lang="en-IE" b="1" dirty="0">
              <a:solidFill>
                <a:srgbClr val="A47B0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37942-CA3E-B43A-1784-D5E5C3AE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672" y="3514498"/>
            <a:ext cx="4782217" cy="1629002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CE58E868-CBEE-7268-4611-2CD231D4C918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971056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848984D-0ACB-DB2C-A6E3-11B26461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F76CE846-E233-7013-8CF1-ED0803B9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7" r="456" b="20487"/>
          <a:stretch>
            <a:fillRect/>
          </a:stretch>
        </p:blipFill>
        <p:spPr>
          <a:xfrm>
            <a:off x="0" y="1920111"/>
            <a:ext cx="9102236" cy="3223389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19AEC4D-2CA0-6921-87BB-7AD8C3F46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58" y="78222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IE" sz="1800" dirty="0">
                <a:solidFill>
                  <a:srgbClr val="942180"/>
                </a:solidFill>
              </a:rPr>
              <a:t>Bonus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FDA25-B473-6C0F-1A98-F5B07F0DDE5B}"/>
              </a:ext>
            </a:extLst>
          </p:cNvPr>
          <p:cNvSpPr txBox="1"/>
          <p:nvPr/>
        </p:nvSpPr>
        <p:spPr>
          <a:xfrm>
            <a:off x="230458" y="1264057"/>
            <a:ext cx="8192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600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635376-7CC5-3178-BFD9-CB5D38CF7AC2}"/>
                  </a:ext>
                </a:extLst>
              </p:cNvPr>
              <p:cNvSpPr txBox="1"/>
              <p:nvPr/>
            </p:nvSpPr>
            <p:spPr>
              <a:xfrm>
                <a:off x="230458" y="1076560"/>
                <a:ext cx="6798992" cy="104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Create your own equation. If these are the answers, what are the questions?</a:t>
                </a:r>
              </a:p>
              <a:p>
                <a:endParaRPr lang="en-US" b="1" dirty="0">
                  <a:solidFill>
                    <a:srgbClr val="A47B0C"/>
                  </a:solidFill>
                </a:endParaRPr>
              </a:p>
              <a:p>
                <a:r>
                  <a:rPr lang="en-IE" dirty="0"/>
                  <a:t>(f) 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>
                  <a:solidFill>
                    <a:srgbClr val="A47B0C"/>
                  </a:solidFill>
                </a:endParaRPr>
              </a:p>
              <a:p>
                <a:endParaRPr lang="en-IE" b="1" dirty="0">
                  <a:solidFill>
                    <a:srgbClr val="A47B0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635376-7CC5-3178-BFD9-CB5D38CF7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" y="1076560"/>
                <a:ext cx="6798992" cy="1042850"/>
              </a:xfrm>
              <a:prstGeom prst="rect">
                <a:avLst/>
              </a:prstGeom>
              <a:blipFill>
                <a:blip r:embed="rId4"/>
                <a:stretch>
                  <a:fillRect l="-269" t="-11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519EFAA-F66B-1D41-2D62-98285B339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672" y="3514498"/>
            <a:ext cx="4782217" cy="1629002"/>
          </a:xfrm>
          <a:prstGeom prst="rect">
            <a:avLst/>
          </a:prstGeom>
        </p:spPr>
      </p:pic>
      <p:sp>
        <p:nvSpPr>
          <p:cNvPr id="3" name="Google Shape;68;p2">
            <a:extLst>
              <a:ext uri="{FF2B5EF4-FFF2-40B4-BE49-F238E27FC236}">
                <a16:creationId xmlns:a16="http://schemas.microsoft.com/office/drawing/2014/main" id="{06E266A5-177C-69FA-A0CC-AE8277D6CCC9}"/>
              </a:ext>
            </a:extLst>
          </p:cNvPr>
          <p:cNvSpPr txBox="1">
            <a:spLocks/>
          </p:cNvSpPr>
          <p:nvPr/>
        </p:nvSpPr>
        <p:spPr>
          <a:xfrm>
            <a:off x="150734" y="300392"/>
            <a:ext cx="882562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6.1 Working with algebraic equations – Exercise 6.1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76948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719FC909-E74E-6C88-BDCE-D64072B1F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dirty="0"/>
              <a:t>6.1 Working with algebraic equations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6C45C-4ED8-058E-0B0B-B7C2F879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" y="1248122"/>
            <a:ext cx="8840753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7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2B003E3-FC3A-E413-6DD5-0561BC75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E09A4F0D-37E3-186F-84B9-85B66A3A1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6.2 Working with algebraic inequalities</a:t>
            </a:r>
            <a:endParaRPr lang="en-IE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AD94A-D6CE-479E-B88C-EF9E201C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584937"/>
            <a:ext cx="8900160" cy="1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540BCB5-EF64-8606-866E-2E37B8A6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7B218A87-7D6F-8C2C-F755-BCFF555B4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6.2 Working with algebraic inequalities</a:t>
            </a:r>
            <a:endParaRPr lang="en-I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F12E9-EEE6-1E19-3484-C1921D3C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0240"/>
            <a:ext cx="9144000" cy="12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F72407B-AF59-1E7D-33F6-CCEDF19F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8F9A529-E8C7-2858-6CAE-EA8D752232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32EE9-BDEB-3118-1BCE-05597A21035D}"/>
              </a:ext>
            </a:extLst>
          </p:cNvPr>
          <p:cNvSpPr txBox="1"/>
          <p:nvPr/>
        </p:nvSpPr>
        <p:spPr>
          <a:xfrm>
            <a:off x="150734" y="92165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32782-7903-56E5-17FD-856E1A498297}"/>
              </a:ext>
            </a:extLst>
          </p:cNvPr>
          <p:cNvSpPr txBox="1"/>
          <p:nvPr/>
        </p:nvSpPr>
        <p:spPr>
          <a:xfrm>
            <a:off x="211873" y="1152067"/>
            <a:ext cx="872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Place the correct inequality symbol </a:t>
            </a:r>
            <a:r>
              <a:rPr lang="en-US" b="1" dirty="0"/>
              <a:t>&gt; , ≥ , &lt; , ≤  </a:t>
            </a: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dirty="0"/>
              <a:t>each mathematical statement.</a:t>
            </a:r>
          </a:p>
          <a:p>
            <a:endParaRPr lang="en-US" dirty="0"/>
          </a:p>
          <a:p>
            <a:r>
              <a:rPr lang="en-US" b="1" dirty="0"/>
              <a:t>(a) </a:t>
            </a:r>
            <a:r>
              <a:rPr lang="en-US" dirty="0"/>
              <a:t>𝑎 is greater than 3</a:t>
            </a:r>
          </a:p>
          <a:p>
            <a:endParaRPr lang="en-IE" dirty="0"/>
          </a:p>
          <a:p>
            <a:r>
              <a:rPr lang="en-IE" dirty="0"/>
              <a:t>𝑎 ____ 3</a:t>
            </a:r>
          </a:p>
          <a:p>
            <a:endParaRPr lang="en-US" b="1" dirty="0"/>
          </a:p>
          <a:p>
            <a:r>
              <a:rPr lang="en-US" b="1" dirty="0"/>
              <a:t>(b) </a:t>
            </a:r>
            <a:r>
              <a:rPr lang="en-US" dirty="0"/>
              <a:t>𝑏 is less than or equal to 7</a:t>
            </a:r>
          </a:p>
          <a:p>
            <a:endParaRPr lang="en-IE" dirty="0"/>
          </a:p>
          <a:p>
            <a:r>
              <a:rPr lang="en-IE" dirty="0"/>
              <a:t>𝑏 ____7</a:t>
            </a:r>
          </a:p>
          <a:p>
            <a:endParaRPr lang="en-US" b="1" dirty="0"/>
          </a:p>
          <a:p>
            <a:r>
              <a:rPr lang="en-US" b="1" dirty="0"/>
              <a:t>(c) </a:t>
            </a:r>
            <a:r>
              <a:rPr lang="en-US" dirty="0"/>
              <a:t>𝑐 is greater than or equal to −1</a:t>
            </a:r>
          </a:p>
          <a:p>
            <a:endParaRPr lang="en-IE" dirty="0"/>
          </a:p>
          <a:p>
            <a:r>
              <a:rPr lang="en-IE" dirty="0"/>
              <a:t>𝑐 ____ −1</a:t>
            </a:r>
          </a:p>
          <a:p>
            <a:endParaRPr lang="en-US" b="1" dirty="0"/>
          </a:p>
          <a:p>
            <a:r>
              <a:rPr lang="en-US" b="1" dirty="0"/>
              <a:t>(d) </a:t>
            </a:r>
            <a:r>
              <a:rPr lang="en-US" dirty="0"/>
              <a:t>𝑑 is equal to −5</a:t>
            </a:r>
          </a:p>
          <a:p>
            <a:endParaRPr lang="en-IE" dirty="0"/>
          </a:p>
          <a:p>
            <a:r>
              <a:rPr lang="en-IE" dirty="0"/>
              <a:t>𝑑 ____ −5</a:t>
            </a:r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EB8E5-025F-7B70-7B63-BBE6361B5968}"/>
              </a:ext>
            </a:extLst>
          </p:cNvPr>
          <p:cNvSpPr txBox="1"/>
          <p:nvPr/>
        </p:nvSpPr>
        <p:spPr>
          <a:xfrm>
            <a:off x="4572000" y="1508838"/>
            <a:ext cx="87202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(e) </a:t>
            </a:r>
            <a:r>
              <a:rPr lang="en-US" dirty="0"/>
              <a:t>𝑒 is less than 7</a:t>
            </a:r>
          </a:p>
          <a:p>
            <a:endParaRPr lang="en-IE" dirty="0"/>
          </a:p>
          <a:p>
            <a:r>
              <a:rPr lang="en-IE" dirty="0"/>
              <a:t>𝑒 ____ 7</a:t>
            </a:r>
          </a:p>
          <a:p>
            <a:endParaRPr lang="en-US" b="1" dirty="0"/>
          </a:p>
          <a:p>
            <a:r>
              <a:rPr lang="en-US" b="1" dirty="0"/>
              <a:t>(f) </a:t>
            </a:r>
            <a:r>
              <a:rPr lang="en-US" dirty="0"/>
              <a:t>𝑓 is less than or equal to 4</a:t>
            </a:r>
          </a:p>
          <a:p>
            <a:endParaRPr lang="en-IE" dirty="0"/>
          </a:p>
          <a:p>
            <a:r>
              <a:rPr lang="en-IE" dirty="0"/>
              <a:t>𝑓 ____ 4</a:t>
            </a:r>
          </a:p>
          <a:p>
            <a:endParaRPr lang="en-IE" dirty="0"/>
          </a:p>
          <a:p>
            <a:r>
              <a:rPr lang="en-US" b="1" dirty="0"/>
              <a:t>(g) </a:t>
            </a:r>
            <a:r>
              <a:rPr lang="en-US" dirty="0"/>
              <a:t>𝑔 is greater than 2 and less than 6</a:t>
            </a:r>
          </a:p>
          <a:p>
            <a:endParaRPr lang="en-IE" dirty="0"/>
          </a:p>
          <a:p>
            <a:r>
              <a:rPr lang="en-IE" dirty="0"/>
              <a:t>2____ 𝑔 ____6</a:t>
            </a:r>
          </a:p>
          <a:p>
            <a:endParaRPr lang="en-IE" dirty="0"/>
          </a:p>
          <a:p>
            <a:r>
              <a:rPr lang="en-US" b="1" dirty="0"/>
              <a:t>(h) </a:t>
            </a:r>
            <a:r>
              <a:rPr lang="en-US" dirty="0"/>
              <a:t>ℎ is greater than or equal to −3 and less</a:t>
            </a:r>
          </a:p>
          <a:p>
            <a:r>
              <a:rPr lang="en-IE" dirty="0"/>
              <a:t>than 7</a:t>
            </a:r>
          </a:p>
          <a:p>
            <a:endParaRPr lang="en-IE" dirty="0"/>
          </a:p>
          <a:p>
            <a:r>
              <a:rPr lang="en-IE" dirty="0"/>
              <a:t>−3____ ℎ ____7</a:t>
            </a:r>
          </a:p>
        </p:txBody>
      </p:sp>
    </p:spTree>
    <p:extLst>
      <p:ext uri="{BB962C8B-B14F-4D97-AF65-F5344CB8AC3E}">
        <p14:creationId xmlns:p14="http://schemas.microsoft.com/office/powerpoint/2010/main" val="1091962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9969353-2582-9E6D-21CC-7AF072A38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A1D3C9F-1485-D984-874F-57CF3663DC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AC131-D6E6-8904-05E6-659CAC01BF8B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D2E66-2536-7925-346F-3FE57EEE1992}"/>
              </a:ext>
            </a:extLst>
          </p:cNvPr>
          <p:cNvSpPr txBox="1"/>
          <p:nvPr/>
        </p:nvSpPr>
        <p:spPr>
          <a:xfrm>
            <a:off x="267629" y="1687551"/>
            <a:ext cx="8720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Fill in the blanks using ℕ, ℝ, ℤ .</a:t>
            </a:r>
          </a:p>
          <a:p>
            <a:endParaRPr lang="en-US" dirty="0"/>
          </a:p>
          <a:p>
            <a:r>
              <a:rPr lang="en-IE" b="1" dirty="0"/>
              <a:t>(a)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FDAC7-ECE7-BCC1-8ADE-F4B0B631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3" y="2131061"/>
            <a:ext cx="4553585" cy="342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095684-F417-50BC-A837-EB286B58EE98}"/>
              </a:ext>
            </a:extLst>
          </p:cNvPr>
          <p:cNvSpPr txBox="1"/>
          <p:nvPr/>
        </p:nvSpPr>
        <p:spPr>
          <a:xfrm>
            <a:off x="581808" y="247400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+mn-lt"/>
              </a:rPr>
              <a:t>This is the graph of 𝑥 ≤ 3, where 𝑥 ∈ 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04826-2BD4-CDCC-1B08-9708E69D7DAA}"/>
              </a:ext>
            </a:extLst>
          </p:cNvPr>
          <p:cNvSpPr txBox="1"/>
          <p:nvPr/>
        </p:nvSpPr>
        <p:spPr>
          <a:xfrm>
            <a:off x="488414" y="393845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+mn-lt"/>
              </a:rPr>
              <a:t>This is the graph of 𝑥 &lt; 3, where 𝑥 ∈ ____</a:t>
            </a:r>
            <a:endParaRPr lang="en-IE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77937-89FD-7926-51ED-3B3130A24161}"/>
              </a:ext>
            </a:extLst>
          </p:cNvPr>
          <p:cNvSpPr txBox="1"/>
          <p:nvPr/>
        </p:nvSpPr>
        <p:spPr>
          <a:xfrm>
            <a:off x="239518" y="3408333"/>
            <a:ext cx="52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(b)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ED236-5791-4237-231B-6638D831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23" y="3408333"/>
            <a:ext cx="453453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3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8E2C1F4-85A2-AA9F-D7B4-25C398C0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FB391C9-89BC-EC16-C4D3-C4212897C7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0DCD6-5BE2-85D9-34CB-A34F7ECED793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1812A-7100-0649-A7D1-09D3D0D88BEB}"/>
              </a:ext>
            </a:extLst>
          </p:cNvPr>
          <p:cNvSpPr txBox="1"/>
          <p:nvPr/>
        </p:nvSpPr>
        <p:spPr>
          <a:xfrm>
            <a:off x="267629" y="1687551"/>
            <a:ext cx="8720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Fill in the blanks using ℕ, ℝ, ℤ.</a:t>
            </a:r>
          </a:p>
          <a:p>
            <a:endParaRPr lang="en-US" dirty="0"/>
          </a:p>
          <a:p>
            <a:r>
              <a:rPr lang="en-IE" b="1" dirty="0"/>
              <a:t>(c)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DA555-46DF-276E-BCDC-B70485EC9A2B}"/>
              </a:ext>
            </a:extLst>
          </p:cNvPr>
          <p:cNvSpPr txBox="1"/>
          <p:nvPr/>
        </p:nvSpPr>
        <p:spPr>
          <a:xfrm>
            <a:off x="581808" y="247400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the graph of 𝑥 &lt; 3, where 𝑥 ∈ ____</a:t>
            </a:r>
            <a:endParaRPr lang="en-US" sz="1400" b="0" i="0" u="none" strike="noStrike" baseline="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11C62-E63F-68D0-95DA-87B886A5EFFF}"/>
              </a:ext>
            </a:extLst>
          </p:cNvPr>
          <p:cNvSpPr txBox="1"/>
          <p:nvPr/>
        </p:nvSpPr>
        <p:spPr>
          <a:xfrm>
            <a:off x="572281" y="34736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the graph of 𝑥 ≤ 3, where 𝑥 ∈ ____</a:t>
            </a:r>
            <a:endParaRPr lang="en-IE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59540-E4B7-BA25-DD40-CD8B84C8B35F}"/>
              </a:ext>
            </a:extLst>
          </p:cNvPr>
          <p:cNvSpPr txBox="1"/>
          <p:nvPr/>
        </p:nvSpPr>
        <p:spPr>
          <a:xfrm>
            <a:off x="267629" y="2928641"/>
            <a:ext cx="52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1A252-2849-AF79-DC86-CD54A4541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3" y="2027797"/>
            <a:ext cx="4572638" cy="44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8D80D-7590-F3EC-B7D0-5BAE43BAF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7" y="2977960"/>
            <a:ext cx="4525006" cy="419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9401A-6E26-65F0-4D6E-C9FB28C89951}"/>
              </a:ext>
            </a:extLst>
          </p:cNvPr>
          <p:cNvSpPr txBox="1"/>
          <p:nvPr/>
        </p:nvSpPr>
        <p:spPr>
          <a:xfrm>
            <a:off x="308757" y="4018625"/>
            <a:ext cx="52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59EBD7-E645-C4AB-CDE7-48538C2DB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59" y="3914638"/>
            <a:ext cx="4639322" cy="3905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3C9E88-9462-85ED-C4FF-A9BED57A9E26}"/>
              </a:ext>
            </a:extLst>
          </p:cNvPr>
          <p:cNvSpPr txBox="1"/>
          <p:nvPr/>
        </p:nvSpPr>
        <p:spPr>
          <a:xfrm>
            <a:off x="629120" y="44940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+mn-lt"/>
              </a:rPr>
              <a:t>This is the graph of 𝑥 &lt; 3, where 𝑥 ∈ ____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987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4291CF3-439C-0252-20CF-A53DE5E2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E86D8B38-5DED-6064-75EE-754645C1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34" r="456" b="20487"/>
          <a:stretch>
            <a:fillRect/>
          </a:stretch>
        </p:blipFill>
        <p:spPr>
          <a:xfrm>
            <a:off x="0" y="2558845"/>
            <a:ext cx="9102236" cy="2584655"/>
          </a:xfrm>
          <a:prstGeom prst="rect">
            <a:avLst/>
          </a:prstGeom>
        </p:spPr>
      </p:pic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FF3E56A1-68B8-D7F1-4CAB-4DA076FB8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85610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1BE70-5B3E-0318-2942-BF5696987CAA}"/>
              </a:ext>
            </a:extLst>
          </p:cNvPr>
          <p:cNvSpPr txBox="1"/>
          <p:nvPr/>
        </p:nvSpPr>
        <p:spPr>
          <a:xfrm>
            <a:off x="137163" y="847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13783-E5FC-CE15-C81B-6A260BBDCDA1}"/>
              </a:ext>
            </a:extLst>
          </p:cNvPr>
          <p:cNvSpPr txBox="1"/>
          <p:nvPr/>
        </p:nvSpPr>
        <p:spPr>
          <a:xfrm>
            <a:off x="137161" y="1215744"/>
            <a:ext cx="83613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(a) </a:t>
            </a:r>
            <a:r>
              <a:rPr lang="en-US" dirty="0"/>
              <a:t>Max is struggling with the problem below. The question asks students to examine the number</a:t>
            </a:r>
          </a:p>
          <a:p>
            <a:r>
              <a:rPr lang="en-US" dirty="0"/>
              <a:t>line and express it using mathematical notation. He is unsure whether it should be 𝑥 ≤ 5, 𝑥 ∈ ℕ</a:t>
            </a:r>
          </a:p>
          <a:p>
            <a:r>
              <a:rPr lang="en-US" dirty="0"/>
              <a:t>or 𝑥 ≥ 0, 𝑥 ∈ ℤ.</a:t>
            </a:r>
          </a:p>
          <a:p>
            <a:endParaRPr lang="en-US" sz="1400" b="0" i="0" u="none" strike="noStrike" baseline="0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460E7-3AC2-DF6B-50CD-B1A064F29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75" y="2003189"/>
            <a:ext cx="6951106" cy="495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7BEDF1-EDBE-BA4E-8CD8-E990DE3A664D}"/>
              </a:ext>
            </a:extLst>
          </p:cNvPr>
          <p:cNvSpPr txBox="1"/>
          <p:nvPr/>
        </p:nvSpPr>
        <p:spPr>
          <a:xfrm>
            <a:off x="137161" y="2445400"/>
            <a:ext cx="71049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1" i="0" u="none" strike="noStrike" baseline="0" dirty="0">
              <a:latin typeface="+mn-lt"/>
            </a:endParaRPr>
          </a:p>
          <a:p>
            <a:pPr algn="l"/>
            <a:r>
              <a:rPr lang="en-US" sz="1400" b="0" i="0" u="none" strike="noStrike" baseline="0" dirty="0">
                <a:latin typeface="+mn-lt"/>
              </a:rPr>
              <a:t>(</a:t>
            </a:r>
            <a:r>
              <a:rPr lang="en-US" sz="1400" b="0" i="0" u="none" strike="noStrike" baseline="0" dirty="0" err="1">
                <a:latin typeface="+mn-lt"/>
              </a:rPr>
              <a:t>i</a:t>
            </a:r>
            <a:r>
              <a:rPr lang="en-US" sz="1400" b="0" i="0" u="none" strike="noStrike" baseline="0" dirty="0">
                <a:latin typeface="+mn-lt"/>
              </a:rPr>
              <a:t>) What advice can you give Max to help him figure it out?</a:t>
            </a:r>
          </a:p>
          <a:p>
            <a:pPr marL="400050" indent="-400050" algn="l">
              <a:buAutoNum type="romanLcParenBoth"/>
            </a:pPr>
            <a:endParaRPr lang="en-US" dirty="0">
              <a:latin typeface="+mn-lt"/>
            </a:endParaRPr>
          </a:p>
          <a:p>
            <a:pPr algn="l"/>
            <a:endParaRPr lang="en-US" sz="1400" b="0" i="0" u="none" strike="noStrike" baseline="0" dirty="0">
              <a:latin typeface="+mn-lt"/>
            </a:endParaRPr>
          </a:p>
          <a:p>
            <a:pPr algn="l"/>
            <a:endParaRPr lang="en-US" sz="1400" b="0" i="0" u="none" strike="noStrike" baseline="0" dirty="0">
              <a:latin typeface="+mn-lt"/>
            </a:endParaRPr>
          </a:p>
          <a:p>
            <a:pPr algn="l"/>
            <a:endParaRPr lang="en-US" sz="1400" b="0" i="0" u="none" strike="noStrike" baseline="0" dirty="0">
              <a:latin typeface="+mn-lt"/>
            </a:endParaRPr>
          </a:p>
          <a:p>
            <a:pPr algn="l"/>
            <a:r>
              <a:rPr lang="en-US" sz="1400" b="1" i="0" u="none" strike="noStrike" baseline="0" dirty="0">
                <a:latin typeface="+mn-lt"/>
              </a:rPr>
              <a:t>(ii) </a:t>
            </a:r>
            <a:r>
              <a:rPr lang="en-US" sz="1400" b="0" i="0" u="none" strike="noStrike" baseline="0" dirty="0">
                <a:latin typeface="+mn-lt"/>
              </a:rPr>
              <a:t>Sergio says that it could also be written as: 0 ≤ 𝑥 ≤ 5, 𝑥 ∈ ℤ. Is he correct?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647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94EE08E-C3EC-DDDD-0ECD-0FA9ABFDC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A872CDB-8B4F-6095-D622-B279F9F68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8789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C9F1D-09FA-89DF-5D41-5C598A7B7824}"/>
              </a:ext>
            </a:extLst>
          </p:cNvPr>
          <p:cNvSpPr txBox="1"/>
          <p:nvPr/>
        </p:nvSpPr>
        <p:spPr>
          <a:xfrm>
            <a:off x="150735" y="84024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7CF06-8D54-9B28-9905-FAB4ABA8548C}"/>
              </a:ext>
            </a:extLst>
          </p:cNvPr>
          <p:cNvSpPr txBox="1"/>
          <p:nvPr/>
        </p:nvSpPr>
        <p:spPr>
          <a:xfrm>
            <a:off x="150734" y="1200725"/>
            <a:ext cx="83613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(b) </a:t>
            </a:r>
            <a:r>
              <a:rPr lang="en-US" dirty="0"/>
              <a:t>Sarah says it’s impossible to draw the inequality 𝑥 &lt; 1 , 𝑥 ∈ ℕ. Jack disagrees and draws the</a:t>
            </a:r>
          </a:p>
          <a:p>
            <a:r>
              <a:rPr lang="en-IE" dirty="0"/>
              <a:t>diagram below.</a:t>
            </a:r>
            <a:endParaRPr lang="en-US" sz="1400" b="0" i="0" u="none" strike="noStrike" baseline="0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66DEA-8853-E0B1-21AE-EA09FD169AFD}"/>
              </a:ext>
            </a:extLst>
          </p:cNvPr>
          <p:cNvSpPr txBox="1"/>
          <p:nvPr/>
        </p:nvSpPr>
        <p:spPr>
          <a:xfrm>
            <a:off x="150734" y="2478848"/>
            <a:ext cx="80255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Who is correct? Explain your choice.</a:t>
            </a:r>
          </a:p>
          <a:p>
            <a:endParaRPr lang="en-US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3F344-47D6-08E6-0E46-5109BC56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02" y="1815709"/>
            <a:ext cx="3823818" cy="609218"/>
          </a:xfrm>
          <a:prstGeom prst="rect">
            <a:avLst/>
          </a:prstGeom>
        </p:spPr>
      </p:pic>
      <p:pic>
        <p:nvPicPr>
          <p:cNvPr id="3" name="Picture 2" descr="A grid of blue lines&#10;&#10;AI-generated content may be incorrect.">
            <a:extLst>
              <a:ext uri="{FF2B5EF4-FFF2-40B4-BE49-F238E27FC236}">
                <a16:creationId xmlns:a16="http://schemas.microsoft.com/office/drawing/2014/main" id="{28D7EAB5-2656-52E8-231E-9E0A4647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330" r="456" b="20487"/>
          <a:stretch>
            <a:fillRect/>
          </a:stretch>
        </p:blipFill>
        <p:spPr>
          <a:xfrm>
            <a:off x="0" y="2788920"/>
            <a:ext cx="9102236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3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31BBEF5-DDBF-7DC5-FEA9-45EF48A76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C2C37D7B-0F6F-1E1A-4CBD-25BAE5584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8789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FCB45-689A-5CCB-075A-472DCCA6512D}"/>
              </a:ext>
            </a:extLst>
          </p:cNvPr>
          <p:cNvSpPr txBox="1"/>
          <p:nvPr/>
        </p:nvSpPr>
        <p:spPr>
          <a:xfrm>
            <a:off x="150735" y="84024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19B11-BDA4-3648-40C0-968BE69E95F2}"/>
              </a:ext>
            </a:extLst>
          </p:cNvPr>
          <p:cNvSpPr txBox="1"/>
          <p:nvPr/>
        </p:nvSpPr>
        <p:spPr>
          <a:xfrm>
            <a:off x="173247" y="994130"/>
            <a:ext cx="8025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+mn-lt"/>
            </a:endParaRPr>
          </a:p>
          <a:p>
            <a:r>
              <a:rPr lang="en-US" b="1" dirty="0"/>
              <a:t>1. (c) </a:t>
            </a:r>
            <a:r>
              <a:rPr lang="en-US" dirty="0"/>
              <a:t>Elija says there are at least three ways to describe the graph below using mathematical notation. Is this true? If so, what are they?</a:t>
            </a:r>
          </a:p>
          <a:p>
            <a:endParaRPr lang="en-IE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A86FA-C6BA-6056-B76C-2BBAF3085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7" y="1834839"/>
            <a:ext cx="7721419" cy="52990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480AEE71-7AAE-C155-326B-9371C83B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799" r="456" b="20487"/>
          <a:stretch>
            <a:fillRect/>
          </a:stretch>
        </p:blipFill>
        <p:spPr>
          <a:xfrm>
            <a:off x="0" y="2278380"/>
            <a:ext cx="9102236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7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EED5EC8-FE67-BE1D-DC48-3365946A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C86273F-239E-A771-A823-C16994F559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8B7CC-CB4F-5ACD-25CB-AB17E039BABE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76733-FDC4-A060-A15E-AC36AAB0830B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pt-BR" sz="1400" b="1" i="0" u="none" strike="noStrike" baseline="0" dirty="0">
                <a:latin typeface="+mn-lt"/>
              </a:rPr>
              <a:t>(a) </a:t>
            </a:r>
            <a:r>
              <a:rPr lang="pt-BR" sz="1400" b="0" i="0" u="none" strike="noStrike" baseline="0" dirty="0">
                <a:latin typeface="+mn-lt"/>
              </a:rPr>
              <a:t>𝑥 &lt; 5, 𝑥 ∈ ℕ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80DD7-44B4-9607-73FD-91A3C31C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6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B02746FB-75A3-CBBA-5486-21A007CE0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1586954C-5CFD-8D31-0D00-85B373934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2A2C2-9D80-E593-01E2-3BDB40C10579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DA4C2-D87B-22DF-6320-1A19CD8B73EE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(b) </a:t>
            </a:r>
            <a:r>
              <a:rPr lang="en-IE" sz="1400" b="0" i="0" u="none" strike="noStrike" baseline="0" dirty="0">
                <a:latin typeface="+mn-lt"/>
              </a:rPr>
              <a:t>𝑥 ≤ 5, 𝑥 ∈ 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AE25A-6343-C41E-5358-E0D6FE6E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0190C4F-7DE0-3987-2ACB-D34C7811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FCF14A6D-A399-87A6-9F4D-6D18DC6E7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40FEF-A414-3B8F-6EEF-D3F802062417}"/>
              </a:ext>
            </a:extLst>
          </p:cNvPr>
          <p:cNvSpPr txBox="1"/>
          <p:nvPr/>
        </p:nvSpPr>
        <p:spPr>
          <a:xfrm>
            <a:off x="247379" y="1040602"/>
            <a:ext cx="1621468" cy="95410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942180"/>
                </a:solidFill>
                <a:latin typeface="+mn-lt"/>
              </a:rPr>
              <a:t>Example </a:t>
            </a:r>
            <a:r>
              <a:rPr lang="en-IE" b="1" dirty="0">
                <a:solidFill>
                  <a:srgbClr val="942180"/>
                </a:solidFill>
                <a:latin typeface="+mn-lt"/>
              </a:rPr>
              <a:t>6.1.1</a:t>
            </a:r>
          </a:p>
          <a:p>
            <a:r>
              <a:rPr lang="en-IE" dirty="0"/>
              <a:t>Solve the equation.</a:t>
            </a:r>
          </a:p>
          <a:p>
            <a:r>
              <a:rPr lang="en-IE" b="1" dirty="0"/>
              <a:t>(a) </a:t>
            </a:r>
            <a:r>
              <a:rPr lang="en-IE" dirty="0"/>
              <a:t>𝑥 + 2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057E4-0BFC-6D55-365B-D58BC5D8EDD5}"/>
              </a:ext>
            </a:extLst>
          </p:cNvPr>
          <p:cNvSpPr txBox="1"/>
          <p:nvPr/>
        </p:nvSpPr>
        <p:spPr>
          <a:xfrm>
            <a:off x="2009011" y="1040602"/>
            <a:ext cx="6607707" cy="3970318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</a:t>
            </a:r>
          </a:p>
          <a:p>
            <a:pPr marL="342900" indent="-342900">
              <a:buAutoNum type="alphaLcParenBoth"/>
            </a:pPr>
            <a:r>
              <a:rPr lang="en-IE" dirty="0"/>
              <a:t>𝑥 +  2 = 3</a:t>
            </a: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marL="342900" indent="-342900">
              <a:buAutoNum type="alphaLcParenBoth"/>
            </a:pPr>
            <a:endParaRPr lang="en-IE" dirty="0">
              <a:solidFill>
                <a:srgbClr val="007FC7"/>
              </a:solidFill>
              <a:latin typeface="+mn-lt"/>
            </a:endParaRPr>
          </a:p>
          <a:p>
            <a:pPr algn="r"/>
            <a:r>
              <a:rPr lang="en-US" dirty="0"/>
              <a:t>			</a:t>
            </a:r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082EB-799B-8C91-22FF-E774262E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10" y="1768104"/>
            <a:ext cx="1460625" cy="936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EAD20-190C-0E68-EED0-0F9F30F218CB}"/>
              </a:ext>
            </a:extLst>
          </p:cNvPr>
          <p:cNvSpPr txBox="1"/>
          <p:nvPr/>
        </p:nvSpPr>
        <p:spPr>
          <a:xfrm>
            <a:off x="3897880" y="1040602"/>
            <a:ext cx="4650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C7"/>
                </a:solidFill>
              </a:rPr>
              <a:t>The goal of solving an equation is to find out the exact value of the variable (𝑥). To do this we need to get 𝑥 on its own on one side of the equation and see </a:t>
            </a:r>
            <a:r>
              <a:rPr lang="en-IE" dirty="0">
                <a:solidFill>
                  <a:srgbClr val="007FC7"/>
                </a:solidFill>
              </a:rPr>
              <a:t>what it balances with.</a:t>
            </a:r>
          </a:p>
          <a:p>
            <a:endParaRPr lang="en-IE" dirty="0">
              <a:solidFill>
                <a:srgbClr val="007FC7"/>
              </a:solidFill>
            </a:endParaRPr>
          </a:p>
          <a:p>
            <a:r>
              <a:rPr lang="en-US" dirty="0">
                <a:solidFill>
                  <a:srgbClr val="007FC7"/>
                </a:solidFill>
              </a:rPr>
              <a:t>The 2 is currently adding (+) to the 𝑥 and stopping it from being on its own on the left-hand side of the equation. To get rid of the 2, we need to do the opposite of adding, which is subtracting (−), as they are inverse operations</a:t>
            </a:r>
            <a:r>
              <a:rPr lang="en-US" dirty="0"/>
              <a:t>.</a:t>
            </a:r>
            <a:endParaRPr lang="en-IE" dirty="0">
              <a:solidFill>
                <a:srgbClr val="007FC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8EFC1-CE2D-9C1E-CB8C-FB1D040B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89" y="3362047"/>
            <a:ext cx="2991105" cy="121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0A78B-ADB1-88BF-C308-A5D21DA58CBF}"/>
              </a:ext>
            </a:extLst>
          </p:cNvPr>
          <p:cNvSpPr txBox="1"/>
          <p:nvPr/>
        </p:nvSpPr>
        <p:spPr>
          <a:xfrm>
            <a:off x="5256471" y="3133482"/>
            <a:ext cx="3291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dirty="0">
                <a:solidFill>
                  <a:srgbClr val="007FC7"/>
                </a:solidFill>
              </a:rPr>
              <a:t>However, if we subtract the 2 from the left-hand side of the equation only, we upset the balance. We no longer have an equation but an inequality.</a:t>
            </a:r>
            <a:endParaRPr lang="en-IE" i="1" dirty="0">
              <a:solidFill>
                <a:srgbClr val="007FC7"/>
              </a:solidFill>
            </a:endParaRPr>
          </a:p>
          <a:p>
            <a:pPr lvl="2"/>
            <a:endParaRPr lang="en-IE" b="1" dirty="0">
              <a:solidFill>
                <a:srgbClr val="007FC7"/>
              </a:solidFill>
            </a:endParaRPr>
          </a:p>
          <a:p>
            <a:pPr lvl="2"/>
            <a:r>
              <a:rPr lang="en-IE" b="1" dirty="0">
                <a:solidFill>
                  <a:srgbClr val="007FC7"/>
                </a:solidFill>
              </a:rPr>
              <a:t>Remember: </a:t>
            </a:r>
            <a:r>
              <a:rPr lang="en-IE" dirty="0">
                <a:solidFill>
                  <a:srgbClr val="007FC7"/>
                </a:solidFill>
              </a:rPr>
              <a:t>Whatever we do </a:t>
            </a:r>
            <a:r>
              <a:rPr lang="en-US" dirty="0">
                <a:solidFill>
                  <a:srgbClr val="007FC7"/>
                </a:solidFill>
              </a:rPr>
              <a:t>to one side of an </a:t>
            </a:r>
            <a:r>
              <a:rPr lang="en-IE" dirty="0">
                <a:solidFill>
                  <a:srgbClr val="007FC7"/>
                </a:solidFill>
              </a:rPr>
              <a:t>equation, we must do to the other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47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DF50BDF-72E9-93F3-D219-3CCC5B40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8306B737-6C27-B471-A62F-0D471717A3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E58F4-7389-5488-C410-2F2729DE6EC9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FFD74-BCB7-22D4-314F-43132462853C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(c) </a:t>
            </a:r>
            <a:r>
              <a:rPr lang="en-IE" sz="1400" b="0" i="0" u="none" strike="noStrike" baseline="0" dirty="0">
                <a:latin typeface="+mn-lt"/>
              </a:rPr>
              <a:t>𝑥 &gt; 5, 𝑥 ∈ ℕ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66F84-564C-2567-9DC0-5E2DCAE6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4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C426894-8180-EDEE-57CD-E0A10354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C65CB8F-E014-2997-1526-8A834B5E48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2051A-225E-00AF-B65C-FF16E6B480BD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98D62-F62D-A207-CA69-1154339B2613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(d) </a:t>
            </a:r>
            <a:r>
              <a:rPr lang="en-IE" sz="1400" b="0" i="0" u="none" strike="noStrike" baseline="0" dirty="0">
                <a:latin typeface="+mn-lt"/>
              </a:rPr>
              <a:t>𝑥 &gt; 3, 𝑥 ∈ 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094C6-6C30-3AF3-2517-BBB86A8A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7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1D05CEA-C33B-94E1-806D-0493E77B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06AFAF4A-0FB7-0682-AC2C-07784E18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8499D-EB73-B3D2-3522-04B5EBA58091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C2FE8-8BFF-3F76-B4C1-61E1330C53B0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(e) </a:t>
            </a:r>
            <a:r>
              <a:rPr lang="en-IE" sz="1400" b="0" i="0" u="none" strike="noStrike" baseline="0" dirty="0">
                <a:latin typeface="+mn-lt"/>
              </a:rPr>
              <a:t>𝑥 &lt; 3, 𝑥 ∈ 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C4581-AEC7-A696-B3C3-5B6BC771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50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7BD7134-6D5E-D817-ACCB-6A5FBE31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2121CCD3-781F-3807-5B8B-A37E25AEC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3DDF2-2A13-838C-C461-4979D5FD2C42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932C4-FC7E-DD03-19EC-3B2391DFDF22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(f) </a:t>
            </a:r>
            <a:r>
              <a:rPr lang="en-IE" sz="1400" b="0" i="0" u="none" strike="noStrike" baseline="0" dirty="0">
                <a:latin typeface="+mn-lt"/>
              </a:rPr>
              <a:t>𝑥 ≤ 3, 𝑥 ∈ 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B6545-D781-254E-B89E-3A87B8F0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04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96B5FD0-AB95-CBCF-556E-E094E2516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05EC9D94-87BD-2C1D-07B4-C7169D8D4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CE309-B060-8916-8CA0-3A7AD8C90572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F1405-DF2B-CBD3-440C-B5909AB88707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(g) </a:t>
            </a:r>
            <a:r>
              <a:rPr lang="en-IE" sz="1400" b="0" i="0" u="none" strike="noStrike" baseline="0" dirty="0">
                <a:latin typeface="+mn-lt"/>
              </a:rPr>
              <a:t>𝑥 ≤ 4, 𝑥 ∈ 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7A6F0-799E-A4A5-83FF-AAC4E161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1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E9041B2-35EF-965B-583D-BFFD90D1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F5E22C9-7259-5FD4-8C46-DA1ACDC99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62857-ADA4-0ECB-F8DB-D66FC1DED593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0A96A-B75F-5287-7E6B-8A89E23B4E6E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pt-BR" sz="1400" b="1" i="0" u="none" strike="noStrike" baseline="0" dirty="0">
                <a:latin typeface="+mn-lt"/>
              </a:rPr>
              <a:t>(h) </a:t>
            </a:r>
            <a:r>
              <a:rPr lang="pt-BR" sz="1400" b="0" i="0" u="none" strike="noStrike" baseline="0" dirty="0">
                <a:latin typeface="+mn-lt"/>
              </a:rPr>
              <a:t>𝑥 &lt; 4, 𝑥 ∈ 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DC024-5FB7-CBFF-4E9A-47943E41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72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B2C2AB42-55BB-8D06-1391-D3ECD4E1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EE803BEC-62E4-AE49-5B41-AD0F4E1582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9326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E9C01-ADA2-D52C-1336-02D718CD4664}"/>
              </a:ext>
            </a:extLst>
          </p:cNvPr>
          <p:cNvSpPr txBox="1"/>
          <p:nvPr/>
        </p:nvSpPr>
        <p:spPr>
          <a:xfrm>
            <a:off x="150735" y="12288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088F6-FE61-8909-6BF6-699BE99FECB9}"/>
              </a:ext>
            </a:extLst>
          </p:cNvPr>
          <p:cNvSpPr txBox="1"/>
          <p:nvPr/>
        </p:nvSpPr>
        <p:spPr>
          <a:xfrm>
            <a:off x="249787" y="1667869"/>
            <a:ext cx="670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n-lt"/>
              </a:rPr>
              <a:t>2. </a:t>
            </a:r>
            <a:r>
              <a:rPr lang="en-US" sz="1400" b="0" i="0" u="none" strike="noStrike" baseline="0" dirty="0">
                <a:latin typeface="+mn-lt"/>
              </a:rPr>
              <a:t>Graph the following inequalities on a number line.</a:t>
            </a:r>
          </a:p>
          <a:p>
            <a:pPr algn="l"/>
            <a:r>
              <a:rPr lang="en-IE" sz="1400" b="1" i="0" u="none" strike="noStrike" baseline="0" dirty="0">
                <a:latin typeface="+mn-lt"/>
              </a:rPr>
              <a:t>(</a:t>
            </a:r>
            <a:r>
              <a:rPr lang="en-IE" sz="1400" b="1" i="0" u="none" strike="noStrike" baseline="0" dirty="0" err="1">
                <a:latin typeface="+mn-lt"/>
              </a:rPr>
              <a:t>i</a:t>
            </a:r>
            <a:r>
              <a:rPr lang="en-IE" sz="1400" b="1" i="0" u="none" strike="noStrike" baseline="0" dirty="0">
                <a:latin typeface="+mn-lt"/>
              </a:rPr>
              <a:t>) </a:t>
            </a:r>
            <a:r>
              <a:rPr lang="en-IE" sz="1400" b="0" i="0" u="none" strike="noStrike" baseline="0" dirty="0">
                <a:latin typeface="+mn-lt"/>
              </a:rPr>
              <a:t>𝑥 ≥ −4, 𝑥 ∈ ℝ</a:t>
            </a:r>
            <a:endParaRPr lang="en-IE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25B97-FAC2-539C-FA5A-0F59F1C4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4" y="2708109"/>
            <a:ext cx="8854440" cy="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44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8275B88-C62E-7570-8F70-1DBB06EF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A8C944FE-7268-59CF-2E44-2746A1891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878965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E7C55-09B6-55AA-0C38-FB1A19D45E1D}"/>
              </a:ext>
            </a:extLst>
          </p:cNvPr>
          <p:cNvSpPr txBox="1"/>
          <p:nvPr/>
        </p:nvSpPr>
        <p:spPr>
          <a:xfrm>
            <a:off x="150734" y="82583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B1586-BEB1-C7AB-63DA-A5DD07CC3F9C}"/>
              </a:ext>
            </a:extLst>
          </p:cNvPr>
          <p:cNvSpPr txBox="1"/>
          <p:nvPr/>
        </p:nvSpPr>
        <p:spPr>
          <a:xfrm>
            <a:off x="150734" y="1133613"/>
            <a:ext cx="836136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Sort the numbers below into the correct categories where 𝑥 ∈ ℤ in each case. Numbers may appear</a:t>
            </a:r>
          </a:p>
          <a:p>
            <a:r>
              <a:rPr lang="en-US" dirty="0"/>
              <a:t>in more than one column.</a:t>
            </a:r>
          </a:p>
          <a:p>
            <a:r>
              <a:rPr lang="en-IE" dirty="0"/>
              <a:t>−8, −7, −6, −5, −4, −3, −2, −1, 0, 1, 2, 3, 4, 5, 6, 7, 8</a:t>
            </a:r>
          </a:p>
          <a:p>
            <a:endParaRPr lang="en-IE" sz="1400" b="0" i="0" u="none" strike="noStrike" baseline="0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917202-32E8-2B6B-44E3-BD8A1A7FD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20913"/>
              </p:ext>
            </p:extLst>
          </p:nvPr>
        </p:nvGraphicFramePr>
        <p:xfrm>
          <a:off x="508874" y="2148504"/>
          <a:ext cx="7766444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611">
                  <a:extLst>
                    <a:ext uri="{9D8B030D-6E8A-4147-A177-3AD203B41FA5}">
                      <a16:colId xmlns:a16="http://schemas.microsoft.com/office/drawing/2014/main" val="888170166"/>
                    </a:ext>
                  </a:extLst>
                </a:gridCol>
                <a:gridCol w="1941611">
                  <a:extLst>
                    <a:ext uri="{9D8B030D-6E8A-4147-A177-3AD203B41FA5}">
                      <a16:colId xmlns:a16="http://schemas.microsoft.com/office/drawing/2014/main" val="2725788405"/>
                    </a:ext>
                  </a:extLst>
                </a:gridCol>
                <a:gridCol w="1941611">
                  <a:extLst>
                    <a:ext uri="{9D8B030D-6E8A-4147-A177-3AD203B41FA5}">
                      <a16:colId xmlns:a16="http://schemas.microsoft.com/office/drawing/2014/main" val="1678079483"/>
                    </a:ext>
                  </a:extLst>
                </a:gridCol>
                <a:gridCol w="1941611">
                  <a:extLst>
                    <a:ext uri="{9D8B030D-6E8A-4147-A177-3AD203B41FA5}">
                      <a16:colId xmlns:a16="http://schemas.microsoft.com/office/drawing/2014/main" val="357336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400" b="0" u="none" strike="noStrike" cap="none" baseline="0" dirty="0">
                          <a:solidFill>
                            <a:srgbClr val="000000"/>
                          </a:solidFill>
                          <a:sym typeface="Arial"/>
                        </a:rPr>
                        <a:t>− 5 &lt; 𝑥  ≤ 0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b="0" u="none" strike="noStrike" cap="none" baseline="0" dirty="0">
                          <a:solidFill>
                            <a:srgbClr val="000000"/>
                          </a:solidFill>
                          <a:sym typeface="Arial"/>
                        </a:rPr>
                        <a:t>1 &lt; 𝑥  ≤ 3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b="0" u="none" strike="noStrike" cap="none" baseline="0" dirty="0">
                          <a:solidFill>
                            <a:srgbClr val="000000"/>
                          </a:solidFill>
                          <a:sym typeface="Arial"/>
                        </a:rPr>
                        <a:t>− 7 ≤ 𝑥  &lt; 5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b="0" u="none" strike="noStrike" cap="none" baseline="0" dirty="0">
                          <a:solidFill>
                            <a:srgbClr val="000000"/>
                          </a:solidFill>
                          <a:sym typeface="Arial"/>
                        </a:rPr>
                        <a:t>7 &gt; 𝑥  ≥ 3</a:t>
                      </a:r>
                      <a:endParaRPr lang="en-I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2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5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92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516D9A3-4CF0-9F44-AEDB-2BE652D19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904CCC28-3BEC-7A1B-3192-C3FBAF4BB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4" y="270655"/>
            <a:ext cx="8924686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6.2 Working with algebraic inequalities – Exercise 6.2</a:t>
            </a:r>
            <a:endParaRPr lang="en-IE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16107-8940-5521-4D56-F2E32111543F}"/>
              </a:ext>
            </a:extLst>
          </p:cNvPr>
          <p:cNvSpPr txBox="1"/>
          <p:nvPr/>
        </p:nvSpPr>
        <p:spPr>
          <a:xfrm>
            <a:off x="150734" y="87677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EF820-50C1-63B8-91DD-E46D2FF38842}"/>
              </a:ext>
            </a:extLst>
          </p:cNvPr>
          <p:cNvSpPr txBox="1"/>
          <p:nvPr/>
        </p:nvSpPr>
        <p:spPr>
          <a:xfrm>
            <a:off x="150734" y="1184553"/>
            <a:ext cx="8361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Match the inequalities to the correct graph where 𝑥 ∈ ℤ in each case.</a:t>
            </a:r>
            <a:endParaRPr lang="en-IE" sz="1400" b="0" i="0" u="none" strike="noStrike" baseline="0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  <a:p>
            <a:endParaRPr lang="en-US" sz="1400" b="0" i="0" u="none" strike="noStrike" baseline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9106E-92CB-FFC3-44DD-383B8232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1527776"/>
            <a:ext cx="7831046" cy="2777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F9536-8439-433E-B8D3-BFD353380F6E}"/>
              </a:ext>
            </a:extLst>
          </p:cNvPr>
          <p:cNvSpPr txBox="1"/>
          <p:nvPr/>
        </p:nvSpPr>
        <p:spPr>
          <a:xfrm>
            <a:off x="401782" y="4406936"/>
            <a:ext cx="8498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0" i="0" u="none" strike="noStrike" baseline="0" dirty="0">
                <a:latin typeface="+mn-lt"/>
              </a:rPr>
              <a:t>1 = ___           2 = ___                 3 = ___                    4 = ___                5 = ___                  6 = ___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259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DDA1A0C-1FCF-A6A9-C63B-BFBC45D4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AE3E7CC6-CAC6-2D79-F10E-9E46F89E5F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6.3 Solving and graphing inequalities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09351-A410-335C-5710-139DCE7A78E2}"/>
              </a:ext>
            </a:extLst>
          </p:cNvPr>
          <p:cNvSpPr txBox="1"/>
          <p:nvPr/>
        </p:nvSpPr>
        <p:spPr>
          <a:xfrm>
            <a:off x="200776" y="1818215"/>
            <a:ext cx="8737484" cy="3108543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 6.3.1</a:t>
            </a:r>
          </a:p>
          <a:p>
            <a:r>
              <a:rPr lang="en-IE" dirty="0"/>
              <a:t>2𝑥 + 1 &gt; 5, 𝑥 ∈ ℝ</a:t>
            </a:r>
          </a:p>
          <a:p>
            <a:r>
              <a:rPr lang="en-IE" dirty="0"/>
              <a:t>      </a:t>
            </a:r>
            <a:r>
              <a:rPr lang="en-IE" dirty="0">
                <a:solidFill>
                  <a:srgbClr val="FF0000"/>
                </a:solidFill>
              </a:rPr>
              <a:t>−1</a:t>
            </a:r>
            <a:r>
              <a:rPr lang="en-IE" dirty="0"/>
              <a:t>   </a:t>
            </a:r>
            <a:r>
              <a:rPr lang="en-IE" dirty="0">
                <a:solidFill>
                  <a:srgbClr val="FF0000"/>
                </a:solidFill>
              </a:rPr>
              <a:t>−1</a:t>
            </a:r>
          </a:p>
          <a:p>
            <a:r>
              <a:rPr lang="en-IE" dirty="0"/>
              <a:t>       2𝑥 &gt; 4</a:t>
            </a:r>
          </a:p>
          <a:p>
            <a:r>
              <a:rPr lang="en-IE" dirty="0">
                <a:solidFill>
                  <a:srgbClr val="FF0000"/>
                </a:solidFill>
              </a:rPr>
              <a:t>      ÷2    ÷2</a:t>
            </a:r>
          </a:p>
          <a:p>
            <a:r>
              <a:rPr lang="en-IE" dirty="0"/>
              <a:t>        𝑥 &gt; 2</a:t>
            </a: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59D25-EA64-8607-D42A-3AC5F739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6" y="3479166"/>
            <a:ext cx="4035602" cy="122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737EC-B922-5A6B-4420-866A2CC0FDCB}"/>
              </a:ext>
            </a:extLst>
          </p:cNvPr>
          <p:cNvSpPr txBox="1"/>
          <p:nvPr/>
        </p:nvSpPr>
        <p:spPr>
          <a:xfrm>
            <a:off x="4472715" y="1925936"/>
            <a:ext cx="41986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Inequalities can be solved in the same </a:t>
            </a:r>
            <a:r>
              <a:rPr lang="en-IE" dirty="0">
                <a:solidFill>
                  <a:srgbClr val="0070C0"/>
                </a:solidFill>
              </a:rPr>
              <a:t>way as an equation.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We follow the reverse order of operations, so start by subtracting 1 from both sides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We follow this by dividing both sides by 2.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Then complete the number line, taking note of the type of number 𝑥 is an element of.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solution and graph tell us that 𝑥 is any real number, greater than but not equal to 2.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527B9-5BEF-F6A7-55E5-E0391443939A}"/>
              </a:ext>
            </a:extLst>
          </p:cNvPr>
          <p:cNvSpPr txBox="1"/>
          <p:nvPr/>
        </p:nvSpPr>
        <p:spPr>
          <a:xfrm>
            <a:off x="150735" y="883745"/>
            <a:ext cx="6097665" cy="73866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942180"/>
                </a:solidFill>
                <a:latin typeface="+mn-lt"/>
              </a:rPr>
              <a:t>Example </a:t>
            </a:r>
            <a:r>
              <a:rPr lang="en-IE" b="1" dirty="0">
                <a:solidFill>
                  <a:srgbClr val="942180"/>
                </a:solidFill>
                <a:latin typeface="+mn-lt"/>
              </a:rPr>
              <a:t>6.3.1</a:t>
            </a:r>
          </a:p>
          <a:p>
            <a:r>
              <a:rPr lang="en-US" dirty="0"/>
              <a:t>Find the range of values for 𝑥 for which: </a:t>
            </a:r>
            <a:r>
              <a:rPr lang="en-IE" dirty="0"/>
              <a:t>2𝑥 + 1 &gt; 5, 𝑥 ∈ ℝ</a:t>
            </a:r>
          </a:p>
          <a:p>
            <a:r>
              <a:rPr lang="en-US" dirty="0"/>
              <a:t>Graph your solution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4706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A8BB483-DA34-0665-2B53-0AC83FE3C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A1FC7182-A22E-9BF9-3AB3-F66E14598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91F8B-9144-763E-15AC-D2C6120AE3B0}"/>
              </a:ext>
            </a:extLst>
          </p:cNvPr>
          <p:cNvSpPr txBox="1"/>
          <p:nvPr/>
        </p:nvSpPr>
        <p:spPr>
          <a:xfrm>
            <a:off x="268210" y="921655"/>
            <a:ext cx="8241469" cy="3754874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</a:t>
            </a: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sz="1400" b="1" i="0" u="none" strike="noStrike" baseline="0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sz="1400" b="1" i="0" u="none" strike="noStrike" baseline="0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sz="1400" b="1" i="0" u="none" strike="noStrike" baseline="0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sz="1400" b="1" i="0" u="none" strike="noStrike" baseline="0" dirty="0">
              <a:solidFill>
                <a:srgbClr val="25A43A"/>
              </a:solidFill>
              <a:latin typeface="+mn-lt"/>
            </a:endParaRPr>
          </a:p>
          <a:p>
            <a:endParaRPr lang="en-IE" sz="1400" b="1" i="0" u="none" strike="noStrike" baseline="0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endParaRPr lang="en-IE" b="1" dirty="0">
              <a:solidFill>
                <a:srgbClr val="25A43A"/>
              </a:solidFill>
              <a:latin typeface="+mn-lt"/>
            </a:endParaRPr>
          </a:p>
          <a:p>
            <a:pPr lvl="1"/>
            <a:r>
              <a:rPr lang="en-US" dirty="0"/>
              <a:t>	</a:t>
            </a:r>
            <a:r>
              <a:rPr lang="en-IE" b="1" dirty="0">
                <a:solidFill>
                  <a:srgbClr val="25A43A"/>
                </a:solidFill>
                <a:latin typeface="+mn-lt"/>
              </a:rPr>
              <a:t>						</a:t>
            </a:r>
            <a:endParaRPr lang="en-IE" sz="1200" i="1" dirty="0">
              <a:solidFill>
                <a:srgbClr val="007FC7"/>
              </a:solidFill>
              <a:latin typeface="+mn-lt"/>
            </a:endParaRPr>
          </a:p>
          <a:p>
            <a:pPr algn="r"/>
            <a:endParaRPr lang="en-IE" i="1" dirty="0">
              <a:solidFill>
                <a:srgbClr val="007FC7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29CAD-D695-609D-B9DF-40A403FCEE1F}"/>
              </a:ext>
            </a:extLst>
          </p:cNvPr>
          <p:cNvSpPr txBox="1"/>
          <p:nvPr/>
        </p:nvSpPr>
        <p:spPr>
          <a:xfrm>
            <a:off x="360419" y="1203323"/>
            <a:ext cx="3282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(a) 𝑥​ +  2 = 3</a:t>
            </a:r>
          </a:p>
          <a:p>
            <a:r>
              <a:rPr lang="en-IE" dirty="0">
                <a:solidFill>
                  <a:srgbClr val="FF0000"/>
                </a:solidFill>
              </a:rPr>
              <a:t>          −2</a:t>
            </a:r>
            <a:r>
              <a:rPr lang="en-IE" dirty="0"/>
              <a:t>     </a:t>
            </a:r>
            <a:r>
              <a:rPr lang="en-IE" dirty="0">
                <a:solidFill>
                  <a:srgbClr val="FF0000"/>
                </a:solidFill>
              </a:rPr>
              <a:t>−2</a:t>
            </a:r>
          </a:p>
          <a:p>
            <a:r>
              <a:rPr lang="en-IE" dirty="0"/>
              <a:t>             𝑥​ =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7876D-2CA2-EFE2-120D-DB97ABB65752}"/>
              </a:ext>
            </a:extLst>
          </p:cNvPr>
          <p:cNvSpPr txBox="1"/>
          <p:nvPr/>
        </p:nvSpPr>
        <p:spPr>
          <a:xfrm>
            <a:off x="5499253" y="1143773"/>
            <a:ext cx="2883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By subtracting 2 from both sides, we </a:t>
            </a:r>
            <a:r>
              <a:rPr lang="en-US" dirty="0">
                <a:solidFill>
                  <a:srgbClr val="007FC7"/>
                </a:solidFill>
              </a:rPr>
              <a:t>can see that 𝑥 on its </a:t>
            </a:r>
            <a:r>
              <a:rPr lang="en-IE" dirty="0">
                <a:solidFill>
                  <a:srgbClr val="007FC7"/>
                </a:solidFill>
              </a:rPr>
              <a:t>own balances with 1. Therefore, the value of 𝑥 is 1.</a:t>
            </a:r>
            <a:endParaRPr lang="en-IE" sz="1600" i="1" dirty="0">
              <a:solidFill>
                <a:srgbClr val="007FC7"/>
              </a:solidFill>
            </a:endParaRP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01A37-93E2-342D-045A-12756F4F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990" y="1084768"/>
            <a:ext cx="2730671" cy="1251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0C0A1-6EAF-2CFC-2E74-18A02035FC84}"/>
              </a:ext>
            </a:extLst>
          </p:cNvPr>
          <p:cNvSpPr txBox="1"/>
          <p:nvPr/>
        </p:nvSpPr>
        <p:spPr>
          <a:xfrm>
            <a:off x="634321" y="2661825"/>
            <a:ext cx="3282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𝑥​ +  2 = 3</a:t>
            </a:r>
          </a:p>
          <a:p>
            <a:r>
              <a:rPr lang="en-IE" dirty="0"/>
              <a:t>(1) + 2 = 3</a:t>
            </a:r>
          </a:p>
          <a:p>
            <a:r>
              <a:rPr lang="en-IE" dirty="0"/>
              <a:t>3 = 3</a:t>
            </a:r>
          </a:p>
          <a:p>
            <a:endParaRPr lang="en-I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7C42D-9ADA-2456-2D84-A5528371C04E}"/>
              </a:ext>
            </a:extLst>
          </p:cNvPr>
          <p:cNvSpPr txBox="1"/>
          <p:nvPr/>
        </p:nvSpPr>
        <p:spPr>
          <a:xfrm>
            <a:off x="5553144" y="2648476"/>
            <a:ext cx="22960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To check if your answer is correct, we can substitute in our value for 𝑥. If the left-hand side equals the right-hand side, we know our answer is correct</a:t>
            </a:r>
            <a:r>
              <a:rPr lang="en-IE" dirty="0"/>
              <a:t>.</a:t>
            </a:r>
            <a:endParaRPr lang="en-IE" i="1" dirty="0">
              <a:solidFill>
                <a:srgbClr val="007FC7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16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8CD49CC-E3A2-E673-7FF2-0D294C18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3A760E-4995-B4AE-B286-4B796226137A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912B8-02F0-9EC5-EE78-4F40B91CB17A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pt-BR" b="1" i="0" u="none" strike="noStrike" baseline="0" dirty="0">
                <a:latin typeface="+mn-lt"/>
              </a:rPr>
              <a:t>(a) </a:t>
            </a:r>
            <a:r>
              <a:rPr lang="pt-BR" b="0" i="0" u="none" strike="noStrike" baseline="0" dirty="0">
                <a:latin typeface="+mn-lt"/>
              </a:rPr>
              <a:t>𝑥 + 2 ≥ 4, 𝑥​ ∈ ℤ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26A8E267-0679-0AC4-5B25-174BE6B12CF5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3F526-AA9C-33FC-0184-A2EE9E2E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13304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0D65A294-6800-576B-70E2-B8CCB9EB6B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3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9256DB1-732B-1724-F18D-2BBBC13A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F0A26-FC75-3355-BC51-0F2E2F6DFB75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46E23-4034-B99C-178C-8EAF5E8A8D46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(b) </a:t>
            </a:r>
            <a:r>
              <a:rPr lang="en-IE" b="0" i="0" u="none" strike="noStrike" baseline="0" dirty="0">
                <a:latin typeface="+mn-lt"/>
              </a:rPr>
              <a:t>𝑥 + 1 &lt; 3, 𝑥 ∈ ℝ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B4B31794-2E73-7D88-CBB6-031FBCE3AC9F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81DC6-D82D-23C4-1A31-A13C6BB49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28544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F380F4A7-57FF-8A61-32F2-9DAC4077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61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285A63B-EA02-8C33-65BB-B21BED20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4C1664-6816-FA5F-E828-DC516F07F6BD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7E77E-D75C-6B27-13AF-1542EDD5C032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(c) </a:t>
            </a:r>
            <a:r>
              <a:rPr lang="en-IE" b="0" i="0" u="none" strike="noStrike" baseline="0" dirty="0">
                <a:latin typeface="+mn-lt"/>
              </a:rPr>
              <a:t>𝑥 + 3 ≤ 7, 𝑥 ∈ ℕ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DCB981F3-7043-9B54-A6E8-C285B55A7CA9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5D477-3DB7-1401-3D8F-81355292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4" y="427782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F9D46744-1E4F-B377-EACA-EEC96C9E10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6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9DFF76C-0E6D-EC05-30C6-4D9CE695F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FB3EFA-48C3-3452-CC76-1CEA19D4614A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BE9E1-B7F2-FC84-3859-9C15125880D6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(d) </a:t>
            </a:r>
            <a:r>
              <a:rPr lang="en-IE" b="0" i="0" u="none" strike="noStrike" baseline="0" dirty="0">
                <a:latin typeface="+mn-lt"/>
              </a:rPr>
              <a:t>𝑥 − 2 ≤ 3, 𝑥 ∈ ℕ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AA86DC40-082B-2784-4DA5-1A5C0C405E5A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09991-5E48-A58D-87B0-BD380727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1686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72897AA8-E845-3307-1148-A33DF625D1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56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9E528E2-6D9A-C5E2-A2B2-B2084A86E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E405F-D22E-4E8E-161E-0E7C770FFF0B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06812-F714-9D70-8302-F07742B857E8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(e) </a:t>
            </a:r>
            <a:r>
              <a:rPr lang="en-IE" b="0" i="0" u="none" strike="noStrike" baseline="0" dirty="0">
                <a:latin typeface="+mn-lt"/>
              </a:rPr>
              <a:t>𝑥 − 4 &gt; 3, 𝑥 ∈ ℤ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49B6B524-E6C7-5B32-2AB0-68B19697AC2F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C3BAB-3D6D-B9AC-73C8-71C20063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0162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439F655E-34C8-802E-1BC6-063964D2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9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18E6BFB-7012-BC33-94A1-10995EF2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B8711F-5493-5ED0-C3A9-9F2DFAE51F7C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3A43A-B638-C824-8352-D36E414ED56C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(f) </a:t>
            </a:r>
            <a:r>
              <a:rPr lang="en-IE" b="0" i="0" u="none" strike="noStrike" baseline="0" dirty="0">
                <a:latin typeface="+mn-lt"/>
              </a:rPr>
              <a:t>𝑥 − 1 ≤ 3, 𝑥 ∈ ℝ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957D3E40-D4D1-8F3B-A749-72FAA76B0DC7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127EA-E184-7349-20CB-0787D680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2448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EA9B15CE-51E2-56B5-332F-CCD41D03B4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57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6AB6001-6406-B326-1CE7-6EDC2BAD4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421C97-474B-B932-F714-B603775A5C86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B16E9-143A-0F16-AAD7-2133929CF4DD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(g) </a:t>
            </a:r>
            <a:r>
              <a:rPr lang="en-IE" b="0" i="0" u="none" strike="noStrike" baseline="0" dirty="0">
                <a:latin typeface="+mn-lt"/>
              </a:rPr>
              <a:t>𝑥 − 4 ≥ 4, 𝑥 ∈ ℤ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3A5AD082-7DD7-AB8F-6E73-5DFA3F739017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20F0A-513D-15F8-E7E0-14E2AB24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20924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503D66E5-F6F1-5EDA-DD83-8B261D15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17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0343D71-1206-4FFA-4EEA-925DF521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23C0D-7292-67D2-ED66-76B16F9D7656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709BE-797B-B277-8587-A7F541D454C3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(h) </a:t>
            </a:r>
            <a:r>
              <a:rPr lang="en-IE" b="0" i="0" u="none" strike="noStrike" baseline="0" dirty="0">
                <a:latin typeface="+mn-lt"/>
              </a:rPr>
              <a:t>𝑥 − 6 &lt; − 1, 𝑥 ∈ ℕ</a:t>
            </a: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E3DD17DA-A7B7-B10C-7111-656D947A79A2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00CBE-7BCB-B5E9-6289-6DF7163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4" y="411018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184A5D15-7996-DE51-001A-35661EC5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8DB261A-5380-4374-AA68-7272FC0AD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4E09A6-3DC4-93A9-0BE4-91B90E98AAC1}"/>
              </a:ext>
            </a:extLst>
          </p:cNvPr>
          <p:cNvSpPr txBox="1"/>
          <p:nvPr/>
        </p:nvSpPr>
        <p:spPr>
          <a:xfrm>
            <a:off x="150735" y="1394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C4632"/>
                </a:solidFill>
              </a:rPr>
              <a:t>Level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7BC6A-0557-4B71-E7CD-828D75ABA284}"/>
              </a:ext>
            </a:extLst>
          </p:cNvPr>
          <p:cNvSpPr txBox="1"/>
          <p:nvPr/>
        </p:nvSpPr>
        <p:spPr>
          <a:xfrm>
            <a:off x="150735" y="1774756"/>
            <a:ext cx="832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+mn-lt"/>
              </a:rPr>
              <a:t>Find the range of values for each of the following and graph your solution on a number line.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algn="l"/>
            <a:r>
              <a:rPr lang="en-IE" b="1" i="0" u="none" strike="noStrike" baseline="0" dirty="0">
                <a:latin typeface="+mn-lt"/>
              </a:rPr>
              <a:t>(</a:t>
            </a:r>
            <a:r>
              <a:rPr lang="en-IE" b="1" i="0" u="none" strike="noStrike" baseline="0" dirty="0" err="1">
                <a:latin typeface="+mn-lt"/>
              </a:rPr>
              <a:t>i</a:t>
            </a:r>
            <a:r>
              <a:rPr lang="en-IE" b="1" i="0" u="none" strike="noStrike" baseline="0" dirty="0">
                <a:latin typeface="+mn-lt"/>
              </a:rPr>
              <a:t>) </a:t>
            </a:r>
            <a:r>
              <a:rPr lang="en-IE" b="0" i="0" u="none" strike="noStrike" baseline="0" dirty="0">
                <a:latin typeface="+mn-lt"/>
              </a:rPr>
              <a:t>𝑥 − 5 &lt; 1, 𝑥 ∈ ℝ</a:t>
            </a:r>
            <a:endParaRPr lang="en-IE" dirty="0">
              <a:latin typeface="+mn-lt"/>
            </a:endParaRPr>
          </a:p>
        </p:txBody>
      </p:sp>
      <p:sp>
        <p:nvSpPr>
          <p:cNvPr id="4" name="Google Shape;68;p2">
            <a:extLst>
              <a:ext uri="{FF2B5EF4-FFF2-40B4-BE49-F238E27FC236}">
                <a16:creationId xmlns:a16="http://schemas.microsoft.com/office/drawing/2014/main" id="{71A83EB6-8801-B4C3-098B-803E0331C190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0C76D-B240-506E-3452-E5E34CBFD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5" name="Picture 4" descr="A grid of blue lines&#10;&#10;AI-generated content may be incorrect.">
            <a:extLst>
              <a:ext uri="{FF2B5EF4-FFF2-40B4-BE49-F238E27FC236}">
                <a16:creationId xmlns:a16="http://schemas.microsoft.com/office/drawing/2014/main" id="{DEA680DC-E448-DEA1-AF86-3B8DEB0A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1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17F252E-9D7C-83DE-CA1D-3AF084E8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37DBF5-7AF3-0BF3-F9B1-C1253CBDED9B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CA0A4-7281-0A77-3AC2-2118A733FF7B}"/>
              </a:ext>
            </a:extLst>
          </p:cNvPr>
          <p:cNvSpPr txBox="1"/>
          <p:nvPr/>
        </p:nvSpPr>
        <p:spPr>
          <a:xfrm>
            <a:off x="150734" y="1596733"/>
            <a:ext cx="85205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r>
              <a:rPr lang="pt-BR" b="1" dirty="0"/>
              <a:t>(a) </a:t>
            </a:r>
            <a:r>
              <a:rPr lang="pt-BR" dirty="0"/>
              <a:t>3𝑥 &lt; 9, 𝑥  ∈ ℝ</a:t>
            </a:r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BC3655B0-5E03-545A-8723-DAB78FB1567F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3B5CD-CE90-18CF-6C95-E57BDAD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2" name="Picture 1" descr="A grid of blue lines&#10;&#10;AI-generated content may be incorrect.">
            <a:extLst>
              <a:ext uri="{FF2B5EF4-FFF2-40B4-BE49-F238E27FC236}">
                <a16:creationId xmlns:a16="http://schemas.microsoft.com/office/drawing/2014/main" id="{CF1CD728-A1AC-2070-9F1A-E68C56E416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C0CBA56-7C3C-91CC-0007-6622E012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42E6F534-FD7A-0EB8-ED5D-4DD70ABFF5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D27EB-AE5D-3D97-65F0-3098B028C3C5}"/>
              </a:ext>
            </a:extLst>
          </p:cNvPr>
          <p:cNvSpPr txBox="1"/>
          <p:nvPr/>
        </p:nvSpPr>
        <p:spPr>
          <a:xfrm>
            <a:off x="247379" y="1040602"/>
            <a:ext cx="1508002" cy="95410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E" sz="1400" b="1" i="0" u="none" strike="noStrike" baseline="0" dirty="0">
                <a:solidFill>
                  <a:srgbClr val="942180"/>
                </a:solidFill>
                <a:latin typeface="+mn-lt"/>
              </a:rPr>
              <a:t>Example </a:t>
            </a:r>
            <a:r>
              <a:rPr lang="en-IE" b="1" dirty="0">
                <a:solidFill>
                  <a:srgbClr val="942180"/>
                </a:solidFill>
                <a:latin typeface="+mn-lt"/>
              </a:rPr>
              <a:t>6.1.1</a:t>
            </a:r>
          </a:p>
          <a:p>
            <a:r>
              <a:rPr lang="en-IE" dirty="0"/>
              <a:t>Solve the equation.</a:t>
            </a:r>
          </a:p>
          <a:p>
            <a:r>
              <a:rPr lang="en-IE" b="1" dirty="0"/>
              <a:t>(b) </a:t>
            </a:r>
            <a:r>
              <a:rPr lang="en-IE" dirty="0"/>
              <a:t>3𝑥 = 9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AADF8-6F4C-B4ED-6590-F1D851CE9428}"/>
              </a:ext>
            </a:extLst>
          </p:cNvPr>
          <p:cNvSpPr txBox="1"/>
          <p:nvPr/>
        </p:nvSpPr>
        <p:spPr>
          <a:xfrm>
            <a:off x="1875978" y="1040602"/>
            <a:ext cx="6914276" cy="3970318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 6.1.1</a:t>
            </a:r>
          </a:p>
          <a:p>
            <a:r>
              <a:rPr lang="en-IE" b="1" dirty="0"/>
              <a:t>(b) </a:t>
            </a:r>
            <a:r>
              <a:rPr lang="en-IE" dirty="0"/>
              <a:t>3𝑥​ = 9</a:t>
            </a:r>
            <a:r>
              <a:rPr lang="en-US" dirty="0"/>
              <a:t>		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  <a:r>
              <a:rPr lang="en-US" sz="1200" dirty="0"/>
              <a:t>.</a:t>
            </a:r>
            <a:endParaRPr lang="en-IE" sz="1200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692CB-CCF5-1D54-4AD3-1A93C7F67F8F}"/>
              </a:ext>
            </a:extLst>
          </p:cNvPr>
          <p:cNvSpPr txBox="1"/>
          <p:nvPr/>
        </p:nvSpPr>
        <p:spPr>
          <a:xfrm>
            <a:off x="5740692" y="1195215"/>
            <a:ext cx="2822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The 𝑥 has a coefficient of 3, which means it is being multiplied by 3. This is stopping the </a:t>
            </a:r>
            <a:r>
              <a:rPr lang="en-US" dirty="0">
                <a:solidFill>
                  <a:srgbClr val="007FC7"/>
                </a:solidFill>
              </a:rPr>
              <a:t>𝑥 from being on its </a:t>
            </a:r>
            <a:r>
              <a:rPr lang="en-IE" dirty="0">
                <a:solidFill>
                  <a:srgbClr val="007FC7"/>
                </a:solidFill>
              </a:rPr>
              <a:t>own on the left-hand side of the equation.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2B9E8-2B1B-031F-049B-72ED0B13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17" y="1111639"/>
            <a:ext cx="1562483" cy="946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E5856-9F36-837D-3486-27DC0641BB26}"/>
                  </a:ext>
                </a:extLst>
              </p:cNvPr>
              <p:cNvSpPr txBox="1"/>
              <p:nvPr/>
            </p:nvSpPr>
            <p:spPr>
              <a:xfrm>
                <a:off x="2114794" y="2346929"/>
                <a:ext cx="1068920" cy="13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E" dirty="0"/>
              </a:p>
              <a:p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 3 </m:t>
                        </m:r>
                      </m:den>
                    </m:f>
                    <m:r>
                      <a:rPr lang="en-I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dirty="0"/>
                  <a:t>𝑥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IE" dirty="0"/>
                  <a:t>𝑥</a:t>
                </a:r>
                <a:r>
                  <a:rPr lang="en-US" dirty="0"/>
                  <a:t> = 3</a:t>
                </a:r>
              </a:p>
              <a:p>
                <a:r>
                  <a:rPr lang="en-IE" dirty="0"/>
                  <a:t>𝑥</a:t>
                </a:r>
                <a:r>
                  <a:rPr lang="en-US" dirty="0"/>
                  <a:t> = 3 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E5856-9F36-837D-3486-27DC0641B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94" y="2346929"/>
                <a:ext cx="1068920" cy="1350113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25726F9-CC1F-53B0-5C73-89CC2D615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772" y="2410635"/>
            <a:ext cx="1667372" cy="135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D49F96-91AB-BC9A-26D7-5CB3C5CB16F0}"/>
              </a:ext>
            </a:extLst>
          </p:cNvPr>
          <p:cNvSpPr txBox="1"/>
          <p:nvPr/>
        </p:nvSpPr>
        <p:spPr>
          <a:xfrm>
            <a:off x="5740692" y="2608637"/>
            <a:ext cx="2898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C7"/>
                </a:solidFill>
              </a:rPr>
              <a:t>To get rid of the 3, we need to do</a:t>
            </a:r>
          </a:p>
          <a:p>
            <a:r>
              <a:rPr lang="en-US" dirty="0">
                <a:solidFill>
                  <a:srgbClr val="007FC7"/>
                </a:solidFill>
              </a:rPr>
              <a:t>the opposite of multiplying, which is dividing. This needs to be done to both </a:t>
            </a:r>
            <a:r>
              <a:rPr lang="en-IE" dirty="0">
                <a:solidFill>
                  <a:srgbClr val="007FC7"/>
                </a:solidFill>
              </a:rPr>
              <a:t>sides.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894F3-F98E-FE41-BD66-72C7492DE3BC}"/>
              </a:ext>
            </a:extLst>
          </p:cNvPr>
          <p:cNvSpPr txBox="1"/>
          <p:nvPr/>
        </p:nvSpPr>
        <p:spPr>
          <a:xfrm>
            <a:off x="2114794" y="3984649"/>
            <a:ext cx="800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3𝑥 = 9</a:t>
            </a:r>
          </a:p>
          <a:p>
            <a:r>
              <a:rPr lang="en-IE" dirty="0"/>
              <a:t>3(3) = 9</a:t>
            </a:r>
          </a:p>
          <a:p>
            <a:r>
              <a:rPr lang="en-IE" dirty="0"/>
              <a:t>9 =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6292F-96E6-8BEC-ED8A-1EB440CCB32F}"/>
              </a:ext>
            </a:extLst>
          </p:cNvPr>
          <p:cNvSpPr txBox="1"/>
          <p:nvPr/>
        </p:nvSpPr>
        <p:spPr>
          <a:xfrm>
            <a:off x="5772928" y="3916592"/>
            <a:ext cx="2898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Verify your solution.</a:t>
            </a:r>
          </a:p>
        </p:txBody>
      </p:sp>
    </p:spTree>
    <p:extLst>
      <p:ext uri="{BB962C8B-B14F-4D97-AF65-F5344CB8AC3E}">
        <p14:creationId xmlns:p14="http://schemas.microsoft.com/office/powerpoint/2010/main" val="14975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80DC3E0-0C68-B2CD-F5F7-360D260FB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527F81-F286-4C43-CE57-C291E1EE48E4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EC77D-89FB-7A1E-B079-C70466B9DFA1}"/>
              </a:ext>
            </a:extLst>
          </p:cNvPr>
          <p:cNvSpPr txBox="1"/>
          <p:nvPr/>
        </p:nvSpPr>
        <p:spPr>
          <a:xfrm>
            <a:off x="150734" y="1596733"/>
            <a:ext cx="85205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en-IE" b="1" dirty="0"/>
          </a:p>
          <a:p>
            <a:r>
              <a:rPr lang="en-IE" b="1" dirty="0"/>
              <a:t>(b) </a:t>
            </a:r>
            <a:r>
              <a:rPr lang="en-IE" dirty="0"/>
              <a:t>2𝑥 ≥ −6, 𝑥​ ∈ ℤ</a:t>
            </a:r>
          </a:p>
          <a:p>
            <a:endParaRPr lang="en-IE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16D9C2DC-3AF3-8719-8F50-EB4E4A4763C8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70FC2-C746-B765-43E9-A9871355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D60DD3CC-8014-CF99-82B1-891611181D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64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EBD0D3C-BAB7-9F44-4F18-9947A3AB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56C929-A1BB-358D-53A9-A0D2E87E96BB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6CF3-016A-82CE-BBCC-88BC459B9103}"/>
              </a:ext>
            </a:extLst>
          </p:cNvPr>
          <p:cNvSpPr txBox="1"/>
          <p:nvPr/>
        </p:nvSpPr>
        <p:spPr>
          <a:xfrm>
            <a:off x="150734" y="1596733"/>
            <a:ext cx="85205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r>
              <a:rPr lang="en-IE" b="1" dirty="0"/>
              <a:t>(c) </a:t>
            </a:r>
            <a:r>
              <a:rPr lang="en-IE" dirty="0"/>
              <a:t>4𝑥 ≤ 4, 𝑥 ∈ ℕ</a:t>
            </a:r>
          </a:p>
          <a:p>
            <a:endParaRPr lang="en-IE" b="1" i="0" u="none" strike="noStrike" baseline="0" dirty="0">
              <a:latin typeface="+mn-lt"/>
            </a:endParaRPr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803EE47E-7FCB-FE45-A6A9-D0B81269725A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73991-B83D-7E42-85DC-2D3D10B6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0B4B9F54-510A-37A3-20FC-8A47AB708B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61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C22C273-B0E3-6D29-DD6D-75587437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54C215-AC73-FB11-0C98-3F3F8057C71B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0FABB-211C-FB67-55DF-C90DA6E95A50}"/>
                  </a:ext>
                </a:extLst>
              </p:cNvPr>
              <p:cNvSpPr txBox="1"/>
              <p:nvPr/>
            </p:nvSpPr>
            <p:spPr>
              <a:xfrm>
                <a:off x="150734" y="1596733"/>
                <a:ext cx="8520599" cy="1427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Find the range of values for each of the following and graph your solution on a number line.</a:t>
                </a:r>
                <a:r>
                  <a:rPr lang="pt-BR" b="0" i="0" u="none" strike="noStrike" baseline="0" dirty="0">
                    <a:latin typeface="+mn-lt"/>
                  </a:rPr>
                  <a:t>𝑥</a:t>
                </a:r>
              </a:p>
              <a:p>
                <a:endParaRPr lang="en-IE" b="1" i="0" u="none" strike="noStrike" baseline="0" dirty="0">
                  <a:latin typeface="+mn-lt"/>
                </a:endParaRPr>
              </a:p>
              <a:p>
                <a:r>
                  <a:rPr lang="en-IE" b="1" i="0" u="none" strike="noStrike" baseline="0" dirty="0">
                    <a:latin typeface="+mn-lt"/>
                  </a:rPr>
                  <a:t>(</a:t>
                </a:r>
                <a:r>
                  <a:rPr lang="en-IE" b="1" dirty="0">
                    <a:latin typeface="+mn-lt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b="0" i="0" u="none" strike="noStrike" baseline="0" dirty="0">
                    <a:latin typeface="+mn-lt"/>
                  </a:rPr>
                  <a:t> </a:t>
                </a:r>
                <a:r>
                  <a:rPr lang="en-IE" dirty="0"/>
                  <a:t>≤ 2,</a:t>
                </a:r>
                <a:r>
                  <a:rPr lang="pt-BR" dirty="0">
                    <a:latin typeface="+mn-lt"/>
                  </a:rPr>
                  <a:t> </a:t>
                </a:r>
                <a:r>
                  <a:rPr lang="en-IE" dirty="0"/>
                  <a:t>𝑥 ∈ ℕ</a:t>
                </a:r>
              </a:p>
              <a:p>
                <a:endParaRPr lang="en-IE" b="1" i="0" strike="noStrike" baseline="0" dirty="0">
                  <a:latin typeface="+mn-lt"/>
                </a:endParaRPr>
              </a:p>
              <a:p>
                <a:endParaRPr lang="en-IE" dirty="0"/>
              </a:p>
              <a:p>
                <a:endParaRPr lang="pt-BR" sz="1200" b="1" i="0" strike="noStrike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0FABB-211C-FB67-55DF-C90DA6E9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596733"/>
                <a:ext cx="8520599" cy="1427250"/>
              </a:xfrm>
              <a:prstGeom prst="rect">
                <a:avLst/>
              </a:prstGeom>
              <a:blipFill>
                <a:blip r:embed="rId3"/>
                <a:stretch>
                  <a:fillRect l="-215" t="-12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9F5931EB-3EE0-AA27-3A7C-EAF504F4A986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D6ABE-4C93-A4CD-FECF-8525702DC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E2A46CBF-9159-48CE-8668-01A1D33B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0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4D8B5BD7-BD8F-3D9F-24BB-7C3E28BD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9A3820-F5E0-931A-03E8-FD13CDEAB153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8E3A03-126E-76E0-6A0F-E22D9F9000B6}"/>
                  </a:ext>
                </a:extLst>
              </p:cNvPr>
              <p:cNvSpPr txBox="1"/>
              <p:nvPr/>
            </p:nvSpPr>
            <p:spPr>
              <a:xfrm>
                <a:off x="150734" y="1596733"/>
                <a:ext cx="8520599" cy="142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Find the range of values for each of the following and graph your solution on a number line.</a:t>
                </a:r>
                <a:r>
                  <a:rPr lang="pt-BR" b="0" i="0" u="none" strike="noStrike" baseline="0" dirty="0">
                    <a:latin typeface="+mn-lt"/>
                  </a:rPr>
                  <a:t>𝑥</a:t>
                </a:r>
              </a:p>
              <a:p>
                <a:endParaRPr lang="en-IE" b="1" i="0" strike="noStrike" baseline="0" dirty="0">
                  <a:latin typeface="+mn-lt"/>
                </a:endParaRPr>
              </a:p>
              <a:p>
                <a:r>
                  <a:rPr lang="en-IE" b="1" i="0" strike="noStrike" baseline="0" dirty="0">
                    <a:latin typeface="+mn-lt"/>
                  </a:rPr>
                  <a:t>(e)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trike="noStrike" baseline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r>
                  <a:rPr lang="pt-BR" i="0" strike="noStrike" baseline="0" dirty="0">
                    <a:latin typeface="+mn-lt"/>
                  </a:rPr>
                  <a:t> </a:t>
                </a:r>
                <a:r>
                  <a:rPr lang="en-IE" dirty="0"/>
                  <a:t>≥</a:t>
                </a:r>
                <a:r>
                  <a:rPr lang="pt-BR" i="0" strike="noStrike" baseline="0" dirty="0">
                    <a:latin typeface="+mn-lt"/>
                  </a:rPr>
                  <a:t>, </a:t>
                </a:r>
                <a:r>
                  <a:rPr lang="en-IE" dirty="0"/>
                  <a:t>−</a:t>
                </a:r>
                <a:r>
                  <a:rPr lang="pt-BR" i="0" strike="noStrike" baseline="0" dirty="0">
                    <a:latin typeface="+mn-lt"/>
                  </a:rPr>
                  <a:t>1</a:t>
                </a:r>
                <a:r>
                  <a:rPr lang="pt-BR" i="0" strike="noStrike" dirty="0">
                    <a:latin typeface="+mn-lt"/>
                  </a:rPr>
                  <a:t> </a:t>
                </a:r>
                <a:r>
                  <a:rPr lang="en-IE" dirty="0"/>
                  <a:t>𝑥 ∈ ℝ</a:t>
                </a:r>
              </a:p>
              <a:p>
                <a:endParaRPr lang="en-IE" b="1" dirty="0"/>
              </a:p>
              <a:p>
                <a:endParaRPr lang="en-IE" dirty="0"/>
              </a:p>
              <a:p>
                <a:endParaRPr lang="pt-BR" sz="1200" b="1" i="0" strike="noStrike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8E3A03-126E-76E0-6A0F-E22D9F900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596733"/>
                <a:ext cx="8520599" cy="1426994"/>
              </a:xfrm>
              <a:prstGeom prst="rect">
                <a:avLst/>
              </a:prstGeom>
              <a:blipFill>
                <a:blip r:embed="rId3"/>
                <a:stretch>
                  <a:fillRect l="-215" t="-12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E4B6606F-172A-47A3-0F59-506298147C42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B56DE-DC41-4F32-DD6C-E1341F3C5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DA0724D9-1EF6-30AA-8E0F-8CFAD3C063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6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7ADCEB9-91C8-EFDA-5712-DE4F25DB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F121-D927-114E-54B0-6B85F19AD382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929A98-729E-23BF-B539-84BA9524C3E4}"/>
                  </a:ext>
                </a:extLst>
              </p:cNvPr>
              <p:cNvSpPr txBox="1"/>
              <p:nvPr/>
            </p:nvSpPr>
            <p:spPr>
              <a:xfrm>
                <a:off x="150734" y="1596733"/>
                <a:ext cx="8520599" cy="1210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Find the range of values for each of the following and graph your solution on a number line.</a:t>
                </a:r>
                <a:r>
                  <a:rPr lang="pt-BR" b="0" i="0" u="none" strike="noStrike" baseline="0" dirty="0">
                    <a:latin typeface="+mn-lt"/>
                  </a:rPr>
                  <a:t>𝑥</a:t>
                </a:r>
              </a:p>
              <a:p>
                <a:endParaRPr lang="en-IE" b="1" dirty="0"/>
              </a:p>
              <a:p>
                <a:r>
                  <a:rPr lang="en-IE" b="1" dirty="0"/>
                  <a:t>(f)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/>
                  <a:t> &lt; 1, 𝑥​ ∈ ℤ</a:t>
                </a:r>
              </a:p>
              <a:p>
                <a:endParaRPr lang="en-IE" dirty="0"/>
              </a:p>
              <a:p>
                <a:endParaRPr lang="pt-BR" sz="1200" b="1" i="0" strike="noStrike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929A98-729E-23BF-B539-84BA9524C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1596733"/>
                <a:ext cx="8520599" cy="1210460"/>
              </a:xfrm>
              <a:prstGeom prst="rect">
                <a:avLst/>
              </a:prstGeom>
              <a:blipFill>
                <a:blip r:embed="rId3"/>
                <a:stretch>
                  <a:fillRect l="-215" t="-15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204AF515-73F9-DE5C-A2D3-32334978D4D0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85A12-D512-AB3C-BB65-64F34433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5E539979-35EB-4D52-C1DC-F2097022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56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A77323B-680E-6B96-3764-BF19BBF6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4942B1-1383-2A25-EB40-4BA46063CFFA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9920A-112E-484F-E6EE-59938AC95DC3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28D32E71-45D1-1E15-3CB4-A06C748DF544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F3154-1629-E799-1352-5491801E063A}"/>
              </a:ext>
            </a:extLst>
          </p:cNvPr>
          <p:cNvSpPr txBox="1"/>
          <p:nvPr/>
        </p:nvSpPr>
        <p:spPr>
          <a:xfrm>
            <a:off x="150733" y="1977950"/>
            <a:ext cx="2973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(g) </a:t>
            </a:r>
            <a:r>
              <a:rPr lang="en-IE" dirty="0"/>
              <a:t>−𝑥 ≥ 5, 𝑥​ ∈ ℤ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56598-64BB-E6FB-DD9C-ED6B962E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18CBAB3C-4950-9B02-6CBB-62CD363987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5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F7EDCA-69E3-6C5E-4F6E-0F1C51B4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544CCC-DAC6-18FF-E264-677EC14876A4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F9D1D-EA65-74F5-2DD4-2EF76CD4C55A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CB807AD0-C8F8-F654-B86E-A1422B4C4E55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84232-C4C4-F38A-28F1-F5E9EB43A359}"/>
              </a:ext>
            </a:extLst>
          </p:cNvPr>
          <p:cNvSpPr txBox="1"/>
          <p:nvPr/>
        </p:nvSpPr>
        <p:spPr>
          <a:xfrm>
            <a:off x="150733" y="1977950"/>
            <a:ext cx="2973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(h) </a:t>
            </a:r>
            <a:r>
              <a:rPr lang="en-IE" dirty="0"/>
              <a:t>−𝑥 &lt; −3, 𝑥 ∈ ℕ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EA07E-2255-8E9F-A158-CE9FAD92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0246CDBA-6794-98EB-A5B0-2DAE7C1D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20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F43A469-ECE9-9392-1648-B5F38AFE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01D9CF-9FB1-B24F-3552-715674A45736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261B9-3E26-37B7-9B53-18F5DCFBA3B1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8F543398-E8A5-2DDE-644A-5E0BB509D0CC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7D248-A4E8-7E7B-1DFF-D74444A5CC3A}"/>
              </a:ext>
            </a:extLst>
          </p:cNvPr>
          <p:cNvSpPr txBox="1"/>
          <p:nvPr/>
        </p:nvSpPr>
        <p:spPr>
          <a:xfrm>
            <a:off x="150733" y="1977950"/>
            <a:ext cx="2973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b="1" dirty="0"/>
              <a:t>) </a:t>
            </a:r>
            <a:r>
              <a:rPr lang="en-IE" dirty="0"/>
              <a:t>−2𝑥 ≤ 4, 𝑥​ ∈ ℤ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CD69A-8504-2F15-178D-80CF5244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1F528822-7D2D-0410-BF95-7062BE6B0E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97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A480CA6-8F24-D03B-8EA0-E00B956F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4FB0E2-3A2B-FC14-3845-D541DF9C715F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C6F7C-432A-7268-D2C5-91987CBC70DC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37E8E7BC-0A9B-6942-DBAB-C2CB588F7728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EF64F-212D-E397-159A-08E3220D2C43}"/>
                  </a:ext>
                </a:extLst>
              </p:cNvPr>
              <p:cNvSpPr txBox="1"/>
              <p:nvPr/>
            </p:nvSpPr>
            <p:spPr>
              <a:xfrm>
                <a:off x="150733" y="1977950"/>
                <a:ext cx="2973466" cy="81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dirty="0"/>
                  <a:t> ≥ 1, 𝑥 ∈ ℤ</a:t>
                </a:r>
              </a:p>
              <a:p>
                <a:endParaRPr lang="en-IE" b="1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3EF64F-212D-E397-159A-08E3220D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77950"/>
                <a:ext cx="2973466" cy="811441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5C7099-44E6-C36F-45C2-4E0F8506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7A55B78C-0A09-C00E-9C18-CEE228C634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26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9F17086-01B8-8AAF-9CD1-54704CC90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56F2C3-6ED7-85C9-463D-0A27CF9DBD43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4BB15-1D9B-E7AA-C43A-213D5FEDE9BE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1E020FBA-5813-7EDA-D4C6-FA1CA7512A02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C3016C-B577-63D1-EA6F-D0395AAE854A}"/>
                  </a:ext>
                </a:extLst>
              </p:cNvPr>
              <p:cNvSpPr txBox="1"/>
              <p:nvPr/>
            </p:nvSpPr>
            <p:spPr>
              <a:xfrm>
                <a:off x="150733" y="1977950"/>
                <a:ext cx="2973466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IE" dirty="0"/>
                  <a:t> &lt; 2, 𝑥 ∈ ℝ</a:t>
                </a:r>
              </a:p>
              <a:p>
                <a:endParaRPr lang="en-IE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C3016C-B577-63D1-EA6F-D0395AAE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77950"/>
                <a:ext cx="2973466" cy="594906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D83902C-4292-08D6-7E35-B05BAD6A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4" name="Picture 3" descr="A grid of blue lines&#10;&#10;AI-generated content may be incorrect.">
            <a:extLst>
              <a:ext uri="{FF2B5EF4-FFF2-40B4-BE49-F238E27FC236}">
                <a16:creationId xmlns:a16="http://schemas.microsoft.com/office/drawing/2014/main" id="{E50DBE61-82CA-D758-FF3C-54DF406AC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39" r="456" b="45960"/>
          <a:stretch>
            <a:fillRect/>
          </a:stretch>
        </p:blipFill>
        <p:spPr>
          <a:xfrm>
            <a:off x="0" y="2585641"/>
            <a:ext cx="9102236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20707C3-B176-D06E-F8F7-093AE8A2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2">
            <a:extLst>
              <a:ext uri="{FF2B5EF4-FFF2-40B4-BE49-F238E27FC236}">
                <a16:creationId xmlns:a16="http://schemas.microsoft.com/office/drawing/2014/main" id="{3F676B86-5049-0156-3F3F-F3066D7D3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6.1 Working with algebraic equations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888BC-9356-9605-3D7C-26302A729BEB}"/>
                  </a:ext>
                </a:extLst>
              </p:cNvPr>
              <p:cNvSpPr txBox="1"/>
              <p:nvPr/>
            </p:nvSpPr>
            <p:spPr>
              <a:xfrm>
                <a:off x="247379" y="1040602"/>
                <a:ext cx="1548049" cy="1025794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IE" sz="1400" b="1" i="0" u="none" strike="noStrike" baseline="0" dirty="0">
                    <a:solidFill>
                      <a:srgbClr val="942180"/>
                    </a:solidFill>
                    <a:latin typeface="+mn-lt"/>
                  </a:rPr>
                  <a:t>Example </a:t>
                </a:r>
                <a:r>
                  <a:rPr lang="en-IE" b="1" dirty="0">
                    <a:solidFill>
                      <a:srgbClr val="942180"/>
                    </a:solidFill>
                    <a:latin typeface="+mn-lt"/>
                  </a:rPr>
                  <a:t>6.1.1</a:t>
                </a:r>
              </a:p>
              <a:p>
                <a:r>
                  <a:rPr lang="en-IE" dirty="0"/>
                  <a:t>Solve the equation.</a:t>
                </a:r>
                <a:endParaRPr lang="en-IE" b="1" dirty="0">
                  <a:solidFill>
                    <a:schemeClr val="bg2"/>
                  </a:solidFill>
                  <a:latin typeface="+mn-lt"/>
                </a:endParaRPr>
              </a:p>
              <a:p>
                <a:pPr algn="l"/>
                <a:r>
                  <a:rPr lang="en-IE" b="1" dirty="0">
                    <a:solidFill>
                      <a:schemeClr val="bg2"/>
                    </a:solidFill>
                    <a:latin typeface="+mn-lt"/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E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888BC-9356-9605-3D7C-26302A729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79" y="1040602"/>
                <a:ext cx="1548049" cy="1025794"/>
              </a:xfrm>
              <a:prstGeom prst="rect">
                <a:avLst/>
              </a:prstGeom>
              <a:blipFill>
                <a:blip r:embed="rId3"/>
                <a:stretch>
                  <a:fillRect l="-778" t="-585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0BEE344-512A-680E-512D-7FC2B479E85C}"/>
              </a:ext>
            </a:extLst>
          </p:cNvPr>
          <p:cNvSpPr txBox="1"/>
          <p:nvPr/>
        </p:nvSpPr>
        <p:spPr>
          <a:xfrm>
            <a:off x="1982313" y="1040602"/>
            <a:ext cx="6181139" cy="3323987"/>
          </a:xfrm>
          <a:prstGeom prst="rect">
            <a:avLst/>
          </a:prstGeom>
          <a:noFill/>
          <a:ln w="19050">
            <a:solidFill>
              <a:srgbClr val="25A43A"/>
            </a:solidFill>
          </a:ln>
        </p:spPr>
        <p:txBody>
          <a:bodyPr wrap="square">
            <a:spAutoFit/>
          </a:bodyPr>
          <a:lstStyle/>
          <a:p>
            <a:r>
              <a:rPr lang="en-IE" sz="1400" b="1" i="0" u="none" strike="noStrike" baseline="0" dirty="0">
                <a:solidFill>
                  <a:srgbClr val="25A43A"/>
                </a:solidFill>
                <a:latin typeface="+mn-lt"/>
              </a:rPr>
              <a:t>Solution 6.1.1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</a:t>
            </a:r>
            <a:endParaRPr lang="en-IE" sz="1200" dirty="0">
              <a:solidFill>
                <a:srgbClr val="007FC7"/>
              </a:solidFill>
              <a:latin typeface="+mn-lt"/>
            </a:endParaRPr>
          </a:p>
          <a:p>
            <a:endParaRPr lang="en-IE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b="1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  <a:p>
            <a:endParaRPr lang="en-IE" i="1" dirty="0">
              <a:solidFill>
                <a:srgbClr val="007FC7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2BF5E3-AC14-A851-40A1-079573BC5F40}"/>
                  </a:ext>
                </a:extLst>
              </p:cNvPr>
              <p:cNvSpPr txBox="1"/>
              <p:nvPr/>
            </p:nvSpPr>
            <p:spPr>
              <a:xfrm>
                <a:off x="2204572" y="1338055"/>
                <a:ext cx="1338449" cy="338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E" b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E" dirty="0">
                  <a:latin typeface="+mn-lt"/>
                </a:endParaRPr>
              </a:p>
              <a:p>
                <a:r>
                  <a:rPr lang="en-IE" dirty="0">
                    <a:solidFill>
                      <a:srgbClr val="FF0000"/>
                    </a:solidFill>
                    <a:latin typeface="+mn-lt"/>
                  </a:rPr>
                  <a:t>  </a:t>
                </a:r>
                <a:r>
                  <a:rPr lang="en-IE" dirty="0">
                    <a:solidFill>
                      <a:srgbClr val="FF0000"/>
                    </a:solidFill>
                  </a:rPr>
                  <a:t>×</a:t>
                </a:r>
                <a:r>
                  <a:rPr lang="en-IE" dirty="0">
                    <a:solidFill>
                      <a:srgbClr val="FF0000"/>
                    </a:solidFill>
                    <a:latin typeface="+mn-lt"/>
                  </a:rPr>
                  <a:t>2     </a:t>
                </a:r>
                <a:r>
                  <a:rPr lang="en-IE" dirty="0">
                    <a:solidFill>
                      <a:srgbClr val="FF0000"/>
                    </a:solidFill>
                  </a:rPr>
                  <a:t>×</a:t>
                </a:r>
                <a:r>
                  <a:rPr lang="en-IE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IE" dirty="0">
                    <a:latin typeface="+mn-lt"/>
                  </a:rPr>
                  <a:t>        </a:t>
                </a:r>
              </a:p>
              <a:p>
                <a:r>
                  <a:rPr lang="en-IE" dirty="0">
                    <a:latin typeface="+mn-lt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= (2)5</a:t>
                </a:r>
              </a:p>
              <a:p>
                <a:r>
                  <a:rPr lang="en-IE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E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IE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dirty="0">
                    <a:latin typeface="+mn-lt"/>
                  </a:rPr>
                  <a:t> = 10</a:t>
                </a:r>
              </a:p>
              <a:p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dirty="0">
                    <a:latin typeface="+mn-lt"/>
                  </a:rPr>
                  <a:t> =10</a:t>
                </a:r>
              </a:p>
              <a:p>
                <a:endParaRPr lang="en-IE" dirty="0">
                  <a:latin typeface="+mn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>
                    <a:latin typeface="+mn-lt"/>
                  </a:rPr>
                  <a:t> = 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E" dirty="0">
                  <a:latin typeface="+mn-lt"/>
                </a:endParaRPr>
              </a:p>
              <a:p>
                <a:r>
                  <a:rPr lang="en-IE" dirty="0">
                    <a:latin typeface="+mn-lt"/>
                  </a:rPr>
                  <a:t>5 = 5</a:t>
                </a:r>
              </a:p>
              <a:p>
                <a:endParaRPr lang="en-IE" dirty="0">
                  <a:latin typeface="+mn-lt"/>
                </a:endParaRPr>
              </a:p>
              <a:p>
                <a:endParaRPr lang="en-IE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2BF5E3-AC14-A851-40A1-079573BC5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72" y="1338055"/>
                <a:ext cx="1338449" cy="3385286"/>
              </a:xfrm>
              <a:prstGeom prst="rect">
                <a:avLst/>
              </a:prstGeom>
              <a:blipFill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CE41A4-13E3-C430-38C3-A178B0B4CCF9}"/>
              </a:ext>
            </a:extLst>
          </p:cNvPr>
          <p:cNvSpPr txBox="1"/>
          <p:nvPr/>
        </p:nvSpPr>
        <p:spPr>
          <a:xfrm>
            <a:off x="4285378" y="1338055"/>
            <a:ext cx="346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C7"/>
                </a:solidFill>
              </a:rPr>
              <a:t>What’s stopping 𝑥 from being on its own? The 2. What is the 2 doing? Dividing.</a:t>
            </a:r>
          </a:p>
          <a:p>
            <a:r>
              <a:rPr lang="en-US" dirty="0">
                <a:solidFill>
                  <a:srgbClr val="007FC7"/>
                </a:solidFill>
              </a:rPr>
              <a:t>How do we undo it? Multiplying (use brackets to show multiply).</a:t>
            </a:r>
            <a:endParaRPr lang="en-IE" dirty="0">
              <a:solidFill>
                <a:srgbClr val="007F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A4CE8-4DF6-6441-3DFB-4A56D0AD1474}"/>
              </a:ext>
            </a:extLst>
          </p:cNvPr>
          <p:cNvSpPr txBox="1"/>
          <p:nvPr/>
        </p:nvSpPr>
        <p:spPr>
          <a:xfrm>
            <a:off x="4411035" y="3118648"/>
            <a:ext cx="203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FC7"/>
                </a:solidFill>
              </a:rPr>
              <a:t>Verify your solution.</a:t>
            </a:r>
          </a:p>
        </p:txBody>
      </p:sp>
    </p:spTree>
    <p:extLst>
      <p:ext uri="{BB962C8B-B14F-4D97-AF65-F5344CB8AC3E}">
        <p14:creationId xmlns:p14="http://schemas.microsoft.com/office/powerpoint/2010/main" val="8941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BE2B4F1-AA2D-C732-9954-4BA6CC456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126D65-89F8-F66E-F2BC-2538DB2CDC1F}"/>
              </a:ext>
            </a:extLst>
          </p:cNvPr>
          <p:cNvSpPr txBox="1"/>
          <p:nvPr/>
        </p:nvSpPr>
        <p:spPr>
          <a:xfrm>
            <a:off x="150735" y="1288956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FC7"/>
                </a:solidFill>
              </a:rPr>
              <a:t>Level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46F66-6614-B7D3-5D43-DD7693DB75AD}"/>
              </a:ext>
            </a:extLst>
          </p:cNvPr>
          <p:cNvSpPr txBox="1"/>
          <p:nvPr/>
        </p:nvSpPr>
        <p:spPr>
          <a:xfrm>
            <a:off x="150734" y="1596733"/>
            <a:ext cx="852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the range of values for each of the following and graph your solution on a number line.</a:t>
            </a:r>
            <a:r>
              <a:rPr lang="pt-BR" b="0" i="0" u="none" strike="noStrike" baseline="0" dirty="0">
                <a:latin typeface="+mn-lt"/>
              </a:rPr>
              <a:t>𝑥</a:t>
            </a:r>
          </a:p>
          <a:p>
            <a:endParaRPr lang="pt-BR" b="1" dirty="0"/>
          </a:p>
          <a:p>
            <a:endParaRPr lang="en-IE" dirty="0"/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B60FDF0F-DAC2-AE18-8EAC-99F629B31EDB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42B2C3-6C97-F7D9-7E75-3EC2A06DF17C}"/>
                  </a:ext>
                </a:extLst>
              </p:cNvPr>
              <p:cNvSpPr txBox="1"/>
              <p:nvPr/>
            </p:nvSpPr>
            <p:spPr>
              <a:xfrm>
                <a:off x="150733" y="1977950"/>
                <a:ext cx="2973466" cy="595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(l)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dirty="0"/>
                  <a:t> &gt; −1, 𝑥 ∈ ℕ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42B2C3-6C97-F7D9-7E75-3EC2A06D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77950"/>
                <a:ext cx="2973466" cy="595997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084AEFD-9573-6CA0-5EF3-57E9CBCE4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8" name="Picture 7" descr="A grid of blue lines&#10;&#10;AI-generated content may be incorrect.">
            <a:extLst>
              <a:ext uri="{FF2B5EF4-FFF2-40B4-BE49-F238E27FC236}">
                <a16:creationId xmlns:a16="http://schemas.microsoft.com/office/drawing/2014/main" id="{2CA25D83-A5DD-F68E-E1E6-595B22982F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60" r="456" b="45960"/>
          <a:stretch>
            <a:fillRect/>
          </a:stretch>
        </p:blipFill>
        <p:spPr>
          <a:xfrm>
            <a:off x="0" y="2368617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15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FD07665-FDED-40DE-7847-C28B7456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D4794C-FDB8-1E82-0D29-DCBFA14B5B9F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D3BDC-4229-83BD-13C6-B9FAD2753C72}"/>
              </a:ext>
            </a:extLst>
          </p:cNvPr>
          <p:cNvSpPr txBox="1"/>
          <p:nvPr/>
        </p:nvSpPr>
        <p:spPr>
          <a:xfrm>
            <a:off x="150734" y="1574800"/>
            <a:ext cx="8718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pt-BR" sz="1600" b="1" dirty="0">
                <a:latin typeface="+mn-lt"/>
              </a:rPr>
              <a:t>(a) </a:t>
            </a:r>
            <a:r>
              <a:rPr lang="pt-BR" sz="1600" dirty="0">
                <a:latin typeface="+mn-lt"/>
              </a:rPr>
              <a:t>2𝑎 + 2 &gt; 6, 𝑎 ∈ ℤ</a:t>
            </a:r>
          </a:p>
          <a:p>
            <a:endParaRPr lang="en-IE" sz="1600" b="1" dirty="0">
              <a:latin typeface="+mn-lt"/>
            </a:endParaRP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4EDB2547-CC38-12B4-7B32-7173325D7EB4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156EA-3677-554D-C4C2-14EFA4DA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DBA70BD8-2028-238B-40B3-B191EF27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721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C362D51-451F-7B43-BEE6-653430AB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E0C5FF-F567-7757-2EE6-BCA70C69248B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8F11A-28DF-97EA-6B79-1BFCB307D7E0}"/>
              </a:ext>
            </a:extLst>
          </p:cNvPr>
          <p:cNvSpPr txBox="1"/>
          <p:nvPr/>
        </p:nvSpPr>
        <p:spPr>
          <a:xfrm>
            <a:off x="150735" y="1574800"/>
            <a:ext cx="8842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en-IE" sz="1600" b="1" dirty="0">
                <a:latin typeface="+mn-lt"/>
              </a:rPr>
              <a:t>(b) </a:t>
            </a:r>
            <a:r>
              <a:rPr lang="en-IE" sz="1600" dirty="0">
                <a:latin typeface="+mn-lt"/>
              </a:rPr>
              <a:t>3𝑏 + 4 ≤ 10, 𝑏 ∈ ℕ</a:t>
            </a:r>
          </a:p>
          <a:p>
            <a:endParaRPr lang="en-IE" sz="1600" b="1" dirty="0">
              <a:latin typeface="+mn-lt"/>
            </a:endParaRP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C9BF8581-874A-F24C-448A-4212FADB7D47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83FF0-E9DE-3345-A73D-75F9259D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1D3A7E90-E0F1-2EE0-D42A-3E94A7241A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08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EFB7F2B-B0F1-2966-6AA3-43776259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AF512-1660-A37D-4395-58F462971E36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E6901-90BB-BC1A-3E8B-B3BADDF707D8}"/>
              </a:ext>
            </a:extLst>
          </p:cNvPr>
          <p:cNvSpPr txBox="1"/>
          <p:nvPr/>
        </p:nvSpPr>
        <p:spPr>
          <a:xfrm>
            <a:off x="150734" y="1574800"/>
            <a:ext cx="8718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en-IE" sz="1600" b="1" dirty="0">
                <a:latin typeface="+mn-lt"/>
              </a:rPr>
              <a:t>(c) </a:t>
            </a:r>
            <a:r>
              <a:rPr lang="en-IE" sz="1600" dirty="0">
                <a:latin typeface="+mn-lt"/>
              </a:rPr>
              <a:t>5𝑐 + 5 &lt; 0, 𝑐 ∈ ℤ</a:t>
            </a:r>
          </a:p>
          <a:p>
            <a:endParaRPr lang="en-IE" sz="1600" b="1" dirty="0">
              <a:latin typeface="+mn-lt"/>
            </a:endParaRP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9D7A5518-9F11-BAF2-5C66-060809BBF33C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2D53C-4347-A9CF-940A-14481A59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E8EE2D49-0AC0-BFAB-E818-F64003DC44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25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831A1F57-56B2-7E9C-4AE4-F40CD8A2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3B7D47-6F86-F581-95C9-887E4C4867D5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70489-E417-6DFE-5738-2DFA28C547ED}"/>
              </a:ext>
            </a:extLst>
          </p:cNvPr>
          <p:cNvSpPr txBox="1"/>
          <p:nvPr/>
        </p:nvSpPr>
        <p:spPr>
          <a:xfrm>
            <a:off x="150735" y="1574800"/>
            <a:ext cx="8842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en-IE" sz="1600" b="1" dirty="0">
                <a:latin typeface="+mn-lt"/>
              </a:rPr>
              <a:t>(d) </a:t>
            </a:r>
            <a:r>
              <a:rPr lang="en-IE" sz="1600" dirty="0">
                <a:latin typeface="+mn-lt"/>
              </a:rPr>
              <a:t>3𝑑 − 5 &gt; −2, 𝑑  ∈ ℝ</a:t>
            </a:r>
          </a:p>
          <a:p>
            <a:endParaRPr lang="en-IE" sz="1600" b="1" dirty="0">
              <a:latin typeface="+mn-lt"/>
            </a:endParaRP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5D67CB32-CECE-6DBF-8C40-5CA63BF8F951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A2B86-47F8-C171-AFF0-222D65BAA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38586538-2F8D-3417-8262-4312265FC7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64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D901E90-A643-BC71-17C6-C6600EFCE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DF6C9C-07AF-C194-8DE4-D4FCB3850A7E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6E0FB-12D6-E52E-3D0B-095884C35EF2}"/>
              </a:ext>
            </a:extLst>
          </p:cNvPr>
          <p:cNvSpPr txBox="1"/>
          <p:nvPr/>
        </p:nvSpPr>
        <p:spPr>
          <a:xfrm>
            <a:off x="150734" y="1574800"/>
            <a:ext cx="8673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en-IE" sz="1600" b="1" dirty="0">
                <a:latin typeface="+mn-lt"/>
              </a:rPr>
              <a:t>(e) </a:t>
            </a:r>
            <a:r>
              <a:rPr lang="en-IE" sz="1600" dirty="0">
                <a:latin typeface="+mn-lt"/>
              </a:rPr>
              <a:t>2𝑒 − 6 &lt; −2, 𝑒 ∈ ℕ</a:t>
            </a:r>
          </a:p>
          <a:p>
            <a:endParaRPr lang="en-IE" sz="1600" b="1" dirty="0">
              <a:latin typeface="+mn-lt"/>
            </a:endParaRP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2EDBCD68-224C-567A-FCD8-54CFF4E2E82A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B08E4-8054-53D2-C86E-2B7172BCF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D50189B3-ED42-F939-457E-7A91CE12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47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1D83E314-1397-629B-5F92-62EC5C73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402D8-D760-CBC3-FC03-A79598BCB0F6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153FF-C187-A811-DD29-235BAFAF7B80}"/>
              </a:ext>
            </a:extLst>
          </p:cNvPr>
          <p:cNvSpPr txBox="1"/>
          <p:nvPr/>
        </p:nvSpPr>
        <p:spPr>
          <a:xfrm>
            <a:off x="150734" y="1574800"/>
            <a:ext cx="8642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r>
              <a:rPr lang="en-IE" sz="1600" b="1" dirty="0">
                <a:latin typeface="+mn-lt"/>
              </a:rPr>
              <a:t>(f) </a:t>
            </a:r>
            <a:r>
              <a:rPr lang="en-IE" sz="1600" dirty="0">
                <a:latin typeface="+mn-lt"/>
              </a:rPr>
              <a:t>5𝑓 + 1 &gt; −4, 𝑓 ∈ ℤ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5B16266E-6029-C09E-E218-F62CBC9E95F2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FA702-64DD-AEC0-EAF3-6944B5DB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7" name="Picture 6" descr="A grid of blue lines&#10;&#10;AI-generated content may be incorrect.">
            <a:extLst>
              <a:ext uri="{FF2B5EF4-FFF2-40B4-BE49-F238E27FC236}">
                <a16:creationId xmlns:a16="http://schemas.microsoft.com/office/drawing/2014/main" id="{276C0CCB-D2FB-62AD-5F7B-16AED0622F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60" r="456" b="45960"/>
          <a:stretch>
            <a:fillRect/>
          </a:stretch>
        </p:blipFill>
        <p:spPr>
          <a:xfrm>
            <a:off x="0" y="22279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58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6FB0CD5-F20A-1C7E-1232-B53C03DE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E68C41-910E-93EE-958F-3A6A657728FE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3D4C5-79FB-FFCC-BE66-F254E0FB7972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C75A506F-BA42-B5FA-5174-BCA27BA7DC38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CA149C-AA0E-3AA4-9477-768BC73FBBAB}"/>
                  </a:ext>
                </a:extLst>
              </p:cNvPr>
              <p:cNvSpPr txBox="1"/>
              <p:nvPr/>
            </p:nvSpPr>
            <p:spPr>
              <a:xfrm>
                <a:off x="150733" y="1900337"/>
                <a:ext cx="3781425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E" dirty="0"/>
                  <a:t> ≤ 2</a:t>
                </a:r>
                <a:r>
                  <a:rPr lang="en-IE" b="1" dirty="0"/>
                  <a:t>, </a:t>
                </a:r>
                <a:r>
                  <a:rPr lang="en-IE" dirty="0"/>
                  <a:t>𝑔 ∈ ℝ</a:t>
                </a: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CA149C-AA0E-3AA4-9477-768BC73FB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00337"/>
                <a:ext cx="3781425" cy="594906"/>
              </a:xfrm>
              <a:prstGeom prst="rect">
                <a:avLst/>
              </a:prstGeo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13C9C1E-494D-EAC0-A84B-F125C9189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8" name="Picture 7" descr="A grid of blue lines&#10;&#10;AI-generated content may be incorrect.">
            <a:extLst>
              <a:ext uri="{FF2B5EF4-FFF2-40B4-BE49-F238E27FC236}">
                <a16:creationId xmlns:a16="http://schemas.microsoft.com/office/drawing/2014/main" id="{3F299B70-E616-55B1-C0AA-6052F39A10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60" r="456" b="45960"/>
          <a:stretch>
            <a:fillRect/>
          </a:stretch>
        </p:blipFill>
        <p:spPr>
          <a:xfrm>
            <a:off x="20882" y="234224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46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E089ABD-D159-ED0B-8433-101CD4B4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B47372-20AF-1694-0FDF-1E2AA69D5CE6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60FD1-E7A2-466B-B481-2CABB6C7FED9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DF58C57C-AE08-A5A3-093D-E60E101B24A4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665D2-CAE1-5899-A11E-F08ECDE4F65F}"/>
                  </a:ext>
                </a:extLst>
              </p:cNvPr>
              <p:cNvSpPr txBox="1"/>
              <p:nvPr/>
            </p:nvSpPr>
            <p:spPr>
              <a:xfrm>
                <a:off x="150733" y="1900337"/>
                <a:ext cx="3781425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/>
                  <a:t> + 1 &lt; 3, ℎ ∈ ℕ</a:t>
                </a:r>
              </a:p>
              <a:p>
                <a:endParaRPr lang="en-IE" b="1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665D2-CAE1-5899-A11E-F08ECDE4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00337"/>
                <a:ext cx="3781425" cy="832344"/>
              </a:xfrm>
              <a:prstGeom prst="rect">
                <a:avLst/>
              </a:prstGeo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57ABB68-BBD2-02F9-7C1A-5430C1048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8" name="Picture 7" descr="A grid of blue lines&#10;&#10;AI-generated content may be incorrect.">
            <a:extLst>
              <a:ext uri="{FF2B5EF4-FFF2-40B4-BE49-F238E27FC236}">
                <a16:creationId xmlns:a16="http://schemas.microsoft.com/office/drawing/2014/main" id="{C41FA036-BDFC-64D6-FEDF-EF755E35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60" r="456" b="45960"/>
          <a:stretch>
            <a:fillRect/>
          </a:stretch>
        </p:blipFill>
        <p:spPr>
          <a:xfrm>
            <a:off x="0" y="2405797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15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443977B-87EC-7C5F-308C-8A19BF04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EA28EE-C2C1-1F4F-F5E0-6E5AA4100A0F}"/>
              </a:ext>
            </a:extLst>
          </p:cNvPr>
          <p:cNvSpPr txBox="1"/>
          <p:nvPr/>
        </p:nvSpPr>
        <p:spPr>
          <a:xfrm>
            <a:off x="150735" y="126702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A47B0C"/>
                </a:solidFill>
              </a:rPr>
              <a:t>Level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21138-F081-121A-C05B-4C93D1DB6E9C}"/>
              </a:ext>
            </a:extLst>
          </p:cNvPr>
          <p:cNvSpPr txBox="1"/>
          <p:nvPr/>
        </p:nvSpPr>
        <p:spPr>
          <a:xfrm>
            <a:off x="150734" y="1574800"/>
            <a:ext cx="8993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Find the range of values for each of the following and graph your solution on a number line.</a:t>
            </a:r>
          </a:p>
          <a:p>
            <a:endParaRPr lang="pt-BR" sz="1200" b="1" i="0" strike="noStrike" baseline="0" dirty="0">
              <a:latin typeface="+mn-lt"/>
            </a:endParaRPr>
          </a:p>
        </p:txBody>
      </p:sp>
      <p:sp>
        <p:nvSpPr>
          <p:cNvPr id="5" name="Google Shape;68;p2">
            <a:extLst>
              <a:ext uri="{FF2B5EF4-FFF2-40B4-BE49-F238E27FC236}">
                <a16:creationId xmlns:a16="http://schemas.microsoft.com/office/drawing/2014/main" id="{B86C8E11-79A6-1A86-4431-EE122D1A20DE}"/>
              </a:ext>
            </a:extLst>
          </p:cNvPr>
          <p:cNvSpPr txBox="1">
            <a:spLocks/>
          </p:cNvSpPr>
          <p:nvPr/>
        </p:nvSpPr>
        <p:spPr>
          <a:xfrm>
            <a:off x="150735" y="270655"/>
            <a:ext cx="8520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6.3 Solving and graphing inequalities –</a:t>
            </a:r>
            <a:r>
              <a:rPr lang="en-IE" dirty="0"/>
              <a:t> Exercise 6.3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09866-CEB4-0B25-FBD4-A10B557E65C5}"/>
                  </a:ext>
                </a:extLst>
              </p:cNvPr>
              <p:cNvSpPr txBox="1"/>
              <p:nvPr/>
            </p:nvSpPr>
            <p:spPr>
              <a:xfrm>
                <a:off x="150733" y="1900337"/>
                <a:ext cx="3781425" cy="83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/>
                  <a:t>(</a:t>
                </a:r>
                <a:r>
                  <a:rPr lang="en-IE" b="1" dirty="0" err="1"/>
                  <a:t>i</a:t>
                </a:r>
                <a:r>
                  <a:rPr lang="en-IE" b="1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IE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dirty="0"/>
                  <a:t> − 2 &gt; −2, 𝑖 ∈ ℤ</a:t>
                </a:r>
              </a:p>
              <a:p>
                <a:endParaRPr lang="en-IE" b="1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09866-CEB4-0B25-FBD4-A10B557E6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3" y="1900337"/>
                <a:ext cx="3781425" cy="836576"/>
              </a:xfrm>
              <a:prstGeom prst="rect">
                <a:avLst/>
              </a:prstGeo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F737DF6-7509-148A-A4ED-109253F9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5" y="4239729"/>
            <a:ext cx="8854440" cy="517321"/>
          </a:xfrm>
          <a:prstGeom prst="rect">
            <a:avLst/>
          </a:prstGeom>
        </p:spPr>
      </p:pic>
      <p:pic>
        <p:nvPicPr>
          <p:cNvPr id="8" name="Picture 7" descr="A grid of blue lines&#10;&#10;AI-generated content may be incorrect.">
            <a:extLst>
              <a:ext uri="{FF2B5EF4-FFF2-40B4-BE49-F238E27FC236}">
                <a16:creationId xmlns:a16="http://schemas.microsoft.com/office/drawing/2014/main" id="{E40D7EBD-824D-25AC-25AB-832F3BF83E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60" r="456" b="45960"/>
          <a:stretch>
            <a:fillRect/>
          </a:stretch>
        </p:blipFill>
        <p:spPr>
          <a:xfrm>
            <a:off x="0" y="2318625"/>
            <a:ext cx="9102236" cy="1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750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6897</Words>
  <Application>Microsoft Office PowerPoint</Application>
  <PresentationFormat>On-screen Show (16:9)</PresentationFormat>
  <Paragraphs>1189</Paragraphs>
  <Slides>137</Slides>
  <Notes>133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2" baseType="lpstr">
      <vt:lpstr>Source Code Pro</vt:lpstr>
      <vt:lpstr>Arial</vt:lpstr>
      <vt:lpstr>Oswald</vt:lpstr>
      <vt:lpstr>Cambria Math</vt:lpstr>
      <vt:lpstr>Modern Writer</vt:lpstr>
      <vt:lpstr>PowerPoint Presentation</vt:lpstr>
      <vt:lpstr>Chapter 6 content </vt:lpstr>
      <vt:lpstr>PowerPoint Presentation</vt:lpstr>
      <vt:lpstr>6.1 Working with algebraic equations</vt:lpstr>
      <vt:lpstr>6.1 Working with algebraic equations</vt:lpstr>
      <vt:lpstr>6.1 Working with algebraic equations</vt:lpstr>
      <vt:lpstr>6.1 Working with algebraic equations</vt:lpstr>
      <vt:lpstr>6.1 Working with algebraic equations</vt:lpstr>
      <vt:lpstr>6.1 Working with algebraic equations</vt:lpstr>
      <vt:lpstr>6.1 Working with algebraic equations</vt:lpstr>
      <vt:lpstr>6.1 Working with algebraic equations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6.1 Working with algebraic equations – Exercise 6.1</vt:lpstr>
      <vt:lpstr>Bonus Level</vt:lpstr>
      <vt:lpstr>Bonus Level</vt:lpstr>
      <vt:lpstr>Bonus Level</vt:lpstr>
      <vt:lpstr>Bonus Level</vt:lpstr>
      <vt:lpstr>Bonus Level</vt:lpstr>
      <vt:lpstr>Bonus Level</vt:lpstr>
      <vt:lpstr>6.2 Working with algebraic inequalities</vt:lpstr>
      <vt:lpstr>6.2 Working with algebraic inequalities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6.2 Working with algebraic inequalities – Exercise 6.2</vt:lpstr>
      <vt:lpstr>6.3 Solving and graphing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 Level</vt:lpstr>
      <vt:lpstr>Bonus Level</vt:lpstr>
      <vt:lpstr>Bonus Level</vt:lpstr>
      <vt:lpstr>PowerPoint Presentation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  <vt:lpstr>Revision Blaster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</dc:creator>
  <cp:lastModifiedBy>Damien Lynam</cp:lastModifiedBy>
  <cp:revision>23</cp:revision>
  <dcterms:modified xsi:type="dcterms:W3CDTF">2026-01-27T13:49:50Z</dcterms:modified>
</cp:coreProperties>
</file>