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2"/>
  </p:notesMasterIdLst>
  <p:sldIdLst>
    <p:sldId id="256" r:id="rId2"/>
    <p:sldId id="257" r:id="rId3"/>
    <p:sldId id="258" r:id="rId4"/>
    <p:sldId id="259" r:id="rId5"/>
    <p:sldId id="262" r:id="rId6"/>
    <p:sldId id="323" r:id="rId7"/>
    <p:sldId id="264" r:id="rId8"/>
    <p:sldId id="275" r:id="rId9"/>
    <p:sldId id="276" r:id="rId10"/>
    <p:sldId id="277" r:id="rId11"/>
    <p:sldId id="278" r:id="rId12"/>
    <p:sldId id="267" r:id="rId13"/>
    <p:sldId id="280" r:id="rId14"/>
    <p:sldId id="281" r:id="rId15"/>
    <p:sldId id="282" r:id="rId16"/>
    <p:sldId id="283" r:id="rId17"/>
    <p:sldId id="284" r:id="rId18"/>
    <p:sldId id="285" r:id="rId19"/>
    <p:sldId id="286" r:id="rId20"/>
    <p:sldId id="316" r:id="rId21"/>
    <p:sldId id="317" r:id="rId22"/>
    <p:sldId id="318" r:id="rId23"/>
    <p:sldId id="261" r:id="rId24"/>
    <p:sldId id="290" r:id="rId25"/>
    <p:sldId id="291" r:id="rId26"/>
    <p:sldId id="292" r:id="rId27"/>
    <p:sldId id="293" r:id="rId28"/>
    <p:sldId id="294" r:id="rId29"/>
    <p:sldId id="314" r:id="rId30"/>
    <p:sldId id="319" r:id="rId31"/>
    <p:sldId id="320" r:id="rId32"/>
    <p:sldId id="321" r:id="rId33"/>
    <p:sldId id="322" r:id="rId34"/>
    <p:sldId id="299" r:id="rId35"/>
    <p:sldId id="300" r:id="rId36"/>
    <p:sldId id="301" r:id="rId37"/>
    <p:sldId id="302" r:id="rId38"/>
    <p:sldId id="303" r:id="rId39"/>
    <p:sldId id="304" r:id="rId40"/>
    <p:sldId id="306" r:id="rId41"/>
    <p:sldId id="307" r:id="rId42"/>
    <p:sldId id="308" r:id="rId43"/>
    <p:sldId id="309" r:id="rId44"/>
    <p:sldId id="313" r:id="rId45"/>
    <p:sldId id="265" r:id="rId46"/>
    <p:sldId id="310" r:id="rId47"/>
    <p:sldId id="268" r:id="rId48"/>
    <p:sldId id="311" r:id="rId49"/>
    <p:sldId id="269" r:id="rId50"/>
    <p:sldId id="312" r:id="rId51"/>
  </p:sldIdLst>
  <p:sldSz cx="9144000" cy="5143500" type="screen16x9"/>
  <p:notesSz cx="6858000" cy="9144000"/>
  <p:embeddedFontLst>
    <p:embeddedFont>
      <p:font typeface="Cambria Math" panose="02040503050406030204" pitchFamily="18" charset="0"/>
      <p:regular r:id="rId53"/>
    </p:embeddedFont>
    <p:embeddedFont>
      <p:font typeface="Oswald" panose="00000500000000000000" pitchFamily="2" charset="0"/>
      <p:regular r:id="rId54"/>
      <p:bold r:id="rId55"/>
    </p:embeddedFont>
    <p:embeddedFont>
      <p:font typeface="Source Code Pro" panose="020B0509030403020204" pitchFamily="49"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igFm1NPX6W7EffOVAB9/ikZbm3Y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E88CE"/>
    <a:srgbClr val="F5F1E9"/>
    <a:srgbClr val="EEE7DB"/>
    <a:srgbClr val="DFD0B4"/>
    <a:srgbClr val="E5EDF2"/>
    <a:srgbClr val="F0F5F8"/>
    <a:srgbClr val="ECE3EF"/>
    <a:srgbClr val="F5EEF7"/>
    <a:srgbClr val="D9B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93" autoAdjust="0"/>
    <p:restoredTop sz="93450" autoAdjust="0"/>
  </p:normalViewPr>
  <p:slideViewPr>
    <p:cSldViewPr snapToGrid="0">
      <p:cViewPr varScale="1">
        <p:scale>
          <a:sx n="141" d="100"/>
          <a:sy n="141" d="100"/>
        </p:scale>
        <p:origin x="156" y="120"/>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9178A861-31A9-7CD3-CB28-7D742A06AFEA}"/>
            </a:ext>
          </a:extLst>
        </p:cNvPr>
        <p:cNvGrpSpPr/>
        <p:nvPr/>
      </p:nvGrpSpPr>
      <p:grpSpPr>
        <a:xfrm>
          <a:off x="0" y="0"/>
          <a:ext cx="0" cy="0"/>
          <a:chOff x="0" y="0"/>
          <a:chExt cx="0" cy="0"/>
        </a:xfrm>
      </p:grpSpPr>
      <p:sp>
        <p:nvSpPr>
          <p:cNvPr id="110" name="Google Shape;110;p21:notes">
            <a:extLst>
              <a:ext uri="{FF2B5EF4-FFF2-40B4-BE49-F238E27FC236}">
                <a16:creationId xmlns:a16="http://schemas.microsoft.com/office/drawing/2014/main" id="{22952FD2-C41B-20B0-3D10-6EE339BFB5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21:notes">
            <a:extLst>
              <a:ext uri="{FF2B5EF4-FFF2-40B4-BE49-F238E27FC236}">
                <a16:creationId xmlns:a16="http://schemas.microsoft.com/office/drawing/2014/main" id="{08F84CC4-6A1E-07E0-57C5-364F9E64133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1626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FD702D02-768A-99E9-95D9-986176C008D8}"/>
            </a:ext>
          </a:extLst>
        </p:cNvPr>
        <p:cNvGrpSpPr/>
        <p:nvPr/>
      </p:nvGrpSpPr>
      <p:grpSpPr>
        <a:xfrm>
          <a:off x="0" y="0"/>
          <a:ext cx="0" cy="0"/>
          <a:chOff x="0" y="0"/>
          <a:chExt cx="0" cy="0"/>
        </a:xfrm>
      </p:grpSpPr>
      <p:sp>
        <p:nvSpPr>
          <p:cNvPr id="110" name="Google Shape;110;p21:notes">
            <a:extLst>
              <a:ext uri="{FF2B5EF4-FFF2-40B4-BE49-F238E27FC236}">
                <a16:creationId xmlns:a16="http://schemas.microsoft.com/office/drawing/2014/main" id="{7CF1383B-7BA5-DF1F-324A-A5FEC41A97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21:notes">
            <a:extLst>
              <a:ext uri="{FF2B5EF4-FFF2-40B4-BE49-F238E27FC236}">
                <a16:creationId xmlns:a16="http://schemas.microsoft.com/office/drawing/2014/main" id="{4FF63CBE-3B96-F655-FE81-F9A2A69C699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065646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7C679CE5-FD44-4130-DDD4-4AD6365A4FB8}"/>
            </a:ext>
          </a:extLst>
        </p:cNvPr>
        <p:cNvGrpSpPr/>
        <p:nvPr/>
      </p:nvGrpSpPr>
      <p:grpSpPr>
        <a:xfrm>
          <a:off x="0" y="0"/>
          <a:ext cx="0" cy="0"/>
          <a:chOff x="0" y="0"/>
          <a:chExt cx="0" cy="0"/>
        </a:xfrm>
      </p:grpSpPr>
      <p:sp>
        <p:nvSpPr>
          <p:cNvPr id="133" name="Google Shape;133;p24:notes">
            <a:extLst>
              <a:ext uri="{FF2B5EF4-FFF2-40B4-BE49-F238E27FC236}">
                <a16:creationId xmlns:a16="http://schemas.microsoft.com/office/drawing/2014/main" id="{A915D038-C1C7-3660-BE1E-276603A335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4:notes">
            <a:extLst>
              <a:ext uri="{FF2B5EF4-FFF2-40B4-BE49-F238E27FC236}">
                <a16:creationId xmlns:a16="http://schemas.microsoft.com/office/drawing/2014/main" id="{D7C09B07-DB1B-A486-3FD3-6ED724FE12A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522923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75F5AE17-F377-74B4-E413-3862ED9ACA3D}"/>
            </a:ext>
          </a:extLst>
        </p:cNvPr>
        <p:cNvGrpSpPr/>
        <p:nvPr/>
      </p:nvGrpSpPr>
      <p:grpSpPr>
        <a:xfrm>
          <a:off x="0" y="0"/>
          <a:ext cx="0" cy="0"/>
          <a:chOff x="0" y="0"/>
          <a:chExt cx="0" cy="0"/>
        </a:xfrm>
      </p:grpSpPr>
      <p:sp>
        <p:nvSpPr>
          <p:cNvPr id="133" name="Google Shape;133;p24:notes">
            <a:extLst>
              <a:ext uri="{FF2B5EF4-FFF2-40B4-BE49-F238E27FC236}">
                <a16:creationId xmlns:a16="http://schemas.microsoft.com/office/drawing/2014/main" id="{73DBBA75-2C5F-3A74-F7E7-48CFD8F117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4:notes">
            <a:extLst>
              <a:ext uri="{FF2B5EF4-FFF2-40B4-BE49-F238E27FC236}">
                <a16:creationId xmlns:a16="http://schemas.microsoft.com/office/drawing/2014/main" id="{A9376F2C-8C6F-2249-666A-546A1373D46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i="0" dirty="0"/>
          </a:p>
        </p:txBody>
      </p:sp>
    </p:spTree>
    <p:extLst>
      <p:ext uri="{BB962C8B-B14F-4D97-AF65-F5344CB8AC3E}">
        <p14:creationId xmlns:p14="http://schemas.microsoft.com/office/powerpoint/2010/main" val="2627788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A9F6CF50-2BE0-15F8-9F04-450965AC96E4}"/>
            </a:ext>
          </a:extLst>
        </p:cNvPr>
        <p:cNvGrpSpPr/>
        <p:nvPr/>
      </p:nvGrpSpPr>
      <p:grpSpPr>
        <a:xfrm>
          <a:off x="0" y="0"/>
          <a:ext cx="0" cy="0"/>
          <a:chOff x="0" y="0"/>
          <a:chExt cx="0" cy="0"/>
        </a:xfrm>
      </p:grpSpPr>
      <p:sp>
        <p:nvSpPr>
          <p:cNvPr id="147" name="Google Shape;147;p26:notes">
            <a:extLst>
              <a:ext uri="{FF2B5EF4-FFF2-40B4-BE49-F238E27FC236}">
                <a16:creationId xmlns:a16="http://schemas.microsoft.com/office/drawing/2014/main" id="{4CA6B160-5612-D7FD-948F-D7EAF23AE4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26:notes">
            <a:extLst>
              <a:ext uri="{FF2B5EF4-FFF2-40B4-BE49-F238E27FC236}">
                <a16:creationId xmlns:a16="http://schemas.microsoft.com/office/drawing/2014/main" id="{98B4AAF5-EC02-2970-F161-455F6845577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90197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3211989E-E81E-3A52-9763-6819B1740851}"/>
            </a:ext>
          </a:extLst>
        </p:cNvPr>
        <p:cNvGrpSpPr/>
        <p:nvPr/>
      </p:nvGrpSpPr>
      <p:grpSpPr>
        <a:xfrm>
          <a:off x="0" y="0"/>
          <a:ext cx="0" cy="0"/>
          <a:chOff x="0" y="0"/>
          <a:chExt cx="0" cy="0"/>
        </a:xfrm>
      </p:grpSpPr>
      <p:sp>
        <p:nvSpPr>
          <p:cNvPr id="147" name="Google Shape;147;p26:notes">
            <a:extLst>
              <a:ext uri="{FF2B5EF4-FFF2-40B4-BE49-F238E27FC236}">
                <a16:creationId xmlns:a16="http://schemas.microsoft.com/office/drawing/2014/main" id="{CD57ED6C-CE1F-475F-1744-8F79D5DAC9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26:notes">
            <a:extLst>
              <a:ext uri="{FF2B5EF4-FFF2-40B4-BE49-F238E27FC236}">
                <a16:creationId xmlns:a16="http://schemas.microsoft.com/office/drawing/2014/main" id="{99A9EF22-9DA2-1730-407E-7DA61F94745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99349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6B2633C-C606-2E05-068C-E83A9343EC80}"/>
            </a:ext>
          </a:extLst>
        </p:cNvPr>
        <p:cNvGrpSpPr/>
        <p:nvPr/>
      </p:nvGrpSpPr>
      <p:grpSpPr>
        <a:xfrm>
          <a:off x="0" y="0"/>
          <a:ext cx="0" cy="0"/>
          <a:chOff x="0" y="0"/>
          <a:chExt cx="0" cy="0"/>
        </a:xfrm>
      </p:grpSpPr>
      <p:sp>
        <p:nvSpPr>
          <p:cNvPr id="94" name="Google Shape;94;p19:notes">
            <a:extLst>
              <a:ext uri="{FF2B5EF4-FFF2-40B4-BE49-F238E27FC236}">
                <a16:creationId xmlns:a16="http://schemas.microsoft.com/office/drawing/2014/main" id="{9E504CD4-0D58-5DCE-306D-0D13815CDC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19:notes">
            <a:extLst>
              <a:ext uri="{FF2B5EF4-FFF2-40B4-BE49-F238E27FC236}">
                <a16:creationId xmlns:a16="http://schemas.microsoft.com/office/drawing/2014/main" id="{B9476B79-01E9-5583-C51A-0EBE06A9327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75001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9F232E19-318B-E481-4A72-4E51C9270DD8}"/>
            </a:ext>
          </a:extLst>
        </p:cNvPr>
        <p:cNvGrpSpPr/>
        <p:nvPr/>
      </p:nvGrpSpPr>
      <p:grpSpPr>
        <a:xfrm>
          <a:off x="0" y="0"/>
          <a:ext cx="0" cy="0"/>
          <a:chOff x="0" y="0"/>
          <a:chExt cx="0" cy="0"/>
        </a:xfrm>
      </p:grpSpPr>
      <p:sp>
        <p:nvSpPr>
          <p:cNvPr id="74" name="Google Shape;74;p16:notes">
            <a:extLst>
              <a:ext uri="{FF2B5EF4-FFF2-40B4-BE49-F238E27FC236}">
                <a16:creationId xmlns:a16="http://schemas.microsoft.com/office/drawing/2014/main" id="{A8D4053B-F5BE-6E4E-3E9F-29E5F21F4F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6:notes">
            <a:extLst>
              <a:ext uri="{FF2B5EF4-FFF2-40B4-BE49-F238E27FC236}">
                <a16:creationId xmlns:a16="http://schemas.microsoft.com/office/drawing/2014/main" id="{74F72F1B-F40D-AB52-B947-3B8D29F41DD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3</a:t>
            </a:r>
            <a:endParaRPr dirty="0"/>
          </a:p>
        </p:txBody>
      </p:sp>
    </p:spTree>
    <p:extLst>
      <p:ext uri="{BB962C8B-B14F-4D97-AF65-F5344CB8AC3E}">
        <p14:creationId xmlns:p14="http://schemas.microsoft.com/office/powerpoint/2010/main" val="2247968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1211EB4D-3139-B5D6-E392-948AB4E17EE9}"/>
            </a:ext>
          </a:extLst>
        </p:cNvPr>
        <p:cNvGrpSpPr/>
        <p:nvPr/>
      </p:nvGrpSpPr>
      <p:grpSpPr>
        <a:xfrm>
          <a:off x="0" y="0"/>
          <a:ext cx="0" cy="0"/>
          <a:chOff x="0" y="0"/>
          <a:chExt cx="0" cy="0"/>
        </a:xfrm>
      </p:grpSpPr>
      <p:sp>
        <p:nvSpPr>
          <p:cNvPr id="74" name="Google Shape;74;p16:notes">
            <a:extLst>
              <a:ext uri="{FF2B5EF4-FFF2-40B4-BE49-F238E27FC236}">
                <a16:creationId xmlns:a16="http://schemas.microsoft.com/office/drawing/2014/main" id="{5DF65061-0943-B31C-651D-0DB5BEE4A5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6:notes">
            <a:extLst>
              <a:ext uri="{FF2B5EF4-FFF2-40B4-BE49-F238E27FC236}">
                <a16:creationId xmlns:a16="http://schemas.microsoft.com/office/drawing/2014/main" id="{0EFE9525-E2C9-2408-E330-07249D3BCE3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3</a:t>
            </a:r>
            <a:endParaRPr dirty="0"/>
          </a:p>
        </p:txBody>
      </p:sp>
    </p:spTree>
    <p:extLst>
      <p:ext uri="{BB962C8B-B14F-4D97-AF65-F5344CB8AC3E}">
        <p14:creationId xmlns:p14="http://schemas.microsoft.com/office/powerpoint/2010/main" val="227764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F33665A5-18E4-1AE5-F655-DAA42C99B0CD}"/>
            </a:ext>
          </a:extLst>
        </p:cNvPr>
        <p:cNvGrpSpPr/>
        <p:nvPr/>
      </p:nvGrpSpPr>
      <p:grpSpPr>
        <a:xfrm>
          <a:off x="0" y="0"/>
          <a:ext cx="0" cy="0"/>
          <a:chOff x="0" y="0"/>
          <a:chExt cx="0" cy="0"/>
        </a:xfrm>
      </p:grpSpPr>
      <p:sp>
        <p:nvSpPr>
          <p:cNvPr id="74" name="Google Shape;74;p16:notes">
            <a:extLst>
              <a:ext uri="{FF2B5EF4-FFF2-40B4-BE49-F238E27FC236}">
                <a16:creationId xmlns:a16="http://schemas.microsoft.com/office/drawing/2014/main" id="{4DAEC7A4-8A44-7BC2-BC39-0F1D8BC46C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6:notes">
            <a:extLst>
              <a:ext uri="{FF2B5EF4-FFF2-40B4-BE49-F238E27FC236}">
                <a16:creationId xmlns:a16="http://schemas.microsoft.com/office/drawing/2014/main" id="{1EAC74B6-A658-8946-A7B6-26316866E54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3</a:t>
            </a:r>
            <a:endParaRPr dirty="0"/>
          </a:p>
        </p:txBody>
      </p:sp>
    </p:spTree>
    <p:extLst>
      <p:ext uri="{BB962C8B-B14F-4D97-AF65-F5344CB8AC3E}">
        <p14:creationId xmlns:p14="http://schemas.microsoft.com/office/powerpoint/2010/main" val="3472632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79F56260-C1D7-BDD1-6559-5939AA91A66A}"/>
            </a:ext>
          </a:extLst>
        </p:cNvPr>
        <p:cNvGrpSpPr/>
        <p:nvPr/>
      </p:nvGrpSpPr>
      <p:grpSpPr>
        <a:xfrm>
          <a:off x="0" y="0"/>
          <a:ext cx="0" cy="0"/>
          <a:chOff x="0" y="0"/>
          <a:chExt cx="0" cy="0"/>
        </a:xfrm>
      </p:grpSpPr>
      <p:sp>
        <p:nvSpPr>
          <p:cNvPr id="74" name="Google Shape;74;p16:notes">
            <a:extLst>
              <a:ext uri="{FF2B5EF4-FFF2-40B4-BE49-F238E27FC236}">
                <a16:creationId xmlns:a16="http://schemas.microsoft.com/office/drawing/2014/main" id="{65F5167F-1769-6BD6-C0E0-C9934424E4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6:notes">
            <a:extLst>
              <a:ext uri="{FF2B5EF4-FFF2-40B4-BE49-F238E27FC236}">
                <a16:creationId xmlns:a16="http://schemas.microsoft.com/office/drawing/2014/main" id="{65705D23-49FA-5AA0-4768-FD37D18247F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3</a:t>
            </a:r>
            <a:endParaRPr dirty="0"/>
          </a:p>
        </p:txBody>
      </p:sp>
    </p:spTree>
    <p:extLst>
      <p:ext uri="{BB962C8B-B14F-4D97-AF65-F5344CB8AC3E}">
        <p14:creationId xmlns:p14="http://schemas.microsoft.com/office/powerpoint/2010/main" val="1410031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AC3B396A-EBBE-EC62-0CE7-2D4353C9ED23}"/>
            </a:ext>
          </a:extLst>
        </p:cNvPr>
        <p:cNvGrpSpPr/>
        <p:nvPr/>
      </p:nvGrpSpPr>
      <p:grpSpPr>
        <a:xfrm>
          <a:off x="0" y="0"/>
          <a:ext cx="0" cy="0"/>
          <a:chOff x="0" y="0"/>
          <a:chExt cx="0" cy="0"/>
        </a:xfrm>
      </p:grpSpPr>
      <p:sp>
        <p:nvSpPr>
          <p:cNvPr id="74" name="Google Shape;74;p16:notes">
            <a:extLst>
              <a:ext uri="{FF2B5EF4-FFF2-40B4-BE49-F238E27FC236}">
                <a16:creationId xmlns:a16="http://schemas.microsoft.com/office/drawing/2014/main" id="{60871EFB-7B55-43D1-9AB6-1AB6AABCFB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6:notes">
            <a:extLst>
              <a:ext uri="{FF2B5EF4-FFF2-40B4-BE49-F238E27FC236}">
                <a16:creationId xmlns:a16="http://schemas.microsoft.com/office/drawing/2014/main" id="{932EC327-D47B-2006-978B-59AA117672F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3</a:t>
            </a:r>
            <a:endParaRPr dirty="0"/>
          </a:p>
        </p:txBody>
      </p:sp>
    </p:spTree>
    <p:extLst>
      <p:ext uri="{BB962C8B-B14F-4D97-AF65-F5344CB8AC3E}">
        <p14:creationId xmlns:p14="http://schemas.microsoft.com/office/powerpoint/2010/main" val="3795072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3E7BA498-94FD-71E0-879B-63CE46BBF040}"/>
            </a:ext>
          </a:extLst>
        </p:cNvPr>
        <p:cNvGrpSpPr/>
        <p:nvPr/>
      </p:nvGrpSpPr>
      <p:grpSpPr>
        <a:xfrm>
          <a:off x="0" y="0"/>
          <a:ext cx="0" cy="0"/>
          <a:chOff x="0" y="0"/>
          <a:chExt cx="0" cy="0"/>
        </a:xfrm>
      </p:grpSpPr>
      <p:sp>
        <p:nvSpPr>
          <p:cNvPr id="110" name="Google Shape;110;p21:notes">
            <a:extLst>
              <a:ext uri="{FF2B5EF4-FFF2-40B4-BE49-F238E27FC236}">
                <a16:creationId xmlns:a16="http://schemas.microsoft.com/office/drawing/2014/main" id="{02EE4F61-B651-808B-7CC5-33B9D2B942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21:notes">
            <a:extLst>
              <a:ext uri="{FF2B5EF4-FFF2-40B4-BE49-F238E27FC236}">
                <a16:creationId xmlns:a16="http://schemas.microsoft.com/office/drawing/2014/main" id="{8A2C5414-1C13-DC9B-ED3E-81842F455AD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437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4D73C3BC-04B4-2EE5-24E3-6BA618145BF0}"/>
            </a:ext>
          </a:extLst>
        </p:cNvPr>
        <p:cNvGrpSpPr/>
        <p:nvPr/>
      </p:nvGrpSpPr>
      <p:grpSpPr>
        <a:xfrm>
          <a:off x="0" y="0"/>
          <a:ext cx="0" cy="0"/>
          <a:chOff x="0" y="0"/>
          <a:chExt cx="0" cy="0"/>
        </a:xfrm>
      </p:grpSpPr>
      <p:sp>
        <p:nvSpPr>
          <p:cNvPr id="110" name="Google Shape;110;p21:notes">
            <a:extLst>
              <a:ext uri="{FF2B5EF4-FFF2-40B4-BE49-F238E27FC236}">
                <a16:creationId xmlns:a16="http://schemas.microsoft.com/office/drawing/2014/main" id="{39FB0ACB-2914-E5DE-8A01-7118A0B2A6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21:notes">
            <a:extLst>
              <a:ext uri="{FF2B5EF4-FFF2-40B4-BE49-F238E27FC236}">
                <a16:creationId xmlns:a16="http://schemas.microsoft.com/office/drawing/2014/main" id="{39460906-926D-E511-F0D3-3381BB93CF8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350025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D54CAAC5-CE84-1EC9-CCAC-6F0C8F6EBC8A}"/>
            </a:ext>
          </a:extLst>
        </p:cNvPr>
        <p:cNvGrpSpPr/>
        <p:nvPr/>
      </p:nvGrpSpPr>
      <p:grpSpPr>
        <a:xfrm>
          <a:off x="0" y="0"/>
          <a:ext cx="0" cy="0"/>
          <a:chOff x="0" y="0"/>
          <a:chExt cx="0" cy="0"/>
        </a:xfrm>
      </p:grpSpPr>
      <p:sp>
        <p:nvSpPr>
          <p:cNvPr id="140" name="Google Shape;140;p25:notes">
            <a:extLst>
              <a:ext uri="{FF2B5EF4-FFF2-40B4-BE49-F238E27FC236}">
                <a16:creationId xmlns:a16="http://schemas.microsoft.com/office/drawing/2014/main" id="{779A6C14-628B-612A-63FE-8D79C81518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25:notes">
            <a:extLst>
              <a:ext uri="{FF2B5EF4-FFF2-40B4-BE49-F238E27FC236}">
                <a16:creationId xmlns:a16="http://schemas.microsoft.com/office/drawing/2014/main" id="{730273D9-129C-C024-DA11-4D16DD7C77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0587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FAC3C381-E065-6F5E-9C4A-EC333F226CA2}"/>
            </a:ext>
          </a:extLst>
        </p:cNvPr>
        <p:cNvGrpSpPr/>
        <p:nvPr/>
      </p:nvGrpSpPr>
      <p:grpSpPr>
        <a:xfrm>
          <a:off x="0" y="0"/>
          <a:ext cx="0" cy="0"/>
          <a:chOff x="0" y="0"/>
          <a:chExt cx="0" cy="0"/>
        </a:xfrm>
      </p:grpSpPr>
      <p:sp>
        <p:nvSpPr>
          <p:cNvPr id="140" name="Google Shape;140;p25:notes">
            <a:extLst>
              <a:ext uri="{FF2B5EF4-FFF2-40B4-BE49-F238E27FC236}">
                <a16:creationId xmlns:a16="http://schemas.microsoft.com/office/drawing/2014/main" id="{40BA8D27-1CA6-9A2C-4C2C-6B7E573E9B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25:notes">
            <a:extLst>
              <a:ext uri="{FF2B5EF4-FFF2-40B4-BE49-F238E27FC236}">
                <a16:creationId xmlns:a16="http://schemas.microsoft.com/office/drawing/2014/main" id="{DB92D554-9D71-8AE2-48D7-DD969CF5892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97327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69717084-EAFE-9CAF-AA80-F5A1415AD7EE}"/>
            </a:ext>
          </a:extLst>
        </p:cNvPr>
        <p:cNvGrpSpPr/>
        <p:nvPr/>
      </p:nvGrpSpPr>
      <p:grpSpPr>
        <a:xfrm>
          <a:off x="0" y="0"/>
          <a:ext cx="0" cy="0"/>
          <a:chOff x="0" y="0"/>
          <a:chExt cx="0" cy="0"/>
        </a:xfrm>
      </p:grpSpPr>
      <p:sp>
        <p:nvSpPr>
          <p:cNvPr id="147" name="Google Shape;147;p26:notes">
            <a:extLst>
              <a:ext uri="{FF2B5EF4-FFF2-40B4-BE49-F238E27FC236}">
                <a16:creationId xmlns:a16="http://schemas.microsoft.com/office/drawing/2014/main" id="{F9C74E4A-77C2-D770-2760-6FFB3B8699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26:notes">
            <a:extLst>
              <a:ext uri="{FF2B5EF4-FFF2-40B4-BE49-F238E27FC236}">
                <a16:creationId xmlns:a16="http://schemas.microsoft.com/office/drawing/2014/main" id="{A06D49AF-2B7A-7ED3-D271-FD3D7E2DD79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2452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40ACB0C9-DC23-FB7A-2F57-86263B727BCC}"/>
            </a:ext>
          </a:extLst>
        </p:cNvPr>
        <p:cNvGrpSpPr/>
        <p:nvPr/>
      </p:nvGrpSpPr>
      <p:grpSpPr>
        <a:xfrm>
          <a:off x="0" y="0"/>
          <a:ext cx="0" cy="0"/>
          <a:chOff x="0" y="0"/>
          <a:chExt cx="0" cy="0"/>
        </a:xfrm>
      </p:grpSpPr>
      <p:sp>
        <p:nvSpPr>
          <p:cNvPr id="147" name="Google Shape;147;p26:notes">
            <a:extLst>
              <a:ext uri="{FF2B5EF4-FFF2-40B4-BE49-F238E27FC236}">
                <a16:creationId xmlns:a16="http://schemas.microsoft.com/office/drawing/2014/main" id="{4F3590A3-3A3C-1FCE-B1EB-FF71046AEF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26:notes">
            <a:extLst>
              <a:ext uri="{FF2B5EF4-FFF2-40B4-BE49-F238E27FC236}">
                <a16:creationId xmlns:a16="http://schemas.microsoft.com/office/drawing/2014/main" id="{19098E48-E463-4547-E16F-9E430A0E788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1157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12D31E7F-F7A5-4AC9-A5A2-9D965790EE89}"/>
            </a:ext>
          </a:extLst>
        </p:cNvPr>
        <p:cNvGrpSpPr/>
        <p:nvPr/>
      </p:nvGrpSpPr>
      <p:grpSpPr>
        <a:xfrm>
          <a:off x="0" y="0"/>
          <a:ext cx="0" cy="0"/>
          <a:chOff x="0" y="0"/>
          <a:chExt cx="0" cy="0"/>
        </a:xfrm>
      </p:grpSpPr>
      <p:sp>
        <p:nvSpPr>
          <p:cNvPr id="74" name="Google Shape;74;p16:notes">
            <a:extLst>
              <a:ext uri="{FF2B5EF4-FFF2-40B4-BE49-F238E27FC236}">
                <a16:creationId xmlns:a16="http://schemas.microsoft.com/office/drawing/2014/main" id="{C168AD6B-2236-B7F3-92BC-EEF8FCD02D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6:notes">
            <a:extLst>
              <a:ext uri="{FF2B5EF4-FFF2-40B4-BE49-F238E27FC236}">
                <a16:creationId xmlns:a16="http://schemas.microsoft.com/office/drawing/2014/main" id="{14CD6CBC-CE9A-1C87-33BA-BC3804A4A0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3</a:t>
            </a:r>
            <a:endParaRPr dirty="0"/>
          </a:p>
        </p:txBody>
      </p:sp>
    </p:spTree>
    <p:extLst>
      <p:ext uri="{BB962C8B-B14F-4D97-AF65-F5344CB8AC3E}">
        <p14:creationId xmlns:p14="http://schemas.microsoft.com/office/powerpoint/2010/main" val="1799098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C7B69BEA-EA49-A2E9-E594-1FF8CCFADCF4}"/>
            </a:ext>
          </a:extLst>
        </p:cNvPr>
        <p:cNvGrpSpPr/>
        <p:nvPr/>
      </p:nvGrpSpPr>
      <p:grpSpPr>
        <a:xfrm>
          <a:off x="0" y="0"/>
          <a:ext cx="0" cy="0"/>
          <a:chOff x="0" y="0"/>
          <a:chExt cx="0" cy="0"/>
        </a:xfrm>
      </p:grpSpPr>
      <p:sp>
        <p:nvSpPr>
          <p:cNvPr id="74" name="Google Shape;74;p16:notes">
            <a:extLst>
              <a:ext uri="{FF2B5EF4-FFF2-40B4-BE49-F238E27FC236}">
                <a16:creationId xmlns:a16="http://schemas.microsoft.com/office/drawing/2014/main" id="{6652DBC6-CFB8-7B9D-17F1-4B3D3B4F27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6:notes">
            <a:extLst>
              <a:ext uri="{FF2B5EF4-FFF2-40B4-BE49-F238E27FC236}">
                <a16:creationId xmlns:a16="http://schemas.microsoft.com/office/drawing/2014/main" id="{5BF89024-B280-9ED3-F0B1-32F72E2ABC7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3</a:t>
            </a:r>
            <a:endParaRPr dirty="0"/>
          </a:p>
        </p:txBody>
      </p:sp>
    </p:spTree>
    <p:extLst>
      <p:ext uri="{BB962C8B-B14F-4D97-AF65-F5344CB8AC3E}">
        <p14:creationId xmlns:p14="http://schemas.microsoft.com/office/powerpoint/2010/main" val="426780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CB59CE10-5A46-C5EF-2829-785881A6E7FC}"/>
            </a:ext>
          </a:extLst>
        </p:cNvPr>
        <p:cNvGrpSpPr/>
        <p:nvPr/>
      </p:nvGrpSpPr>
      <p:grpSpPr>
        <a:xfrm>
          <a:off x="0" y="0"/>
          <a:ext cx="0" cy="0"/>
          <a:chOff x="0" y="0"/>
          <a:chExt cx="0" cy="0"/>
        </a:xfrm>
      </p:grpSpPr>
      <p:sp>
        <p:nvSpPr>
          <p:cNvPr id="74" name="Google Shape;74;p16:notes">
            <a:extLst>
              <a:ext uri="{FF2B5EF4-FFF2-40B4-BE49-F238E27FC236}">
                <a16:creationId xmlns:a16="http://schemas.microsoft.com/office/drawing/2014/main" id="{3C473DE2-2B73-DF62-F77D-4C655700EC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6:notes">
            <a:extLst>
              <a:ext uri="{FF2B5EF4-FFF2-40B4-BE49-F238E27FC236}">
                <a16:creationId xmlns:a16="http://schemas.microsoft.com/office/drawing/2014/main" id="{828DCF98-7BEE-9F2C-B4FB-61AA80A5130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3</a:t>
            </a:r>
            <a:endParaRPr dirty="0"/>
          </a:p>
        </p:txBody>
      </p:sp>
    </p:spTree>
    <p:extLst>
      <p:ext uri="{BB962C8B-B14F-4D97-AF65-F5344CB8AC3E}">
        <p14:creationId xmlns:p14="http://schemas.microsoft.com/office/powerpoint/2010/main" val="1844408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573085DC-755E-646C-A1AC-5B3B2E08FE56}"/>
            </a:ext>
          </a:extLst>
        </p:cNvPr>
        <p:cNvGrpSpPr/>
        <p:nvPr/>
      </p:nvGrpSpPr>
      <p:grpSpPr>
        <a:xfrm>
          <a:off x="0" y="0"/>
          <a:ext cx="0" cy="0"/>
          <a:chOff x="0" y="0"/>
          <a:chExt cx="0" cy="0"/>
        </a:xfrm>
      </p:grpSpPr>
      <p:sp>
        <p:nvSpPr>
          <p:cNvPr id="74" name="Google Shape;74;p16:notes">
            <a:extLst>
              <a:ext uri="{FF2B5EF4-FFF2-40B4-BE49-F238E27FC236}">
                <a16:creationId xmlns:a16="http://schemas.microsoft.com/office/drawing/2014/main" id="{3409EFB8-AB5F-A550-46EF-CCE6BC34F4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6:notes">
            <a:extLst>
              <a:ext uri="{FF2B5EF4-FFF2-40B4-BE49-F238E27FC236}">
                <a16:creationId xmlns:a16="http://schemas.microsoft.com/office/drawing/2014/main" id="{A157C92F-B1C3-8047-7B27-6B9B0122C0D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3</a:t>
            </a:r>
            <a:endParaRPr dirty="0"/>
          </a:p>
        </p:txBody>
      </p:sp>
    </p:spTree>
    <p:extLst>
      <p:ext uri="{BB962C8B-B14F-4D97-AF65-F5344CB8AC3E}">
        <p14:creationId xmlns:p14="http://schemas.microsoft.com/office/powerpoint/2010/main" val="1211040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5B22DB33-8BA5-7D57-BEAB-57286098318E}"/>
            </a:ext>
          </a:extLst>
        </p:cNvPr>
        <p:cNvGrpSpPr/>
        <p:nvPr/>
      </p:nvGrpSpPr>
      <p:grpSpPr>
        <a:xfrm>
          <a:off x="0" y="0"/>
          <a:ext cx="0" cy="0"/>
          <a:chOff x="0" y="0"/>
          <a:chExt cx="0" cy="0"/>
        </a:xfrm>
      </p:grpSpPr>
      <p:sp>
        <p:nvSpPr>
          <p:cNvPr id="88" name="Google Shape;88;p18:notes">
            <a:extLst>
              <a:ext uri="{FF2B5EF4-FFF2-40B4-BE49-F238E27FC236}">
                <a16:creationId xmlns:a16="http://schemas.microsoft.com/office/drawing/2014/main" id="{2CD4449C-6397-B290-955D-93054C33C1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18:notes">
            <a:extLst>
              <a:ext uri="{FF2B5EF4-FFF2-40B4-BE49-F238E27FC236}">
                <a16:creationId xmlns:a16="http://schemas.microsoft.com/office/drawing/2014/main" id="{545D71FE-DD3E-3BA3-42AE-A5B2E6DF42E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08574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6B2718D8-7DE7-D5E9-879B-222395F7C70A}"/>
            </a:ext>
          </a:extLst>
        </p:cNvPr>
        <p:cNvGrpSpPr/>
        <p:nvPr/>
      </p:nvGrpSpPr>
      <p:grpSpPr>
        <a:xfrm>
          <a:off x="0" y="0"/>
          <a:ext cx="0" cy="0"/>
          <a:chOff x="0" y="0"/>
          <a:chExt cx="0" cy="0"/>
        </a:xfrm>
      </p:grpSpPr>
      <p:sp>
        <p:nvSpPr>
          <p:cNvPr id="110" name="Google Shape;110;p21:notes">
            <a:extLst>
              <a:ext uri="{FF2B5EF4-FFF2-40B4-BE49-F238E27FC236}">
                <a16:creationId xmlns:a16="http://schemas.microsoft.com/office/drawing/2014/main" id="{7E296498-7BD4-5632-CE4A-EDB532B8FC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21:notes">
            <a:extLst>
              <a:ext uri="{FF2B5EF4-FFF2-40B4-BE49-F238E27FC236}">
                <a16:creationId xmlns:a16="http://schemas.microsoft.com/office/drawing/2014/main" id="{A7388C97-119B-D46C-F3ED-308C39A7B5F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17384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F4418808-B891-881C-F920-1CCBB074C89E}"/>
            </a:ext>
          </a:extLst>
        </p:cNvPr>
        <p:cNvGrpSpPr/>
        <p:nvPr/>
      </p:nvGrpSpPr>
      <p:grpSpPr>
        <a:xfrm>
          <a:off x="0" y="0"/>
          <a:ext cx="0" cy="0"/>
          <a:chOff x="0" y="0"/>
          <a:chExt cx="0" cy="0"/>
        </a:xfrm>
      </p:grpSpPr>
      <p:sp>
        <p:nvSpPr>
          <p:cNvPr id="110" name="Google Shape;110;p21:notes">
            <a:extLst>
              <a:ext uri="{FF2B5EF4-FFF2-40B4-BE49-F238E27FC236}">
                <a16:creationId xmlns:a16="http://schemas.microsoft.com/office/drawing/2014/main" id="{279A1E91-B38F-A707-FBB7-B9C84AC1C1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21:notes">
            <a:extLst>
              <a:ext uri="{FF2B5EF4-FFF2-40B4-BE49-F238E27FC236}">
                <a16:creationId xmlns:a16="http://schemas.microsoft.com/office/drawing/2014/main" id="{3F1A89F9-524C-01B4-1C00-1BAC89319D6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653774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E7644E88-73DA-7400-9ED4-D719F14F4D46}"/>
            </a:ext>
          </a:extLst>
        </p:cNvPr>
        <p:cNvGrpSpPr/>
        <p:nvPr/>
      </p:nvGrpSpPr>
      <p:grpSpPr>
        <a:xfrm>
          <a:off x="0" y="0"/>
          <a:ext cx="0" cy="0"/>
          <a:chOff x="0" y="0"/>
          <a:chExt cx="0" cy="0"/>
        </a:xfrm>
      </p:grpSpPr>
      <p:sp>
        <p:nvSpPr>
          <p:cNvPr id="140" name="Google Shape;140;p25:notes">
            <a:extLst>
              <a:ext uri="{FF2B5EF4-FFF2-40B4-BE49-F238E27FC236}">
                <a16:creationId xmlns:a16="http://schemas.microsoft.com/office/drawing/2014/main" id="{B954FEB2-4B69-85A4-CF54-F3B6381459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25:notes">
            <a:extLst>
              <a:ext uri="{FF2B5EF4-FFF2-40B4-BE49-F238E27FC236}">
                <a16:creationId xmlns:a16="http://schemas.microsoft.com/office/drawing/2014/main" id="{1BD30406-3724-E99F-EE7B-5060A593211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798363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FA83454D-BA37-A27A-83D9-AF37076AD55F}"/>
            </a:ext>
          </a:extLst>
        </p:cNvPr>
        <p:cNvGrpSpPr/>
        <p:nvPr/>
      </p:nvGrpSpPr>
      <p:grpSpPr>
        <a:xfrm>
          <a:off x="0" y="0"/>
          <a:ext cx="0" cy="0"/>
          <a:chOff x="0" y="0"/>
          <a:chExt cx="0" cy="0"/>
        </a:xfrm>
      </p:grpSpPr>
      <p:sp>
        <p:nvSpPr>
          <p:cNvPr id="140" name="Google Shape;140;p25:notes">
            <a:extLst>
              <a:ext uri="{FF2B5EF4-FFF2-40B4-BE49-F238E27FC236}">
                <a16:creationId xmlns:a16="http://schemas.microsoft.com/office/drawing/2014/main" id="{E9B113BF-25EF-6AAB-C46E-928275E8BD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25:notes">
            <a:extLst>
              <a:ext uri="{FF2B5EF4-FFF2-40B4-BE49-F238E27FC236}">
                <a16:creationId xmlns:a16="http://schemas.microsoft.com/office/drawing/2014/main" id="{A659B180-F1FC-8D3E-4AAE-8F92E93F869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26722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2158E878-E3DB-C5F0-F29A-F1863AAB3777}"/>
            </a:ext>
          </a:extLst>
        </p:cNvPr>
        <p:cNvGrpSpPr/>
        <p:nvPr/>
      </p:nvGrpSpPr>
      <p:grpSpPr>
        <a:xfrm>
          <a:off x="0" y="0"/>
          <a:ext cx="0" cy="0"/>
          <a:chOff x="0" y="0"/>
          <a:chExt cx="0" cy="0"/>
        </a:xfrm>
      </p:grpSpPr>
      <p:sp>
        <p:nvSpPr>
          <p:cNvPr id="140" name="Google Shape;140;p25:notes">
            <a:extLst>
              <a:ext uri="{FF2B5EF4-FFF2-40B4-BE49-F238E27FC236}">
                <a16:creationId xmlns:a16="http://schemas.microsoft.com/office/drawing/2014/main" id="{A69D6D08-5AC9-4DCA-A052-74433FE966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25:notes">
            <a:extLst>
              <a:ext uri="{FF2B5EF4-FFF2-40B4-BE49-F238E27FC236}">
                <a16:creationId xmlns:a16="http://schemas.microsoft.com/office/drawing/2014/main" id="{4316793E-A76B-90E2-87C9-231B4B77736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99074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0986EB4B-C4FD-5661-77EB-139DD78DF02D}"/>
            </a:ext>
          </a:extLst>
        </p:cNvPr>
        <p:cNvGrpSpPr/>
        <p:nvPr/>
      </p:nvGrpSpPr>
      <p:grpSpPr>
        <a:xfrm>
          <a:off x="0" y="0"/>
          <a:ext cx="0" cy="0"/>
          <a:chOff x="0" y="0"/>
          <a:chExt cx="0" cy="0"/>
        </a:xfrm>
      </p:grpSpPr>
      <p:sp>
        <p:nvSpPr>
          <p:cNvPr id="140" name="Google Shape;140;p25:notes">
            <a:extLst>
              <a:ext uri="{FF2B5EF4-FFF2-40B4-BE49-F238E27FC236}">
                <a16:creationId xmlns:a16="http://schemas.microsoft.com/office/drawing/2014/main" id="{AACAE503-4CB9-4D0D-B63B-E8F76330515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25:notes">
            <a:extLst>
              <a:ext uri="{FF2B5EF4-FFF2-40B4-BE49-F238E27FC236}">
                <a16:creationId xmlns:a16="http://schemas.microsoft.com/office/drawing/2014/main" id="{EDD02E84-7C0B-B231-5811-05706E20888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729954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7B4B59EE-077C-8FFE-5857-6E2F017B71CD}"/>
            </a:ext>
          </a:extLst>
        </p:cNvPr>
        <p:cNvGrpSpPr/>
        <p:nvPr/>
      </p:nvGrpSpPr>
      <p:grpSpPr>
        <a:xfrm>
          <a:off x="0" y="0"/>
          <a:ext cx="0" cy="0"/>
          <a:chOff x="0" y="0"/>
          <a:chExt cx="0" cy="0"/>
        </a:xfrm>
      </p:grpSpPr>
      <p:sp>
        <p:nvSpPr>
          <p:cNvPr id="147" name="Google Shape;147;p26:notes">
            <a:extLst>
              <a:ext uri="{FF2B5EF4-FFF2-40B4-BE49-F238E27FC236}">
                <a16:creationId xmlns:a16="http://schemas.microsoft.com/office/drawing/2014/main" id="{FE31A7CD-F1FB-3CA3-08EE-EC0776CE07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26:notes">
            <a:extLst>
              <a:ext uri="{FF2B5EF4-FFF2-40B4-BE49-F238E27FC236}">
                <a16:creationId xmlns:a16="http://schemas.microsoft.com/office/drawing/2014/main" id="{C716B48C-639D-BF4A-BEED-5F07579CF6E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526975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C40183AB-67FA-A1E3-5932-47B491A78AFD}"/>
            </a:ext>
          </a:extLst>
        </p:cNvPr>
        <p:cNvGrpSpPr/>
        <p:nvPr/>
      </p:nvGrpSpPr>
      <p:grpSpPr>
        <a:xfrm>
          <a:off x="0" y="0"/>
          <a:ext cx="0" cy="0"/>
          <a:chOff x="0" y="0"/>
          <a:chExt cx="0" cy="0"/>
        </a:xfrm>
      </p:grpSpPr>
      <p:sp>
        <p:nvSpPr>
          <p:cNvPr id="147" name="Google Shape;147;p26:notes">
            <a:extLst>
              <a:ext uri="{FF2B5EF4-FFF2-40B4-BE49-F238E27FC236}">
                <a16:creationId xmlns:a16="http://schemas.microsoft.com/office/drawing/2014/main" id="{2437258D-D9D4-C5B1-9516-7D70CEA8E5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26:notes">
            <a:extLst>
              <a:ext uri="{FF2B5EF4-FFF2-40B4-BE49-F238E27FC236}">
                <a16:creationId xmlns:a16="http://schemas.microsoft.com/office/drawing/2014/main" id="{AABAAA44-6568-257B-BDC3-1B678C0BC81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589939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713FEB46-41FC-3415-6FE1-1768C3EEEA76}"/>
            </a:ext>
          </a:extLst>
        </p:cNvPr>
        <p:cNvGrpSpPr/>
        <p:nvPr/>
      </p:nvGrpSpPr>
      <p:grpSpPr>
        <a:xfrm>
          <a:off x="0" y="0"/>
          <a:ext cx="0" cy="0"/>
          <a:chOff x="0" y="0"/>
          <a:chExt cx="0" cy="0"/>
        </a:xfrm>
      </p:grpSpPr>
      <p:sp>
        <p:nvSpPr>
          <p:cNvPr id="147" name="Google Shape;147;p26:notes">
            <a:extLst>
              <a:ext uri="{FF2B5EF4-FFF2-40B4-BE49-F238E27FC236}">
                <a16:creationId xmlns:a16="http://schemas.microsoft.com/office/drawing/2014/main" id="{6F29DC70-B368-5428-4D4E-D623BCC301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26:notes">
            <a:extLst>
              <a:ext uri="{FF2B5EF4-FFF2-40B4-BE49-F238E27FC236}">
                <a16:creationId xmlns:a16="http://schemas.microsoft.com/office/drawing/2014/main" id="{FE89E294-475F-6252-4F3B-E0B3E5AA6BE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	</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683175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952C8D7E-7859-A3C2-D2B4-3967C7BAA071}"/>
            </a:ext>
          </a:extLst>
        </p:cNvPr>
        <p:cNvGrpSpPr/>
        <p:nvPr/>
      </p:nvGrpSpPr>
      <p:grpSpPr>
        <a:xfrm>
          <a:off x="0" y="0"/>
          <a:ext cx="0" cy="0"/>
          <a:chOff x="0" y="0"/>
          <a:chExt cx="0" cy="0"/>
        </a:xfrm>
      </p:grpSpPr>
      <p:sp>
        <p:nvSpPr>
          <p:cNvPr id="147" name="Google Shape;147;p26:notes">
            <a:extLst>
              <a:ext uri="{FF2B5EF4-FFF2-40B4-BE49-F238E27FC236}">
                <a16:creationId xmlns:a16="http://schemas.microsoft.com/office/drawing/2014/main" id="{02DD6B8A-CA5D-ABC9-8E69-68457844E7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26:notes">
            <a:extLst>
              <a:ext uri="{FF2B5EF4-FFF2-40B4-BE49-F238E27FC236}">
                <a16:creationId xmlns:a16="http://schemas.microsoft.com/office/drawing/2014/main" id="{5DA93A0D-2F6E-C6E1-3ABB-3E8571B88E3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	</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5210466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5A9E103D-83AC-726A-6399-416EF4609EE5}"/>
            </a:ext>
          </a:extLst>
        </p:cNvPr>
        <p:cNvGrpSpPr/>
        <p:nvPr/>
      </p:nvGrpSpPr>
      <p:grpSpPr>
        <a:xfrm>
          <a:off x="0" y="0"/>
          <a:ext cx="0" cy="0"/>
          <a:chOff x="0" y="0"/>
          <a:chExt cx="0" cy="0"/>
        </a:xfrm>
      </p:grpSpPr>
      <p:sp>
        <p:nvSpPr>
          <p:cNvPr id="119" name="Google Shape;119;p22:notes">
            <a:extLst>
              <a:ext uri="{FF2B5EF4-FFF2-40B4-BE49-F238E27FC236}">
                <a16:creationId xmlns:a16="http://schemas.microsoft.com/office/drawing/2014/main" id="{5D5158E8-5B51-D12B-FC81-C0B585631C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22:notes">
            <a:extLst>
              <a:ext uri="{FF2B5EF4-FFF2-40B4-BE49-F238E27FC236}">
                <a16:creationId xmlns:a16="http://schemas.microsoft.com/office/drawing/2014/main" id="{695DEF18-8F68-5AA4-8706-13FECFAD164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072860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71759D31-14B0-3A55-47B3-16C027D6681B}"/>
            </a:ext>
          </a:extLst>
        </p:cNvPr>
        <p:cNvGrpSpPr/>
        <p:nvPr/>
      </p:nvGrpSpPr>
      <p:grpSpPr>
        <a:xfrm>
          <a:off x="0" y="0"/>
          <a:ext cx="0" cy="0"/>
          <a:chOff x="0" y="0"/>
          <a:chExt cx="0" cy="0"/>
        </a:xfrm>
      </p:grpSpPr>
      <p:sp>
        <p:nvSpPr>
          <p:cNvPr id="140" name="Google Shape;140;p25:notes">
            <a:extLst>
              <a:ext uri="{FF2B5EF4-FFF2-40B4-BE49-F238E27FC236}">
                <a16:creationId xmlns:a16="http://schemas.microsoft.com/office/drawing/2014/main" id="{2B1B425A-4E7E-F8B8-ACEC-7B90FDBFA8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25:notes">
            <a:extLst>
              <a:ext uri="{FF2B5EF4-FFF2-40B4-BE49-F238E27FC236}">
                <a16:creationId xmlns:a16="http://schemas.microsoft.com/office/drawing/2014/main" id="{089DC137-9BDF-0D8C-866F-75691214B15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621733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EC629A42-71F6-DD5D-03EF-E596724B2B1B}"/>
            </a:ext>
          </a:extLst>
        </p:cNvPr>
        <p:cNvGrpSpPr/>
        <p:nvPr/>
      </p:nvGrpSpPr>
      <p:grpSpPr>
        <a:xfrm>
          <a:off x="0" y="0"/>
          <a:ext cx="0" cy="0"/>
          <a:chOff x="0" y="0"/>
          <a:chExt cx="0" cy="0"/>
        </a:xfrm>
      </p:grpSpPr>
      <p:sp>
        <p:nvSpPr>
          <p:cNvPr id="147" name="Google Shape;147;p26:notes">
            <a:extLst>
              <a:ext uri="{FF2B5EF4-FFF2-40B4-BE49-F238E27FC236}">
                <a16:creationId xmlns:a16="http://schemas.microsoft.com/office/drawing/2014/main" id="{C3F76245-CB1F-B576-A4C2-4E44E88C98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26:notes">
            <a:extLst>
              <a:ext uri="{FF2B5EF4-FFF2-40B4-BE49-F238E27FC236}">
                <a16:creationId xmlns:a16="http://schemas.microsoft.com/office/drawing/2014/main" id="{3FF468E9-8B6B-3A4B-A41F-7F32BF4F203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1036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5CFA7C67-2312-0F44-4232-0DFBD4B34927}"/>
            </a:ext>
          </a:extLst>
        </p:cNvPr>
        <p:cNvGrpSpPr/>
        <p:nvPr/>
      </p:nvGrpSpPr>
      <p:grpSpPr>
        <a:xfrm>
          <a:off x="0" y="0"/>
          <a:ext cx="0" cy="0"/>
          <a:chOff x="0" y="0"/>
          <a:chExt cx="0" cy="0"/>
        </a:xfrm>
      </p:grpSpPr>
      <p:sp>
        <p:nvSpPr>
          <p:cNvPr id="74" name="Google Shape;74;p16:notes">
            <a:extLst>
              <a:ext uri="{FF2B5EF4-FFF2-40B4-BE49-F238E27FC236}">
                <a16:creationId xmlns:a16="http://schemas.microsoft.com/office/drawing/2014/main" id="{128EFB20-99FE-C556-C9EB-8BCB0C1F9E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6:notes">
            <a:extLst>
              <a:ext uri="{FF2B5EF4-FFF2-40B4-BE49-F238E27FC236}">
                <a16:creationId xmlns:a16="http://schemas.microsoft.com/office/drawing/2014/main" id="{894FECC0-3C4C-E864-7D89-9D02A2AE910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3</a:t>
            </a:r>
            <a:endParaRPr dirty="0"/>
          </a:p>
        </p:txBody>
      </p:sp>
    </p:spTree>
    <p:extLst>
      <p:ext uri="{BB962C8B-B14F-4D97-AF65-F5344CB8AC3E}">
        <p14:creationId xmlns:p14="http://schemas.microsoft.com/office/powerpoint/2010/main" val="61188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41EABA58-1C89-7CB3-F00D-5C65A96BD7A6}"/>
            </a:ext>
          </a:extLst>
        </p:cNvPr>
        <p:cNvGrpSpPr/>
        <p:nvPr/>
      </p:nvGrpSpPr>
      <p:grpSpPr>
        <a:xfrm>
          <a:off x="0" y="0"/>
          <a:ext cx="0" cy="0"/>
          <a:chOff x="0" y="0"/>
          <a:chExt cx="0" cy="0"/>
        </a:xfrm>
      </p:grpSpPr>
      <p:sp>
        <p:nvSpPr>
          <p:cNvPr id="110" name="Google Shape;110;p21:notes">
            <a:extLst>
              <a:ext uri="{FF2B5EF4-FFF2-40B4-BE49-F238E27FC236}">
                <a16:creationId xmlns:a16="http://schemas.microsoft.com/office/drawing/2014/main" id="{F93BB224-9185-C0AB-F576-E3B1E27ED8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21:notes">
            <a:extLst>
              <a:ext uri="{FF2B5EF4-FFF2-40B4-BE49-F238E27FC236}">
                <a16:creationId xmlns:a16="http://schemas.microsoft.com/office/drawing/2014/main" id="{C93B0E05-D74B-FA12-FDFD-CFDB1610298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73924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42D63D31-BC63-CCF6-8C12-A25858A25997}"/>
            </a:ext>
          </a:extLst>
        </p:cNvPr>
        <p:cNvGrpSpPr/>
        <p:nvPr/>
      </p:nvGrpSpPr>
      <p:grpSpPr>
        <a:xfrm>
          <a:off x="0" y="0"/>
          <a:ext cx="0" cy="0"/>
          <a:chOff x="0" y="0"/>
          <a:chExt cx="0" cy="0"/>
        </a:xfrm>
      </p:grpSpPr>
      <p:sp>
        <p:nvSpPr>
          <p:cNvPr id="110" name="Google Shape;110;p21:notes">
            <a:extLst>
              <a:ext uri="{FF2B5EF4-FFF2-40B4-BE49-F238E27FC236}">
                <a16:creationId xmlns:a16="http://schemas.microsoft.com/office/drawing/2014/main" id="{BEA3A966-8957-52F8-3E20-2D36E30834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21:notes">
            <a:extLst>
              <a:ext uri="{FF2B5EF4-FFF2-40B4-BE49-F238E27FC236}">
                <a16:creationId xmlns:a16="http://schemas.microsoft.com/office/drawing/2014/main" id="{94EAE666-3218-EDD3-3DBD-763E8324246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98977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4" descr="A black background with a black square&#10;&#10;AI-generated content may be incorrect."/>
          <p:cNvPicPr preferRelativeResize="0"/>
          <p:nvPr/>
        </p:nvPicPr>
        <p:blipFill rotWithShape="1">
          <a:blip r:embed="rId3">
            <a:alphaModFix amt="35000"/>
          </a:blip>
          <a:srcRect/>
          <a:stretch/>
        </p:blipFill>
        <p:spPr>
          <a:xfrm>
            <a:off x="7452901" y="4739465"/>
            <a:ext cx="1565475" cy="27626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cxnSp>
        <p:nvCxnSpPr>
          <p:cNvPr id="49" name="Google Shape;49;p13"/>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0" name="Google Shape;50;p1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12000"/>
              <a:buNone/>
              <a:defRPr sz="120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r>
              <a:t>xx%</a:t>
            </a:r>
          </a:p>
        </p:txBody>
      </p:sp>
      <p:sp>
        <p:nvSpPr>
          <p:cNvPr id="51" name="Google Shape;51;p1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2" name="Google Shape;5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311700" y="556042"/>
            <a:ext cx="8520600" cy="7335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3" name="Google Shape;13;p5"/>
          <p:cNvSpPr txBox="1">
            <a:spLocks noGrp="1"/>
          </p:cNvSpPr>
          <p:nvPr>
            <p:ph type="body" idx="1"/>
          </p:nvPr>
        </p:nvSpPr>
        <p:spPr>
          <a:xfrm>
            <a:off x="311700" y="1703600"/>
            <a:ext cx="8520600" cy="2865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 name="Google Shape;1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5"/>
          <p:cNvSpPr/>
          <p:nvPr/>
        </p:nvSpPr>
        <p:spPr>
          <a:xfrm rot="10800000">
            <a:off x="0" y="-4375"/>
            <a:ext cx="9144000" cy="271800"/>
          </a:xfrm>
          <a:prstGeom prst="rect">
            <a:avLst/>
          </a:prstGeom>
          <a:solidFill>
            <a:srgbClr val="00919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
          <p:cNvSpPr txBox="1"/>
          <p:nvPr/>
        </p:nvSpPr>
        <p:spPr>
          <a:xfrm>
            <a:off x="5248507" y="-4376"/>
            <a:ext cx="3772651" cy="28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dirty="0">
                <a:solidFill>
                  <a:srgbClr val="FFE535"/>
                </a:solidFill>
                <a:latin typeface="Arial"/>
                <a:ea typeface="Arial"/>
                <a:cs typeface="Arial"/>
                <a:sym typeface="Arial"/>
              </a:rPr>
              <a:t>CHAPTER 7</a:t>
            </a:r>
            <a:r>
              <a:rPr lang="en-GB" sz="1200" b="1" i="0" u="none" strike="noStrike" cap="none" dirty="0">
                <a:solidFill>
                  <a:srgbClr val="13803D"/>
                </a:solidFill>
                <a:latin typeface="Arial"/>
                <a:ea typeface="Arial"/>
                <a:cs typeface="Arial"/>
                <a:sym typeface="Arial"/>
              </a:rPr>
              <a:t> </a:t>
            </a:r>
            <a:r>
              <a:rPr lang="en-GB" sz="1200" b="1" i="0" u="none" strike="noStrike" cap="none" dirty="0">
                <a:solidFill>
                  <a:schemeClr val="lt1"/>
                </a:solidFill>
                <a:latin typeface="Arial"/>
                <a:ea typeface="Arial"/>
                <a:cs typeface="Arial"/>
                <a:sym typeface="Arial"/>
              </a:rPr>
              <a:t>– Fractions, Decimals &amp; Percentages</a:t>
            </a:r>
            <a:endParaRPr sz="1200" b="1"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6"/>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6"/>
          <p:cNvSpPr txBox="1">
            <a:spLocks noGrp="1"/>
          </p:cNvSpPr>
          <p:nvPr>
            <p:ph type="title"/>
          </p:nvPr>
        </p:nvSpPr>
        <p:spPr>
          <a:xfrm>
            <a:off x="430800" y="1889700"/>
            <a:ext cx="8282400" cy="15165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20" name="Google Shape;2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cxnSp>
        <p:nvCxnSpPr>
          <p:cNvPr id="22" name="Google Shape;22;p7"/>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3" name="Google Shape;23;p7"/>
          <p:cNvSpPr txBox="1">
            <a:spLocks noGrp="1"/>
          </p:cNvSpPr>
          <p:nvPr>
            <p:ph type="title"/>
          </p:nvPr>
        </p:nvSpPr>
        <p:spPr>
          <a:xfrm>
            <a:off x="311700" y="645550"/>
            <a:ext cx="8520600" cy="7335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4" name="Google Shape;24;p7"/>
          <p:cNvSpPr txBox="1">
            <a:spLocks noGrp="1"/>
          </p:cNvSpPr>
          <p:nvPr>
            <p:ph type="body" idx="1"/>
          </p:nvPr>
        </p:nvSpPr>
        <p:spPr>
          <a:xfrm>
            <a:off x="311700" y="1468825"/>
            <a:ext cx="3999900" cy="3099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7"/>
          <p:cNvSpPr txBox="1">
            <a:spLocks noGrp="1"/>
          </p:cNvSpPr>
          <p:nvPr>
            <p:ph type="body" idx="2"/>
          </p:nvPr>
        </p:nvSpPr>
        <p:spPr>
          <a:xfrm>
            <a:off x="4832400" y="1468825"/>
            <a:ext cx="3999900" cy="3099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311700" y="645550"/>
            <a:ext cx="8520600" cy="7335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9" name="Google Shape;2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cxnSp>
        <p:nvCxnSpPr>
          <p:cNvPr id="31" name="Google Shape;31;p9"/>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2" name="Google Shape;32;p9"/>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3" name="Google Shape;33;p9"/>
          <p:cNvSpPr txBox="1">
            <a:spLocks noGrp="1"/>
          </p:cNvSpPr>
          <p:nvPr>
            <p:ph type="body" idx="1"/>
          </p:nvPr>
        </p:nvSpPr>
        <p:spPr>
          <a:xfrm>
            <a:off x="311700" y="1618204"/>
            <a:ext cx="2808000" cy="29508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 name="Google Shape;34;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490250" y="528900"/>
            <a:ext cx="5678100" cy="40857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5400"/>
              <a:buNone/>
              <a:defRPr sz="5400">
                <a:solidFill>
                  <a:schemeClr val="lt1"/>
                </a:solidFill>
              </a:defRPr>
            </a:lvl1pPr>
            <a:lvl2pPr lvl="1" algn="l">
              <a:lnSpc>
                <a:spcPct val="100000"/>
              </a:lnSpc>
              <a:spcBef>
                <a:spcPts val="0"/>
              </a:spcBef>
              <a:spcAft>
                <a:spcPts val="0"/>
              </a:spcAft>
              <a:buClr>
                <a:schemeClr val="lt1"/>
              </a:buClr>
              <a:buSzPts val="5400"/>
              <a:buNone/>
              <a:defRPr sz="5400">
                <a:solidFill>
                  <a:schemeClr val="lt1"/>
                </a:solidFill>
              </a:defRPr>
            </a:lvl2pPr>
            <a:lvl3pPr lvl="2" algn="l">
              <a:lnSpc>
                <a:spcPct val="100000"/>
              </a:lnSpc>
              <a:spcBef>
                <a:spcPts val="0"/>
              </a:spcBef>
              <a:spcAft>
                <a:spcPts val="0"/>
              </a:spcAft>
              <a:buClr>
                <a:schemeClr val="lt1"/>
              </a:buClr>
              <a:buSzPts val="5400"/>
              <a:buNone/>
              <a:defRPr sz="5400">
                <a:solidFill>
                  <a:schemeClr val="lt1"/>
                </a:solidFill>
              </a:defRPr>
            </a:lvl3pPr>
            <a:lvl4pPr lvl="3" algn="l">
              <a:lnSpc>
                <a:spcPct val="100000"/>
              </a:lnSpc>
              <a:spcBef>
                <a:spcPts val="0"/>
              </a:spcBef>
              <a:spcAft>
                <a:spcPts val="0"/>
              </a:spcAft>
              <a:buClr>
                <a:schemeClr val="lt1"/>
              </a:buClr>
              <a:buSzPts val="5400"/>
              <a:buNone/>
              <a:defRPr sz="5400">
                <a:solidFill>
                  <a:schemeClr val="lt1"/>
                </a:solidFill>
              </a:defRPr>
            </a:lvl4pPr>
            <a:lvl5pPr lvl="4" algn="l">
              <a:lnSpc>
                <a:spcPct val="100000"/>
              </a:lnSpc>
              <a:spcBef>
                <a:spcPts val="0"/>
              </a:spcBef>
              <a:spcAft>
                <a:spcPts val="0"/>
              </a:spcAft>
              <a:buClr>
                <a:schemeClr val="lt1"/>
              </a:buClr>
              <a:buSzPts val="5400"/>
              <a:buNone/>
              <a:defRPr sz="5400">
                <a:solidFill>
                  <a:schemeClr val="lt1"/>
                </a:solidFill>
              </a:defRPr>
            </a:lvl5pPr>
            <a:lvl6pPr lvl="5" algn="l">
              <a:lnSpc>
                <a:spcPct val="100000"/>
              </a:lnSpc>
              <a:spcBef>
                <a:spcPts val="0"/>
              </a:spcBef>
              <a:spcAft>
                <a:spcPts val="0"/>
              </a:spcAft>
              <a:buClr>
                <a:schemeClr val="lt1"/>
              </a:buClr>
              <a:buSzPts val="5400"/>
              <a:buNone/>
              <a:defRPr sz="5400">
                <a:solidFill>
                  <a:schemeClr val="lt1"/>
                </a:solidFill>
              </a:defRPr>
            </a:lvl6pPr>
            <a:lvl7pPr lvl="6" algn="l">
              <a:lnSpc>
                <a:spcPct val="100000"/>
              </a:lnSpc>
              <a:spcBef>
                <a:spcPts val="0"/>
              </a:spcBef>
              <a:spcAft>
                <a:spcPts val="0"/>
              </a:spcAft>
              <a:buClr>
                <a:schemeClr val="lt1"/>
              </a:buClr>
              <a:buSzPts val="5400"/>
              <a:buNone/>
              <a:defRPr sz="5400">
                <a:solidFill>
                  <a:schemeClr val="lt1"/>
                </a:solidFill>
              </a:defRPr>
            </a:lvl7pPr>
            <a:lvl8pPr lvl="7" algn="l">
              <a:lnSpc>
                <a:spcPct val="100000"/>
              </a:lnSpc>
              <a:spcBef>
                <a:spcPts val="0"/>
              </a:spcBef>
              <a:spcAft>
                <a:spcPts val="0"/>
              </a:spcAft>
              <a:buClr>
                <a:schemeClr val="lt1"/>
              </a:buClr>
              <a:buSzPts val="5400"/>
              <a:buNone/>
              <a:defRPr sz="5400">
                <a:solidFill>
                  <a:schemeClr val="lt1"/>
                </a:solidFill>
              </a:defRPr>
            </a:lvl8pPr>
            <a:lvl9pPr lvl="8" algn="l">
              <a:lnSpc>
                <a:spcPct val="100000"/>
              </a:lnSpc>
              <a:spcBef>
                <a:spcPts val="0"/>
              </a:spcBef>
              <a:spcAft>
                <a:spcPts val="0"/>
              </a:spcAft>
              <a:buClr>
                <a:schemeClr val="lt1"/>
              </a:buClr>
              <a:buSzPts val="5400"/>
              <a:buNone/>
              <a:defRPr sz="5400">
                <a:solidFill>
                  <a:schemeClr val="lt1"/>
                </a:solidFill>
              </a:defRPr>
            </a:lvl9pPr>
          </a:lstStyle>
          <a:p>
            <a:endParaRPr/>
          </a:p>
        </p:txBody>
      </p:sp>
      <p:sp>
        <p:nvSpPr>
          <p:cNvPr id="37" name="Google Shape;37;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38"/>
        <p:cNvGrpSpPr/>
        <p:nvPr/>
      </p:nvGrpSpPr>
      <p:grpSpPr>
        <a:xfrm>
          <a:off x="0" y="0"/>
          <a:ext cx="0" cy="0"/>
          <a:chOff x="0" y="0"/>
          <a:chExt cx="0" cy="0"/>
        </a:xfrm>
      </p:grpSpPr>
      <p:sp>
        <p:nvSpPr>
          <p:cNvPr id="39" name="Google Shape;39;p11"/>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 name="Google Shape;40;p11"/>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1" name="Google Shape;41;p11"/>
          <p:cNvSpPr txBox="1">
            <a:spLocks noGrp="1"/>
          </p:cNvSpPr>
          <p:nvPr>
            <p:ph type="title"/>
          </p:nvPr>
        </p:nvSpPr>
        <p:spPr>
          <a:xfrm>
            <a:off x="265500" y="1078750"/>
            <a:ext cx="4045200" cy="17892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4600"/>
              <a:buNone/>
              <a:defRPr sz="4600">
                <a:solidFill>
                  <a:schemeClr val="lt1"/>
                </a:solidFill>
              </a:defRPr>
            </a:lvl1pPr>
            <a:lvl2pPr lvl="1" algn="ctr">
              <a:lnSpc>
                <a:spcPct val="100000"/>
              </a:lnSpc>
              <a:spcBef>
                <a:spcPts val="0"/>
              </a:spcBef>
              <a:spcAft>
                <a:spcPts val="0"/>
              </a:spcAft>
              <a:buClr>
                <a:schemeClr val="lt1"/>
              </a:buClr>
              <a:buSzPts val="4600"/>
              <a:buNone/>
              <a:defRPr sz="4600">
                <a:solidFill>
                  <a:schemeClr val="lt1"/>
                </a:solidFill>
              </a:defRPr>
            </a:lvl2pPr>
            <a:lvl3pPr lvl="2" algn="ctr">
              <a:lnSpc>
                <a:spcPct val="100000"/>
              </a:lnSpc>
              <a:spcBef>
                <a:spcPts val="0"/>
              </a:spcBef>
              <a:spcAft>
                <a:spcPts val="0"/>
              </a:spcAft>
              <a:buClr>
                <a:schemeClr val="lt1"/>
              </a:buClr>
              <a:buSzPts val="4600"/>
              <a:buNone/>
              <a:defRPr sz="4600">
                <a:solidFill>
                  <a:schemeClr val="lt1"/>
                </a:solidFill>
              </a:defRPr>
            </a:lvl3pPr>
            <a:lvl4pPr lvl="3" algn="ctr">
              <a:lnSpc>
                <a:spcPct val="100000"/>
              </a:lnSpc>
              <a:spcBef>
                <a:spcPts val="0"/>
              </a:spcBef>
              <a:spcAft>
                <a:spcPts val="0"/>
              </a:spcAft>
              <a:buClr>
                <a:schemeClr val="lt1"/>
              </a:buClr>
              <a:buSzPts val="4600"/>
              <a:buNone/>
              <a:defRPr sz="4600">
                <a:solidFill>
                  <a:schemeClr val="lt1"/>
                </a:solidFill>
              </a:defRPr>
            </a:lvl4pPr>
            <a:lvl5pPr lvl="4" algn="ctr">
              <a:lnSpc>
                <a:spcPct val="100000"/>
              </a:lnSpc>
              <a:spcBef>
                <a:spcPts val="0"/>
              </a:spcBef>
              <a:spcAft>
                <a:spcPts val="0"/>
              </a:spcAft>
              <a:buClr>
                <a:schemeClr val="lt1"/>
              </a:buClr>
              <a:buSzPts val="4600"/>
              <a:buNone/>
              <a:defRPr sz="4600">
                <a:solidFill>
                  <a:schemeClr val="lt1"/>
                </a:solidFill>
              </a:defRPr>
            </a:lvl5pPr>
            <a:lvl6pPr lvl="5" algn="ctr">
              <a:lnSpc>
                <a:spcPct val="100000"/>
              </a:lnSpc>
              <a:spcBef>
                <a:spcPts val="0"/>
              </a:spcBef>
              <a:spcAft>
                <a:spcPts val="0"/>
              </a:spcAft>
              <a:buClr>
                <a:schemeClr val="lt1"/>
              </a:buClr>
              <a:buSzPts val="4600"/>
              <a:buNone/>
              <a:defRPr sz="4600">
                <a:solidFill>
                  <a:schemeClr val="lt1"/>
                </a:solidFill>
              </a:defRPr>
            </a:lvl6pPr>
            <a:lvl7pPr lvl="6" algn="ctr">
              <a:lnSpc>
                <a:spcPct val="100000"/>
              </a:lnSpc>
              <a:spcBef>
                <a:spcPts val="0"/>
              </a:spcBef>
              <a:spcAft>
                <a:spcPts val="0"/>
              </a:spcAft>
              <a:buClr>
                <a:schemeClr val="lt1"/>
              </a:buClr>
              <a:buSzPts val="4600"/>
              <a:buNone/>
              <a:defRPr sz="4600">
                <a:solidFill>
                  <a:schemeClr val="lt1"/>
                </a:solidFill>
              </a:defRPr>
            </a:lvl7pPr>
            <a:lvl8pPr lvl="7" algn="ctr">
              <a:lnSpc>
                <a:spcPct val="100000"/>
              </a:lnSpc>
              <a:spcBef>
                <a:spcPts val="0"/>
              </a:spcBef>
              <a:spcAft>
                <a:spcPts val="0"/>
              </a:spcAft>
              <a:buClr>
                <a:schemeClr val="lt1"/>
              </a:buClr>
              <a:buSzPts val="4600"/>
              <a:buNone/>
              <a:defRPr sz="4600">
                <a:solidFill>
                  <a:schemeClr val="lt1"/>
                </a:solidFill>
              </a:defRPr>
            </a:lvl8pPr>
            <a:lvl9pPr lvl="8" algn="ctr">
              <a:lnSpc>
                <a:spcPct val="100000"/>
              </a:lnSpc>
              <a:spcBef>
                <a:spcPts val="0"/>
              </a:spcBef>
              <a:spcAft>
                <a:spcPts val="0"/>
              </a:spcAft>
              <a:buClr>
                <a:schemeClr val="lt1"/>
              </a:buClr>
              <a:buSzPts val="4600"/>
              <a:buNone/>
              <a:defRPr sz="4600">
                <a:solidFill>
                  <a:schemeClr val="lt1"/>
                </a:solidFill>
              </a:defRPr>
            </a:lvl9pPr>
          </a:lstStyle>
          <a:p>
            <a:endParaRPr/>
          </a:p>
        </p:txBody>
      </p:sp>
      <p:sp>
        <p:nvSpPr>
          <p:cNvPr id="42" name="Google Shape;42;p11"/>
          <p:cNvSpPr txBox="1">
            <a:spLocks noGrp="1"/>
          </p:cNvSpPr>
          <p:nvPr>
            <p:ph type="subTitle" idx="1"/>
          </p:nvPr>
        </p:nvSpPr>
        <p:spPr>
          <a:xfrm>
            <a:off x="265500" y="29214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3" name="Google Shape;43;p1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47" name="Google Shape;4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311700" y="645550"/>
            <a:ext cx="8520600" cy="7335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7" name="Google Shape;7;p3"/>
          <p:cNvSpPr txBox="1">
            <a:spLocks noGrp="1"/>
          </p:cNvSpPr>
          <p:nvPr>
            <p:ph type="body" idx="1"/>
          </p:nvPr>
        </p:nvSpPr>
        <p:spPr>
          <a:xfrm>
            <a:off x="311700" y="1703600"/>
            <a:ext cx="8520600" cy="2865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slide" Target="slide30.xml"/><Relationship Id="rId4"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subTitle" idx="4294967295"/>
          </p:nvPr>
        </p:nvSpPr>
        <p:spPr>
          <a:xfrm>
            <a:off x="0" y="4395788"/>
            <a:ext cx="7150100" cy="576262"/>
          </a:xfrm>
          <a:prstGeom prst="rect">
            <a:avLst/>
          </a:prstGeom>
          <a:noFill/>
          <a:ln>
            <a:noFill/>
          </a:ln>
        </p:spPr>
        <p:txBody>
          <a:bodyPr spcFirstLastPara="1" wrap="square" lIns="91425" tIns="91425" rIns="91425" bIns="91425" anchor="ctr" anchorCtr="0">
            <a:normAutofit/>
          </a:bodyPr>
          <a:lstStyle/>
          <a:p>
            <a:pPr marL="0" marR="0" lvl="0" indent="0" algn="l" rtl="0">
              <a:lnSpc>
                <a:spcPct val="115000"/>
              </a:lnSpc>
              <a:spcBef>
                <a:spcPts val="0"/>
              </a:spcBef>
              <a:spcAft>
                <a:spcPts val="0"/>
              </a:spcAft>
              <a:buClr>
                <a:schemeClr val="dk2"/>
              </a:buClr>
              <a:buSzPts val="1800"/>
              <a:buFont typeface="Arial"/>
              <a:buNone/>
            </a:pPr>
            <a:r>
              <a:rPr lang="en-GB" sz="2200" b="1" i="0" u="none" strike="noStrike" cap="none" dirty="0">
                <a:solidFill>
                  <a:schemeClr val="dk2"/>
                </a:solidFill>
                <a:latin typeface="Arial"/>
                <a:ea typeface="Arial"/>
                <a:cs typeface="Arial"/>
                <a:sym typeface="Arial"/>
              </a:rPr>
              <a:t>Chapter 7: Fractions, Decimals and Percentages</a:t>
            </a:r>
            <a:endParaRPr sz="2200" b="1" i="0" u="none" strike="noStrike" cap="none" dirty="0">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0657C853-41EA-3232-97D4-272EAFF640F8}"/>
            </a:ext>
          </a:extLst>
        </p:cNvPr>
        <p:cNvGrpSpPr/>
        <p:nvPr/>
      </p:nvGrpSpPr>
      <p:grpSpPr>
        <a:xfrm>
          <a:off x="0" y="0"/>
          <a:ext cx="0" cy="0"/>
          <a:chOff x="0" y="0"/>
          <a:chExt cx="0" cy="0"/>
        </a:xfrm>
      </p:grpSpPr>
      <p:sp>
        <p:nvSpPr>
          <p:cNvPr id="113" name="Google Shape;113;p21">
            <a:extLst>
              <a:ext uri="{FF2B5EF4-FFF2-40B4-BE49-F238E27FC236}">
                <a16:creationId xmlns:a16="http://schemas.microsoft.com/office/drawing/2014/main" id="{B7CC6DF8-E9EA-1196-9AE2-D81E143A08E9}"/>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dirty="0"/>
              <a:t>7.1 Working with fractions – Exercise 7.1</a:t>
            </a:r>
            <a:endParaRPr dirty="0"/>
          </a:p>
        </p:txBody>
      </p:sp>
      <p:sp>
        <p:nvSpPr>
          <p:cNvPr id="114" name="Google Shape;114;p21">
            <a:extLst>
              <a:ext uri="{FF2B5EF4-FFF2-40B4-BE49-F238E27FC236}">
                <a16:creationId xmlns:a16="http://schemas.microsoft.com/office/drawing/2014/main" id="{CECCFB9F-6CD6-60FD-0E64-B0F7F6ED4F4B}"/>
              </a:ext>
            </a:extLst>
          </p:cNvPr>
          <p:cNvSpPr txBox="1"/>
          <p:nvPr/>
        </p:nvSpPr>
        <p:spPr>
          <a:xfrm>
            <a:off x="457200" y="1028700"/>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AC4632"/>
                </a:solidFill>
                <a:latin typeface="Arial"/>
                <a:ea typeface="Arial"/>
                <a:cs typeface="Arial"/>
                <a:sym typeface="Arial"/>
              </a:rPr>
              <a:t>Level 1</a:t>
            </a:r>
            <a:endParaRPr/>
          </a:p>
        </p:txBody>
      </p:sp>
      <p:sp>
        <p:nvSpPr>
          <p:cNvPr id="116" name="Google Shape;116;p21">
            <a:extLst>
              <a:ext uri="{FF2B5EF4-FFF2-40B4-BE49-F238E27FC236}">
                <a16:creationId xmlns:a16="http://schemas.microsoft.com/office/drawing/2014/main" id="{96F45692-28F9-6DF0-63D4-8926987F474D}"/>
              </a:ext>
            </a:extLst>
          </p:cNvPr>
          <p:cNvSpPr txBox="1"/>
          <p:nvPr/>
        </p:nvSpPr>
        <p:spPr>
          <a:xfrm>
            <a:off x="438149" y="1336477"/>
            <a:ext cx="82331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b="1" dirty="0"/>
              <a:t>4</a:t>
            </a:r>
            <a:r>
              <a:rPr lang="en-GB" sz="1400" b="1" i="0" u="none" strike="noStrike" cap="none" dirty="0">
                <a:solidFill>
                  <a:srgbClr val="000000"/>
                </a:solidFill>
                <a:latin typeface="Arial"/>
                <a:ea typeface="Arial"/>
                <a:cs typeface="Arial"/>
                <a:sym typeface="Arial"/>
              </a:rPr>
              <a:t>. </a:t>
            </a:r>
            <a:r>
              <a:rPr lang="en-GB" sz="1400" b="0" i="0" u="none" strike="noStrike" cap="none" dirty="0">
                <a:solidFill>
                  <a:srgbClr val="000000"/>
                </a:solidFill>
                <a:latin typeface="Arial"/>
                <a:ea typeface="Arial"/>
                <a:cs typeface="Arial"/>
                <a:sym typeface="Arial"/>
              </a:rPr>
              <a:t>Copy and complete the spider diagrams below, filling in the missing numbers to find equivalent fractions to the fraction in the middle.</a:t>
            </a:r>
            <a:endParaRPr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880DE67C-DFE1-A2ED-EF6D-DC6C1B4B8F9B}"/>
              </a:ext>
            </a:extLst>
          </p:cNvPr>
          <p:cNvPicPr>
            <a:picLocks noChangeAspect="1"/>
          </p:cNvPicPr>
          <p:nvPr/>
        </p:nvPicPr>
        <p:blipFill>
          <a:blip r:embed="rId3"/>
          <a:stretch>
            <a:fillRect/>
          </a:stretch>
        </p:blipFill>
        <p:spPr>
          <a:xfrm>
            <a:off x="668541" y="2167434"/>
            <a:ext cx="7772400" cy="2786520"/>
          </a:xfrm>
          <a:prstGeom prst="rect">
            <a:avLst/>
          </a:prstGeom>
        </p:spPr>
      </p:pic>
    </p:spTree>
    <p:extLst>
      <p:ext uri="{BB962C8B-B14F-4D97-AF65-F5344CB8AC3E}">
        <p14:creationId xmlns:p14="http://schemas.microsoft.com/office/powerpoint/2010/main" val="1668091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FB51BADB-F2F1-ED68-8B7E-7E99B50E0525}"/>
            </a:ext>
          </a:extLst>
        </p:cNvPr>
        <p:cNvGrpSpPr/>
        <p:nvPr/>
      </p:nvGrpSpPr>
      <p:grpSpPr>
        <a:xfrm>
          <a:off x="0" y="0"/>
          <a:ext cx="0" cy="0"/>
          <a:chOff x="0" y="0"/>
          <a:chExt cx="0" cy="0"/>
        </a:xfrm>
      </p:grpSpPr>
      <p:sp>
        <p:nvSpPr>
          <p:cNvPr id="113" name="Google Shape;113;p21">
            <a:extLst>
              <a:ext uri="{FF2B5EF4-FFF2-40B4-BE49-F238E27FC236}">
                <a16:creationId xmlns:a16="http://schemas.microsoft.com/office/drawing/2014/main" id="{C85B9849-4735-2AAA-8523-D22D59D8711A}"/>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dirty="0"/>
              <a:t>7.1 Working with fractions – Exercise 7.1</a:t>
            </a:r>
            <a:endParaRPr dirty="0"/>
          </a:p>
        </p:txBody>
      </p:sp>
      <p:sp>
        <p:nvSpPr>
          <p:cNvPr id="114" name="Google Shape;114;p21">
            <a:extLst>
              <a:ext uri="{FF2B5EF4-FFF2-40B4-BE49-F238E27FC236}">
                <a16:creationId xmlns:a16="http://schemas.microsoft.com/office/drawing/2014/main" id="{1F73C110-50CB-7C7B-307C-40657DCD9F32}"/>
              </a:ext>
            </a:extLst>
          </p:cNvPr>
          <p:cNvSpPr txBox="1"/>
          <p:nvPr/>
        </p:nvSpPr>
        <p:spPr>
          <a:xfrm>
            <a:off x="457200" y="1028700"/>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AC4632"/>
                </a:solidFill>
                <a:latin typeface="Arial"/>
                <a:ea typeface="Arial"/>
                <a:cs typeface="Arial"/>
                <a:sym typeface="Arial"/>
              </a:rPr>
              <a:t>Level 1</a:t>
            </a:r>
            <a:endParaRPr/>
          </a:p>
        </p:txBody>
      </p:sp>
      <p:sp>
        <p:nvSpPr>
          <p:cNvPr id="116" name="Google Shape;116;p21">
            <a:extLst>
              <a:ext uri="{FF2B5EF4-FFF2-40B4-BE49-F238E27FC236}">
                <a16:creationId xmlns:a16="http://schemas.microsoft.com/office/drawing/2014/main" id="{4F58F7D6-9BFF-0765-CD1C-BC0469017BAF}"/>
              </a:ext>
            </a:extLst>
          </p:cNvPr>
          <p:cNvSpPr txBox="1"/>
          <p:nvPr/>
        </p:nvSpPr>
        <p:spPr>
          <a:xfrm>
            <a:off x="438149" y="1336477"/>
            <a:ext cx="823318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5. </a:t>
            </a:r>
            <a:r>
              <a:rPr lang="en-GB" sz="1400" b="0" i="0" u="none" strike="noStrike" cap="none" dirty="0">
                <a:solidFill>
                  <a:srgbClr val="000000"/>
                </a:solidFill>
                <a:latin typeface="Arial"/>
                <a:ea typeface="Arial"/>
                <a:cs typeface="Arial"/>
                <a:sym typeface="Arial"/>
              </a:rPr>
              <a:t>Fill in the gaps to find pairs of equivalent fractions.</a:t>
            </a:r>
            <a:endParaRPr sz="1400" b="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02578C3-CCCC-93EA-7F52-5E35321BE6A6}"/>
                  </a:ext>
                </a:extLst>
              </p:cNvPr>
              <p:cNvSpPr txBox="1"/>
              <p:nvPr/>
            </p:nvSpPr>
            <p:spPr>
              <a:xfrm>
                <a:off x="596348" y="1908313"/>
                <a:ext cx="7800229" cy="2575833"/>
              </a:xfrm>
              <a:prstGeom prst="rect">
                <a:avLst/>
              </a:prstGeom>
              <a:noFill/>
            </p:spPr>
            <p:txBody>
              <a:bodyPr wrap="square" rtlCol="0">
                <a:spAutoFit/>
              </a:bodyPr>
              <a:lstStyle/>
              <a:p>
                <a:r>
                  <a:rPr lang="en-US" dirty="0"/>
                  <a:t>(a) </a:t>
                </a:r>
                <a14:m>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10</m:t>
                        </m:r>
                      </m:den>
                    </m:f>
                    <m:r>
                      <a:rPr lang="en-GB" b="0" i="1" smtClean="0">
                        <a:latin typeface="Cambria Math" panose="02040503050406030204" pitchFamily="18" charset="0"/>
                      </a:rPr>
                      <m:t>=</m:t>
                    </m:r>
                    <m:f>
                      <m:fPr>
                        <m:ctrlPr>
                          <a:rPr lang="en-US" i="1" smtClean="0">
                            <a:latin typeface="Cambria Math" panose="02040503050406030204" pitchFamily="18" charset="0"/>
                          </a:rPr>
                        </m:ctrlPr>
                      </m:fPr>
                      <m:num/>
                      <m:den>
                        <m:r>
                          <a:rPr lang="en-GB" b="0" i="1" smtClean="0">
                            <a:latin typeface="Cambria Math" panose="02040503050406030204" pitchFamily="18" charset="0"/>
                          </a:rPr>
                          <m:t>20</m:t>
                        </m:r>
                      </m:den>
                    </m:f>
                  </m:oMath>
                </a14:m>
                <a:r>
                  <a:rPr lang="en-US" dirty="0"/>
                  <a:t> 			(d) </a:t>
                </a:r>
                <a14:m>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US" i="1" smtClean="0">
                            <a:latin typeface="Cambria Math" panose="02040503050406030204" pitchFamily="18" charset="0"/>
                          </a:rPr>
                        </m:ctrlPr>
                      </m:fPr>
                      <m:num>
                        <m:r>
                          <a:rPr lang="en-GB" b="0" i="1" smtClean="0">
                            <a:latin typeface="Cambria Math" panose="02040503050406030204" pitchFamily="18" charset="0"/>
                          </a:rPr>
                          <m:t>10</m:t>
                        </m:r>
                      </m:num>
                      <m:den/>
                    </m:f>
                    <m:r>
                      <a:rPr lang="en-GB" b="0" i="1" smtClean="0">
                        <a:latin typeface="Cambria Math" panose="02040503050406030204" pitchFamily="18" charset="0"/>
                      </a:rPr>
                      <m:t> </m:t>
                    </m:r>
                  </m:oMath>
                </a14:m>
                <a:r>
                  <a:rPr lang="en-US" dirty="0"/>
                  <a:t>			(g) </a:t>
                </a:r>
                <a14:m>
                  <m:oMath xmlns:m="http://schemas.openxmlformats.org/officeDocument/2006/math">
                    <m:f>
                      <m:fPr>
                        <m:ctrlPr>
                          <a:rPr lang="en-US" i="1" smtClean="0">
                            <a:latin typeface="Cambria Math" panose="02040503050406030204" pitchFamily="18" charset="0"/>
                          </a:rPr>
                        </m:ctrlPr>
                      </m:fP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US" i="1" smtClean="0">
                            <a:latin typeface="Cambria Math" panose="02040503050406030204" pitchFamily="18" charset="0"/>
                          </a:rPr>
                        </m:ctrlPr>
                      </m:fPr>
                      <m:num>
                        <m:r>
                          <a:rPr lang="en-GB" b="0" i="1" smtClean="0">
                            <a:latin typeface="Cambria Math" panose="02040503050406030204" pitchFamily="18" charset="0"/>
                          </a:rPr>
                          <m:t>12</m:t>
                        </m:r>
                      </m:num>
                      <m:den>
                        <m:r>
                          <a:rPr lang="en-GB" b="0" i="1" smtClean="0">
                            <a:latin typeface="Cambria Math" panose="02040503050406030204" pitchFamily="18" charset="0"/>
                          </a:rPr>
                          <m:t>20</m:t>
                        </m:r>
                      </m:den>
                    </m:f>
                  </m:oMath>
                </a14:m>
                <a:endParaRPr lang="en-US" dirty="0"/>
              </a:p>
              <a:p>
                <a:endParaRPr lang="en-US" dirty="0"/>
              </a:p>
              <a:p>
                <a:r>
                  <a:rPr lang="en-US" dirty="0"/>
                  <a:t> </a:t>
                </a:r>
              </a:p>
              <a:p>
                <a:endParaRPr lang="en-US" dirty="0"/>
              </a:p>
              <a:p>
                <a:r>
                  <a:rPr lang="en-US" dirty="0"/>
                  <a:t>(b) </a:t>
                </a:r>
                <a14:m>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US" i="1" smtClean="0">
                            <a:latin typeface="Cambria Math" panose="02040503050406030204" pitchFamily="18" charset="0"/>
                          </a:rPr>
                        </m:ctrlPr>
                      </m:fPr>
                      <m:num/>
                      <m:den>
                        <m:r>
                          <a:rPr lang="en-GB" b="0" i="1" smtClean="0">
                            <a:latin typeface="Cambria Math" panose="02040503050406030204" pitchFamily="18" charset="0"/>
                          </a:rPr>
                          <m:t>15</m:t>
                        </m:r>
                      </m:den>
                    </m:f>
                  </m:oMath>
                </a14:m>
                <a:r>
                  <a:rPr lang="en-US" dirty="0"/>
                  <a:t>			(e) </a:t>
                </a:r>
                <a14:m>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6</m:t>
                        </m:r>
                      </m:num>
                      <m:den>
                        <m:r>
                          <a:rPr lang="en-GB" b="0" i="1" smtClean="0">
                            <a:latin typeface="Cambria Math" panose="02040503050406030204" pitchFamily="18" charset="0"/>
                          </a:rPr>
                          <m:t>7</m:t>
                        </m:r>
                      </m:den>
                    </m:f>
                    <m:r>
                      <a:rPr lang="en-GB" b="0" i="1" smtClean="0">
                        <a:latin typeface="Cambria Math" panose="02040503050406030204" pitchFamily="18" charset="0"/>
                      </a:rPr>
                      <m:t>=</m:t>
                    </m:r>
                    <m:f>
                      <m:fPr>
                        <m:ctrlPr>
                          <a:rPr lang="en-US" i="1" smtClean="0">
                            <a:latin typeface="Cambria Math" panose="02040503050406030204" pitchFamily="18" charset="0"/>
                          </a:rPr>
                        </m:ctrlPr>
                      </m:fPr>
                      <m:num>
                        <m:r>
                          <a:rPr lang="en-GB" b="0" i="1" smtClean="0">
                            <a:latin typeface="Cambria Math" panose="02040503050406030204" pitchFamily="18" charset="0"/>
                          </a:rPr>
                          <m:t>18</m:t>
                        </m:r>
                      </m:num>
                      <m:den/>
                    </m:f>
                  </m:oMath>
                </a14:m>
                <a:r>
                  <a:rPr lang="en-US" dirty="0"/>
                  <a:t>			(h) </a:t>
                </a:r>
                <a14:m>
                  <m:oMath xmlns:m="http://schemas.openxmlformats.org/officeDocument/2006/math">
                    <m:f>
                      <m:fPr>
                        <m:ctrlPr>
                          <a:rPr lang="en-US" i="1" smtClean="0">
                            <a:latin typeface="Cambria Math" panose="02040503050406030204" pitchFamily="18" charset="0"/>
                          </a:rPr>
                        </m:ctrlPr>
                      </m:fP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US" i="1" smtClean="0">
                            <a:latin typeface="Cambria Math" panose="02040503050406030204" pitchFamily="18" charset="0"/>
                          </a:rPr>
                        </m:ctrlPr>
                      </m:fPr>
                      <m:num>
                        <m:r>
                          <a:rPr lang="en-GB" b="0" i="1" smtClean="0">
                            <a:latin typeface="Cambria Math" panose="02040503050406030204" pitchFamily="18" charset="0"/>
                          </a:rPr>
                          <m:t>30</m:t>
                        </m:r>
                      </m:num>
                      <m:den>
                        <m:r>
                          <a:rPr lang="en-GB" b="0" i="1" smtClean="0">
                            <a:latin typeface="Cambria Math" panose="02040503050406030204" pitchFamily="18" charset="0"/>
                          </a:rPr>
                          <m:t>40</m:t>
                        </m:r>
                      </m:den>
                    </m:f>
                  </m:oMath>
                </a14:m>
                <a:endParaRPr lang="en-US" dirty="0"/>
              </a:p>
              <a:p>
                <a:endParaRPr lang="en-US" dirty="0"/>
              </a:p>
              <a:p>
                <a:endParaRPr lang="en-US" dirty="0"/>
              </a:p>
              <a:p>
                <a:endParaRPr lang="en-US" dirty="0"/>
              </a:p>
              <a:p>
                <a:r>
                  <a:rPr lang="en-US" dirty="0"/>
                  <a:t>(c) </a:t>
                </a:r>
                <a14:m>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9</m:t>
                        </m:r>
                      </m:den>
                    </m:f>
                    <m:r>
                      <a:rPr lang="en-GB" b="0" i="1" smtClean="0">
                        <a:latin typeface="Cambria Math" panose="02040503050406030204" pitchFamily="18" charset="0"/>
                      </a:rPr>
                      <m:t>=</m:t>
                    </m:r>
                    <m:f>
                      <m:fPr>
                        <m:ctrlPr>
                          <a:rPr lang="en-US" i="1" smtClean="0">
                            <a:latin typeface="Cambria Math" panose="02040503050406030204" pitchFamily="18" charset="0"/>
                          </a:rPr>
                        </m:ctrlPr>
                      </m:fPr>
                      <m:num/>
                      <m:den>
                        <m:r>
                          <a:rPr lang="en-GB" b="0" i="1" smtClean="0">
                            <a:latin typeface="Cambria Math" panose="02040503050406030204" pitchFamily="18" charset="0"/>
                          </a:rPr>
                          <m:t>18</m:t>
                        </m:r>
                      </m:den>
                    </m:f>
                  </m:oMath>
                </a14:m>
                <a:r>
                  <a:rPr lang="en-US" dirty="0"/>
                  <a:t>			(f) </a:t>
                </a:r>
                <a14:m>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8</m:t>
                        </m:r>
                      </m:den>
                    </m:f>
                    <m:r>
                      <a:rPr lang="en-GB" b="0" i="1" smtClean="0">
                        <a:latin typeface="Cambria Math" panose="02040503050406030204" pitchFamily="18" charset="0"/>
                      </a:rPr>
                      <m:t>=</m:t>
                    </m:r>
                    <m:f>
                      <m:fPr>
                        <m:ctrlPr>
                          <a:rPr lang="en-US" i="1" smtClean="0">
                            <a:latin typeface="Cambria Math" panose="02040503050406030204" pitchFamily="18" charset="0"/>
                          </a:rPr>
                        </m:ctrlPr>
                      </m:fPr>
                      <m:num>
                        <m:r>
                          <a:rPr lang="en-GB" b="0" i="1" smtClean="0">
                            <a:latin typeface="Cambria Math" panose="02040503050406030204" pitchFamily="18" charset="0"/>
                          </a:rPr>
                          <m:t>20</m:t>
                        </m:r>
                      </m:num>
                      <m:den/>
                    </m:f>
                  </m:oMath>
                </a14:m>
                <a:r>
                  <a:rPr lang="en-US" dirty="0"/>
                  <a:t>			(</a:t>
                </a:r>
                <a:r>
                  <a:rPr lang="en-US" dirty="0" err="1"/>
                  <a:t>i</a:t>
                </a:r>
                <a:r>
                  <a:rPr lang="en-US" dirty="0"/>
                  <a:t>) </a:t>
                </a:r>
                <a14:m>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10</m:t>
                        </m:r>
                      </m:num>
                      <m:den/>
                    </m:f>
                    <m:r>
                      <a:rPr lang="en-GB" b="0" i="1" smtClean="0">
                        <a:latin typeface="Cambria Math" panose="02040503050406030204" pitchFamily="18" charset="0"/>
                      </a:rPr>
                      <m:t>=</m:t>
                    </m:r>
                    <m:f>
                      <m:fPr>
                        <m:ctrlPr>
                          <a:rPr lang="en-US" i="1" smtClean="0">
                            <a:latin typeface="Cambria Math" panose="02040503050406030204" pitchFamily="18" charset="0"/>
                          </a:rPr>
                        </m:ctrlPr>
                      </m:fPr>
                      <m:num>
                        <m:r>
                          <a:rPr lang="en-GB" b="0" i="1" smtClean="0">
                            <a:latin typeface="Cambria Math" panose="02040503050406030204" pitchFamily="18" charset="0"/>
                          </a:rPr>
                          <m:t>60</m:t>
                        </m:r>
                      </m:num>
                      <m:den>
                        <m:r>
                          <a:rPr lang="en-GB" b="0" i="1" smtClean="0">
                            <a:latin typeface="Cambria Math" panose="02040503050406030204" pitchFamily="18" charset="0"/>
                          </a:rPr>
                          <m:t>72</m:t>
                        </m:r>
                      </m:den>
                    </m:f>
                  </m:oMath>
                </a14:m>
                <a:endParaRPr lang="en-US" dirty="0"/>
              </a:p>
              <a:p>
                <a:endParaRPr lang="en-US" dirty="0"/>
              </a:p>
            </p:txBody>
          </p:sp>
        </mc:Choice>
        <mc:Fallback xmlns="">
          <p:sp>
            <p:nvSpPr>
              <p:cNvPr id="2" name="TextBox 1">
                <a:extLst>
                  <a:ext uri="{FF2B5EF4-FFF2-40B4-BE49-F238E27FC236}">
                    <a16:creationId xmlns:a16="http://schemas.microsoft.com/office/drawing/2014/main" id="{902578C3-CCCC-93EA-7F52-5E35321BE6A6}"/>
                  </a:ext>
                </a:extLst>
              </p:cNvPr>
              <p:cNvSpPr txBox="1">
                <a:spLocks noRot="1" noChangeAspect="1" noMove="1" noResize="1" noEditPoints="1" noAdjustHandles="1" noChangeArrowheads="1" noChangeShapeType="1" noTextEdit="1"/>
              </p:cNvSpPr>
              <p:nvPr/>
            </p:nvSpPr>
            <p:spPr>
              <a:xfrm>
                <a:off x="596348" y="1908313"/>
                <a:ext cx="7800229" cy="2575833"/>
              </a:xfrm>
              <a:prstGeom prst="rect">
                <a:avLst/>
              </a:prstGeom>
              <a:blipFill>
                <a:blip r:embed="rId3"/>
                <a:stretch>
                  <a:fillRect l="-32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08D379F-054F-475B-A3D9-777D8E8CD68B}"/>
              </a:ext>
            </a:extLst>
          </p:cNvPr>
          <p:cNvSpPr txBox="1"/>
          <p:nvPr/>
        </p:nvSpPr>
        <p:spPr>
          <a:xfrm>
            <a:off x="4114800" y="2111071"/>
            <a:ext cx="65" cy="215444"/>
          </a:xfrm>
          <a:prstGeom prst="rect">
            <a:avLst/>
          </a:prstGeom>
          <a:noFill/>
        </p:spPr>
        <p:txBody>
          <a:bodyPr wrap="none" lIns="0" tIns="0" rIns="0" bIns="0" rtlCol="0">
            <a:spAutoFit/>
          </a:bodyPr>
          <a:lstStyle/>
          <a:p>
            <a:endParaRPr lang="en-US" dirty="0"/>
          </a:p>
        </p:txBody>
      </p:sp>
    </p:spTree>
    <p:extLst>
      <p:ext uri="{BB962C8B-B14F-4D97-AF65-F5344CB8AC3E}">
        <p14:creationId xmlns:p14="http://schemas.microsoft.com/office/powerpoint/2010/main" val="106178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dirty="0"/>
              <a:t>7.1 Working with fractions – Exercise 7.1</a:t>
            </a:r>
            <a:endParaRPr dirty="0"/>
          </a:p>
        </p:txBody>
      </p:sp>
      <p:sp>
        <p:nvSpPr>
          <p:cNvPr id="137" name="Google Shape;137;p24"/>
          <p:cNvSpPr txBox="1"/>
          <p:nvPr/>
        </p:nvSpPr>
        <p:spPr>
          <a:xfrm>
            <a:off x="457200" y="977774"/>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6C91A3"/>
                </a:solidFill>
                <a:latin typeface="Arial"/>
                <a:ea typeface="Arial"/>
                <a:cs typeface="Arial"/>
                <a:sym typeface="Arial"/>
              </a:rPr>
              <a:t>Level 2</a:t>
            </a:r>
            <a:endParaRPr dirty="0"/>
          </a:p>
        </p:txBody>
      </p:sp>
      <p:sp>
        <p:nvSpPr>
          <p:cNvPr id="138" name="Google Shape;138;p24"/>
          <p:cNvSpPr txBox="1"/>
          <p:nvPr/>
        </p:nvSpPr>
        <p:spPr>
          <a:xfrm>
            <a:off x="457200" y="1341671"/>
            <a:ext cx="852059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1. </a:t>
            </a:r>
            <a:r>
              <a:rPr lang="en-GB" sz="1400" b="0" i="0" u="none" strike="noStrike" cap="none" dirty="0">
                <a:solidFill>
                  <a:srgbClr val="000000"/>
                </a:solidFill>
                <a:latin typeface="Arial"/>
                <a:ea typeface="Arial"/>
                <a:cs typeface="Arial"/>
                <a:sym typeface="Arial"/>
              </a:rPr>
              <a:t>What fraction of each shape is shaded? Can you find any equivalent pairs?</a:t>
            </a:r>
            <a:endParaRPr sz="14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AAE6F622-C0FA-4609-6A66-205D03C6B12D}"/>
              </a:ext>
            </a:extLst>
          </p:cNvPr>
          <p:cNvPicPr>
            <a:picLocks noChangeAspect="1"/>
          </p:cNvPicPr>
          <p:nvPr/>
        </p:nvPicPr>
        <p:blipFill>
          <a:blip r:embed="rId3"/>
          <a:stretch>
            <a:fillRect/>
          </a:stretch>
        </p:blipFill>
        <p:spPr>
          <a:xfrm>
            <a:off x="630141" y="2069423"/>
            <a:ext cx="7772400" cy="247669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a:extLst>
            <a:ext uri="{FF2B5EF4-FFF2-40B4-BE49-F238E27FC236}">
              <a16:creationId xmlns:a16="http://schemas.microsoft.com/office/drawing/2014/main" id="{942F3653-BBF3-5B69-B5E7-C4A383360966}"/>
            </a:ext>
          </a:extLst>
        </p:cNvPr>
        <p:cNvGrpSpPr/>
        <p:nvPr/>
      </p:nvGrpSpPr>
      <p:grpSpPr>
        <a:xfrm>
          <a:off x="0" y="0"/>
          <a:ext cx="0" cy="0"/>
          <a:chOff x="0" y="0"/>
          <a:chExt cx="0" cy="0"/>
        </a:xfrm>
      </p:grpSpPr>
      <p:sp>
        <p:nvSpPr>
          <p:cNvPr id="136" name="Google Shape;136;p24">
            <a:extLst>
              <a:ext uri="{FF2B5EF4-FFF2-40B4-BE49-F238E27FC236}">
                <a16:creationId xmlns:a16="http://schemas.microsoft.com/office/drawing/2014/main" id="{14BF0F6A-4948-A0D2-8219-07C05A15B867}"/>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dirty="0"/>
              <a:t>7.1 Working with fractions – Exercise 7.1</a:t>
            </a:r>
            <a:endParaRPr dirty="0"/>
          </a:p>
        </p:txBody>
      </p:sp>
      <p:sp>
        <p:nvSpPr>
          <p:cNvPr id="137" name="Google Shape;137;p24">
            <a:extLst>
              <a:ext uri="{FF2B5EF4-FFF2-40B4-BE49-F238E27FC236}">
                <a16:creationId xmlns:a16="http://schemas.microsoft.com/office/drawing/2014/main" id="{065B80A8-4BAC-BD17-82DA-74B433145F81}"/>
              </a:ext>
            </a:extLst>
          </p:cNvPr>
          <p:cNvSpPr txBox="1"/>
          <p:nvPr/>
        </p:nvSpPr>
        <p:spPr>
          <a:xfrm>
            <a:off x="457200" y="977774"/>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6C91A3"/>
                </a:solidFill>
                <a:latin typeface="Arial"/>
                <a:ea typeface="Arial"/>
                <a:cs typeface="Arial"/>
                <a:sym typeface="Arial"/>
              </a:rPr>
              <a:t>Level 2</a:t>
            </a:r>
            <a:endParaRPr dirty="0"/>
          </a:p>
        </p:txBody>
      </p:sp>
      <p:sp>
        <p:nvSpPr>
          <p:cNvPr id="138" name="Google Shape;138;p24">
            <a:extLst>
              <a:ext uri="{FF2B5EF4-FFF2-40B4-BE49-F238E27FC236}">
                <a16:creationId xmlns:a16="http://schemas.microsoft.com/office/drawing/2014/main" id="{74BC71FD-9876-79D2-7F06-662549FB7C70}"/>
              </a:ext>
            </a:extLst>
          </p:cNvPr>
          <p:cNvSpPr txBox="1"/>
          <p:nvPr/>
        </p:nvSpPr>
        <p:spPr>
          <a:xfrm>
            <a:off x="457200" y="1341671"/>
            <a:ext cx="852059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b="1" dirty="0"/>
              <a:t>2</a:t>
            </a:r>
            <a:r>
              <a:rPr lang="en-GB" sz="1400" b="1" i="0" u="none" strike="noStrike" cap="none" dirty="0">
                <a:solidFill>
                  <a:srgbClr val="000000"/>
                </a:solidFill>
                <a:latin typeface="Arial"/>
                <a:ea typeface="Arial"/>
                <a:cs typeface="Arial"/>
                <a:sym typeface="Arial"/>
              </a:rPr>
              <a:t>. </a:t>
            </a:r>
            <a:r>
              <a:rPr lang="en-GB" sz="1400" b="0" i="0" u="none" strike="noStrike" cap="none" dirty="0">
                <a:solidFill>
                  <a:srgbClr val="000000"/>
                </a:solidFill>
                <a:latin typeface="Arial"/>
                <a:ea typeface="Arial"/>
                <a:cs typeface="Arial"/>
                <a:sym typeface="Arial"/>
              </a:rPr>
              <a:t>Match the equivalent fractions in the table below.</a:t>
            </a:r>
            <a:endParaRPr sz="1400" b="0" i="0" u="none" strike="noStrike" cap="none" dirty="0">
              <a:solidFill>
                <a:srgbClr val="000000"/>
              </a:solidFill>
              <a:latin typeface="Arial"/>
              <a:ea typeface="Arial"/>
              <a:cs typeface="Arial"/>
              <a:sym typeface="Arial"/>
            </a:endParaRPr>
          </a:p>
        </p:txBody>
      </p:sp>
      <p:sp>
        <p:nvSpPr>
          <p:cNvPr id="3" name="Google Shape;138;p24">
            <a:extLst>
              <a:ext uri="{FF2B5EF4-FFF2-40B4-BE49-F238E27FC236}">
                <a16:creationId xmlns:a16="http://schemas.microsoft.com/office/drawing/2014/main" id="{3720F91D-1390-E473-8477-4C8BADCA5A35}"/>
              </a:ext>
            </a:extLst>
          </p:cNvPr>
          <p:cNvSpPr txBox="1"/>
          <p:nvPr/>
        </p:nvSpPr>
        <p:spPr>
          <a:xfrm>
            <a:off x="457199" y="4165726"/>
            <a:ext cx="8520599" cy="307736"/>
          </a:xfrm>
          <a:prstGeom prst="rect">
            <a:avLst/>
          </a:prstGeom>
          <a:noFill/>
          <a:ln>
            <a:noFill/>
          </a:ln>
        </p:spPr>
        <p:txBody>
          <a:bodyPr spcFirstLastPara="1" wrap="square" lIns="91425" tIns="45700" rIns="91425" bIns="45700" anchor="t" anchorCtr="0">
            <a:spAutoFit/>
          </a:bodyPr>
          <a:lstStyle/>
          <a:p>
            <a:pPr lvl="0"/>
            <a:r>
              <a:rPr lang="en-GB" dirty="0"/>
              <a:t>1 = ___	2 = ___ 	3 = ___ 	4 = ___ 	5 = ___</a:t>
            </a:r>
            <a:endParaRPr sz="140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CD56BC8-C48C-8B1A-A07C-E04A51962229}"/>
                  </a:ext>
                </a:extLst>
              </p:cNvPr>
              <p:cNvGraphicFramePr>
                <a:graphicFrameLocks noGrp="1"/>
              </p:cNvGraphicFramePr>
              <p:nvPr>
                <p:extLst>
                  <p:ext uri="{D42A27DB-BD31-4B8C-83A1-F6EECF244321}">
                    <p14:modId xmlns:p14="http://schemas.microsoft.com/office/powerpoint/2010/main" val="677888089"/>
                  </p:ext>
                </p:extLst>
              </p:nvPr>
            </p:nvGraphicFramePr>
            <p:xfrm>
              <a:off x="593697" y="1798539"/>
              <a:ext cx="4192988" cy="2113501"/>
            </p:xfrm>
            <a:graphic>
              <a:graphicData uri="http://schemas.openxmlformats.org/drawingml/2006/table">
                <a:tbl>
                  <a:tblPr firstRow="1" bandRow="1">
                    <a:tableStyleId>{5C22544A-7EE6-4342-B048-85BDC9FD1C3A}</a:tableStyleId>
                  </a:tblPr>
                  <a:tblGrid>
                    <a:gridCol w="755806">
                      <a:extLst>
                        <a:ext uri="{9D8B030D-6E8A-4147-A177-3AD203B41FA5}">
                          <a16:colId xmlns:a16="http://schemas.microsoft.com/office/drawing/2014/main" val="2611454796"/>
                        </a:ext>
                      </a:extLst>
                    </a:gridCol>
                    <a:gridCol w="1340688">
                      <a:extLst>
                        <a:ext uri="{9D8B030D-6E8A-4147-A177-3AD203B41FA5}">
                          <a16:colId xmlns:a16="http://schemas.microsoft.com/office/drawing/2014/main" val="969086272"/>
                        </a:ext>
                      </a:extLst>
                    </a:gridCol>
                    <a:gridCol w="766488">
                      <a:extLst>
                        <a:ext uri="{9D8B030D-6E8A-4147-A177-3AD203B41FA5}">
                          <a16:colId xmlns:a16="http://schemas.microsoft.com/office/drawing/2014/main" val="4260785176"/>
                        </a:ext>
                      </a:extLst>
                    </a:gridCol>
                    <a:gridCol w="1330006">
                      <a:extLst>
                        <a:ext uri="{9D8B030D-6E8A-4147-A177-3AD203B41FA5}">
                          <a16:colId xmlns:a16="http://schemas.microsoft.com/office/drawing/2014/main" val="1843446194"/>
                        </a:ext>
                      </a:extLst>
                    </a:gridCol>
                  </a:tblGrid>
                  <a:tr h="422819">
                    <a:tc>
                      <a:txBody>
                        <a:bodyPr/>
                        <a:lstStyle/>
                        <a:p>
                          <a:pPr algn="ctr"/>
                          <a:r>
                            <a:rPr lang="en-US" sz="1100" b="0" dirty="0">
                              <a:solidFill>
                                <a:schemeClr val="bg2"/>
                              </a:solidFill>
                            </a:rPr>
                            <a:t>1</a:t>
                          </a:r>
                        </a:p>
                      </a:txBody>
                      <a:tcPr>
                        <a:solidFill>
                          <a:srgbClr val="E5EDF2"/>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b="0" i="1" smtClean="0">
                                        <a:solidFill>
                                          <a:schemeClr val="bg2"/>
                                        </a:solidFill>
                                        <a:latin typeface="Cambria Math" panose="02040503050406030204" pitchFamily="18" charset="0"/>
                                      </a:rPr>
                                    </m:ctrlPr>
                                  </m:fPr>
                                  <m:num>
                                    <m:r>
                                      <a:rPr lang="en-GB" sz="1100" b="0" i="1" smtClean="0">
                                        <a:solidFill>
                                          <a:schemeClr val="bg2"/>
                                        </a:solidFill>
                                        <a:latin typeface="Cambria Math" panose="02040503050406030204" pitchFamily="18" charset="0"/>
                                      </a:rPr>
                                      <m:t>2</m:t>
                                    </m:r>
                                  </m:num>
                                  <m:den>
                                    <m:r>
                                      <a:rPr lang="en-GB" sz="1100" b="0" i="1" smtClean="0">
                                        <a:solidFill>
                                          <a:schemeClr val="bg2"/>
                                        </a:solidFill>
                                        <a:latin typeface="Cambria Math" panose="02040503050406030204" pitchFamily="18" charset="0"/>
                                      </a:rPr>
                                      <m:t>3</m:t>
                                    </m:r>
                                  </m:den>
                                </m:f>
                              </m:oMath>
                            </m:oMathPara>
                          </a14:m>
                          <a:endParaRPr lang="en-US" sz="1100" b="0" dirty="0">
                            <a:solidFill>
                              <a:schemeClr val="bg2"/>
                            </a:solidFill>
                          </a:endParaRPr>
                        </a:p>
                      </a:txBody>
                      <a:tcPr>
                        <a:solidFill>
                          <a:srgbClr val="E5EDF2"/>
                        </a:solidFill>
                      </a:tcPr>
                    </a:tc>
                    <a:tc>
                      <a:txBody>
                        <a:bodyPr/>
                        <a:lstStyle/>
                        <a:p>
                          <a:pPr algn="ctr"/>
                          <a:r>
                            <a:rPr lang="en-US" sz="1100" b="0" dirty="0">
                              <a:solidFill>
                                <a:schemeClr val="bg2"/>
                              </a:solidFill>
                            </a:rPr>
                            <a:t>A</a:t>
                          </a:r>
                        </a:p>
                      </a:txBody>
                      <a:tcPr>
                        <a:solidFill>
                          <a:srgbClr val="E5EDF2"/>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b="0" i="1" smtClean="0">
                                        <a:solidFill>
                                          <a:schemeClr val="bg2"/>
                                        </a:solidFill>
                                        <a:latin typeface="Cambria Math" panose="02040503050406030204" pitchFamily="18" charset="0"/>
                                      </a:rPr>
                                    </m:ctrlPr>
                                  </m:fPr>
                                  <m:num>
                                    <m:r>
                                      <a:rPr lang="en-GB" sz="1100" b="0" i="1" smtClean="0">
                                        <a:solidFill>
                                          <a:schemeClr val="bg2"/>
                                        </a:solidFill>
                                        <a:latin typeface="Cambria Math" panose="02040503050406030204" pitchFamily="18" charset="0"/>
                                      </a:rPr>
                                      <m:t>1</m:t>
                                    </m:r>
                                  </m:num>
                                  <m:den>
                                    <m:r>
                                      <a:rPr lang="en-GB" sz="1100" b="0" i="1" smtClean="0">
                                        <a:solidFill>
                                          <a:schemeClr val="bg2"/>
                                        </a:solidFill>
                                        <a:latin typeface="Cambria Math" panose="02040503050406030204" pitchFamily="18" charset="0"/>
                                      </a:rPr>
                                      <m:t>5</m:t>
                                    </m:r>
                                  </m:den>
                                </m:f>
                              </m:oMath>
                            </m:oMathPara>
                          </a14:m>
                          <a:endParaRPr lang="en-US" sz="1100" b="0" dirty="0">
                            <a:solidFill>
                              <a:schemeClr val="bg2"/>
                            </a:solidFill>
                          </a:endParaRPr>
                        </a:p>
                      </a:txBody>
                      <a:tcPr>
                        <a:solidFill>
                          <a:srgbClr val="E5EDF2"/>
                        </a:solidFill>
                      </a:tcPr>
                    </a:tc>
                    <a:extLst>
                      <a:ext uri="{0D108BD9-81ED-4DB2-BD59-A6C34878D82A}">
                        <a16:rowId xmlns:a16="http://schemas.microsoft.com/office/drawing/2014/main" val="3800486272"/>
                      </a:ext>
                    </a:extLst>
                  </a:tr>
                  <a:tr h="422819">
                    <a:tc>
                      <a:txBody>
                        <a:bodyPr/>
                        <a:lstStyle/>
                        <a:p>
                          <a:pPr algn="ctr"/>
                          <a:r>
                            <a:rPr lang="en-US" sz="1100" b="0" dirty="0">
                              <a:solidFill>
                                <a:schemeClr val="bg2"/>
                              </a:solidFill>
                            </a:rPr>
                            <a:t>2</a:t>
                          </a:r>
                        </a:p>
                      </a:txBody>
                      <a:tcPr>
                        <a:solidFill>
                          <a:srgbClr val="F0F5F8"/>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b="0" i="1" smtClean="0">
                                        <a:solidFill>
                                          <a:schemeClr val="bg2"/>
                                        </a:solidFill>
                                        <a:latin typeface="Cambria Math" panose="02040503050406030204" pitchFamily="18" charset="0"/>
                                      </a:rPr>
                                    </m:ctrlPr>
                                  </m:fPr>
                                  <m:num>
                                    <m:r>
                                      <a:rPr lang="en-GB" sz="1100" b="0" i="1" smtClean="0">
                                        <a:solidFill>
                                          <a:schemeClr val="bg2"/>
                                        </a:solidFill>
                                        <a:latin typeface="Cambria Math" panose="02040503050406030204" pitchFamily="18" charset="0"/>
                                      </a:rPr>
                                      <m:t>2</m:t>
                                    </m:r>
                                  </m:num>
                                  <m:den>
                                    <m:r>
                                      <a:rPr lang="en-GB" sz="1100" b="0" i="1" smtClean="0">
                                        <a:solidFill>
                                          <a:schemeClr val="bg2"/>
                                        </a:solidFill>
                                        <a:latin typeface="Cambria Math" panose="02040503050406030204" pitchFamily="18" charset="0"/>
                                      </a:rPr>
                                      <m:t>9</m:t>
                                    </m:r>
                                  </m:den>
                                </m:f>
                              </m:oMath>
                            </m:oMathPara>
                          </a14:m>
                          <a:endParaRPr lang="en-US" sz="1100" b="0" dirty="0">
                            <a:solidFill>
                              <a:schemeClr val="bg2"/>
                            </a:solidFill>
                          </a:endParaRPr>
                        </a:p>
                      </a:txBody>
                      <a:tcPr>
                        <a:solidFill>
                          <a:srgbClr val="F0F5F8"/>
                        </a:solidFill>
                      </a:tcPr>
                    </a:tc>
                    <a:tc>
                      <a:txBody>
                        <a:bodyPr/>
                        <a:lstStyle/>
                        <a:p>
                          <a:pPr algn="ctr"/>
                          <a:r>
                            <a:rPr lang="en-US" sz="1100" b="0" dirty="0">
                              <a:solidFill>
                                <a:schemeClr val="bg2"/>
                              </a:solidFill>
                            </a:rPr>
                            <a:t>B</a:t>
                          </a:r>
                        </a:p>
                      </a:txBody>
                      <a:tcPr>
                        <a:solidFill>
                          <a:srgbClr val="F0F5F8"/>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b="0" i="1" smtClean="0">
                                        <a:solidFill>
                                          <a:schemeClr val="bg2"/>
                                        </a:solidFill>
                                        <a:latin typeface="Cambria Math" panose="02040503050406030204" pitchFamily="18" charset="0"/>
                                      </a:rPr>
                                    </m:ctrlPr>
                                  </m:fPr>
                                  <m:num>
                                    <m:r>
                                      <a:rPr lang="en-GB" sz="1100" b="0" i="1" smtClean="0">
                                        <a:solidFill>
                                          <a:schemeClr val="bg2"/>
                                        </a:solidFill>
                                        <a:latin typeface="Cambria Math" panose="02040503050406030204" pitchFamily="18" charset="0"/>
                                      </a:rPr>
                                      <m:t>10</m:t>
                                    </m:r>
                                  </m:num>
                                  <m:den>
                                    <m:r>
                                      <a:rPr lang="en-GB" sz="1100" b="0" i="1" smtClean="0">
                                        <a:solidFill>
                                          <a:schemeClr val="bg2"/>
                                        </a:solidFill>
                                        <a:latin typeface="Cambria Math" panose="02040503050406030204" pitchFamily="18" charset="0"/>
                                      </a:rPr>
                                      <m:t>15</m:t>
                                    </m:r>
                                  </m:den>
                                </m:f>
                              </m:oMath>
                            </m:oMathPara>
                          </a14:m>
                          <a:endParaRPr lang="en-US" sz="1100" b="0" dirty="0">
                            <a:solidFill>
                              <a:schemeClr val="bg2"/>
                            </a:solidFill>
                          </a:endParaRPr>
                        </a:p>
                      </a:txBody>
                      <a:tcPr>
                        <a:solidFill>
                          <a:srgbClr val="F0F5F8"/>
                        </a:solidFill>
                      </a:tcPr>
                    </a:tc>
                    <a:extLst>
                      <a:ext uri="{0D108BD9-81ED-4DB2-BD59-A6C34878D82A}">
                        <a16:rowId xmlns:a16="http://schemas.microsoft.com/office/drawing/2014/main" val="3439961828"/>
                      </a:ext>
                    </a:extLst>
                  </a:tr>
                  <a:tr h="422225">
                    <a:tc>
                      <a:txBody>
                        <a:bodyPr/>
                        <a:lstStyle/>
                        <a:p>
                          <a:pPr algn="ctr"/>
                          <a:r>
                            <a:rPr lang="en-US" sz="1100" b="0" dirty="0">
                              <a:solidFill>
                                <a:schemeClr val="bg2"/>
                              </a:solidFill>
                            </a:rPr>
                            <a:t>3</a:t>
                          </a:r>
                        </a:p>
                      </a:txBody>
                      <a:tcPr>
                        <a:solidFill>
                          <a:srgbClr val="E5EDF2"/>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b="0" i="1" smtClean="0">
                                        <a:solidFill>
                                          <a:schemeClr val="bg2"/>
                                        </a:solidFill>
                                        <a:latin typeface="Cambria Math" panose="02040503050406030204" pitchFamily="18" charset="0"/>
                                      </a:rPr>
                                    </m:ctrlPr>
                                  </m:fPr>
                                  <m:num>
                                    <m:r>
                                      <a:rPr lang="en-GB" sz="1100" b="0" i="1" smtClean="0">
                                        <a:solidFill>
                                          <a:schemeClr val="bg2"/>
                                        </a:solidFill>
                                        <a:latin typeface="Cambria Math" panose="02040503050406030204" pitchFamily="18" charset="0"/>
                                      </a:rPr>
                                      <m:t>4</m:t>
                                    </m:r>
                                  </m:num>
                                  <m:den>
                                    <m:r>
                                      <a:rPr lang="en-GB" sz="1100" b="0" i="1" smtClean="0">
                                        <a:solidFill>
                                          <a:schemeClr val="bg2"/>
                                        </a:solidFill>
                                        <a:latin typeface="Cambria Math" panose="02040503050406030204" pitchFamily="18" charset="0"/>
                                      </a:rPr>
                                      <m:t>20</m:t>
                                    </m:r>
                                  </m:den>
                                </m:f>
                              </m:oMath>
                            </m:oMathPara>
                          </a14:m>
                          <a:endParaRPr lang="en-US" sz="1100" b="0" dirty="0">
                            <a:solidFill>
                              <a:schemeClr val="bg2"/>
                            </a:solidFill>
                          </a:endParaRPr>
                        </a:p>
                      </a:txBody>
                      <a:tcPr>
                        <a:solidFill>
                          <a:srgbClr val="E5EDF2"/>
                        </a:solidFill>
                      </a:tcPr>
                    </a:tc>
                    <a:tc>
                      <a:txBody>
                        <a:bodyPr/>
                        <a:lstStyle/>
                        <a:p>
                          <a:pPr algn="ctr"/>
                          <a:r>
                            <a:rPr lang="en-US" sz="1100" b="0" dirty="0">
                              <a:solidFill>
                                <a:schemeClr val="bg2"/>
                              </a:solidFill>
                            </a:rPr>
                            <a:t>C</a:t>
                          </a:r>
                        </a:p>
                      </a:txBody>
                      <a:tcPr>
                        <a:solidFill>
                          <a:srgbClr val="E5EDF2"/>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b="0" i="1" smtClean="0">
                                        <a:solidFill>
                                          <a:schemeClr val="bg2"/>
                                        </a:solidFill>
                                        <a:latin typeface="Cambria Math" panose="02040503050406030204" pitchFamily="18" charset="0"/>
                                      </a:rPr>
                                    </m:ctrlPr>
                                  </m:fPr>
                                  <m:num>
                                    <m:r>
                                      <a:rPr lang="en-GB" sz="1100" b="0" i="1" smtClean="0">
                                        <a:solidFill>
                                          <a:schemeClr val="bg2"/>
                                        </a:solidFill>
                                        <a:latin typeface="Cambria Math" panose="02040503050406030204" pitchFamily="18" charset="0"/>
                                      </a:rPr>
                                      <m:t>2</m:t>
                                    </m:r>
                                  </m:num>
                                  <m:den>
                                    <m:r>
                                      <a:rPr lang="en-GB" sz="1100" b="0" i="1" smtClean="0">
                                        <a:solidFill>
                                          <a:schemeClr val="bg2"/>
                                        </a:solidFill>
                                        <a:latin typeface="Cambria Math" panose="02040503050406030204" pitchFamily="18" charset="0"/>
                                      </a:rPr>
                                      <m:t>7</m:t>
                                    </m:r>
                                  </m:den>
                                </m:f>
                              </m:oMath>
                            </m:oMathPara>
                          </a14:m>
                          <a:endParaRPr lang="en-US" sz="1100" b="0" dirty="0">
                            <a:solidFill>
                              <a:schemeClr val="bg2"/>
                            </a:solidFill>
                          </a:endParaRPr>
                        </a:p>
                      </a:txBody>
                      <a:tcPr>
                        <a:solidFill>
                          <a:srgbClr val="E5EDF2"/>
                        </a:solidFill>
                      </a:tcPr>
                    </a:tc>
                    <a:extLst>
                      <a:ext uri="{0D108BD9-81ED-4DB2-BD59-A6C34878D82A}">
                        <a16:rowId xmlns:a16="http://schemas.microsoft.com/office/drawing/2014/main" val="3961264251"/>
                      </a:ext>
                    </a:extLst>
                  </a:tr>
                  <a:tr h="422819">
                    <a:tc>
                      <a:txBody>
                        <a:bodyPr/>
                        <a:lstStyle/>
                        <a:p>
                          <a:pPr algn="ctr"/>
                          <a:r>
                            <a:rPr lang="en-US" sz="1100" b="0" dirty="0">
                              <a:solidFill>
                                <a:schemeClr val="bg2"/>
                              </a:solidFill>
                            </a:rPr>
                            <a:t>4</a:t>
                          </a:r>
                        </a:p>
                      </a:txBody>
                      <a:tcPr>
                        <a:solidFill>
                          <a:srgbClr val="F0F5F8"/>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b="0" i="1" smtClean="0">
                                        <a:solidFill>
                                          <a:schemeClr val="bg2"/>
                                        </a:solidFill>
                                        <a:latin typeface="Cambria Math" panose="02040503050406030204" pitchFamily="18" charset="0"/>
                                      </a:rPr>
                                    </m:ctrlPr>
                                  </m:fPr>
                                  <m:num>
                                    <m:r>
                                      <a:rPr lang="en-GB" sz="1100" b="0" i="1" smtClean="0">
                                        <a:solidFill>
                                          <a:schemeClr val="bg2"/>
                                        </a:solidFill>
                                        <a:latin typeface="Cambria Math" panose="02040503050406030204" pitchFamily="18" charset="0"/>
                                      </a:rPr>
                                      <m:t>10</m:t>
                                    </m:r>
                                  </m:num>
                                  <m:den>
                                    <m:r>
                                      <a:rPr lang="en-GB" sz="1100" b="0" i="1" smtClean="0">
                                        <a:solidFill>
                                          <a:schemeClr val="bg2"/>
                                        </a:solidFill>
                                        <a:latin typeface="Cambria Math" panose="02040503050406030204" pitchFamily="18" charset="0"/>
                                      </a:rPr>
                                      <m:t>35</m:t>
                                    </m:r>
                                  </m:den>
                                </m:f>
                              </m:oMath>
                            </m:oMathPara>
                          </a14:m>
                          <a:endParaRPr lang="en-US" sz="1100" b="0" dirty="0">
                            <a:solidFill>
                              <a:schemeClr val="bg2"/>
                            </a:solidFill>
                          </a:endParaRPr>
                        </a:p>
                      </a:txBody>
                      <a:tcPr>
                        <a:solidFill>
                          <a:srgbClr val="F0F5F8"/>
                        </a:solidFill>
                      </a:tcPr>
                    </a:tc>
                    <a:tc>
                      <a:txBody>
                        <a:bodyPr/>
                        <a:lstStyle/>
                        <a:p>
                          <a:pPr algn="ctr"/>
                          <a:r>
                            <a:rPr lang="en-US" sz="1100" b="0" dirty="0">
                              <a:solidFill>
                                <a:schemeClr val="bg2"/>
                              </a:solidFill>
                            </a:rPr>
                            <a:t>D</a:t>
                          </a:r>
                        </a:p>
                      </a:txBody>
                      <a:tcPr>
                        <a:solidFill>
                          <a:srgbClr val="F0F5F8"/>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b="0" i="1" smtClean="0">
                                        <a:solidFill>
                                          <a:schemeClr val="bg2"/>
                                        </a:solidFill>
                                        <a:latin typeface="Cambria Math" panose="02040503050406030204" pitchFamily="18" charset="0"/>
                                      </a:rPr>
                                    </m:ctrlPr>
                                  </m:fPr>
                                  <m:num>
                                    <m:r>
                                      <a:rPr lang="en-GB" sz="1100" b="0" i="1" smtClean="0">
                                        <a:solidFill>
                                          <a:schemeClr val="bg2"/>
                                        </a:solidFill>
                                        <a:latin typeface="Cambria Math" panose="02040503050406030204" pitchFamily="18" charset="0"/>
                                      </a:rPr>
                                      <m:t>18</m:t>
                                    </m:r>
                                  </m:num>
                                  <m:den>
                                    <m:r>
                                      <a:rPr lang="en-GB" sz="1100" b="0" i="1" smtClean="0">
                                        <a:solidFill>
                                          <a:schemeClr val="bg2"/>
                                        </a:solidFill>
                                        <a:latin typeface="Cambria Math" panose="02040503050406030204" pitchFamily="18" charset="0"/>
                                      </a:rPr>
                                      <m:t>20</m:t>
                                    </m:r>
                                  </m:den>
                                </m:f>
                              </m:oMath>
                            </m:oMathPara>
                          </a14:m>
                          <a:endParaRPr lang="en-US" sz="1100" b="0" dirty="0">
                            <a:solidFill>
                              <a:schemeClr val="bg2"/>
                            </a:solidFill>
                          </a:endParaRPr>
                        </a:p>
                      </a:txBody>
                      <a:tcPr>
                        <a:solidFill>
                          <a:srgbClr val="F0F5F8"/>
                        </a:solidFill>
                      </a:tcPr>
                    </a:tc>
                    <a:extLst>
                      <a:ext uri="{0D108BD9-81ED-4DB2-BD59-A6C34878D82A}">
                        <a16:rowId xmlns:a16="http://schemas.microsoft.com/office/drawing/2014/main" val="1104174893"/>
                      </a:ext>
                    </a:extLst>
                  </a:tr>
                  <a:tr h="422819">
                    <a:tc>
                      <a:txBody>
                        <a:bodyPr/>
                        <a:lstStyle/>
                        <a:p>
                          <a:pPr algn="ctr"/>
                          <a:r>
                            <a:rPr lang="en-US" sz="1100" b="0" dirty="0">
                              <a:solidFill>
                                <a:schemeClr val="bg2"/>
                              </a:solidFill>
                            </a:rPr>
                            <a:t>5</a:t>
                          </a:r>
                        </a:p>
                      </a:txBody>
                      <a:tcPr>
                        <a:solidFill>
                          <a:srgbClr val="E5EDF2"/>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b="0" i="1" smtClean="0">
                                        <a:solidFill>
                                          <a:schemeClr val="bg2"/>
                                        </a:solidFill>
                                        <a:latin typeface="Cambria Math" panose="02040503050406030204" pitchFamily="18" charset="0"/>
                                      </a:rPr>
                                    </m:ctrlPr>
                                  </m:fPr>
                                  <m:num>
                                    <m:r>
                                      <a:rPr lang="en-GB" sz="1100" b="0" i="1" smtClean="0">
                                        <a:solidFill>
                                          <a:schemeClr val="bg2"/>
                                        </a:solidFill>
                                        <a:latin typeface="Cambria Math" panose="02040503050406030204" pitchFamily="18" charset="0"/>
                                      </a:rPr>
                                      <m:t>9</m:t>
                                    </m:r>
                                  </m:num>
                                  <m:den>
                                    <m:r>
                                      <a:rPr lang="en-GB" sz="1100" b="0" i="1" smtClean="0">
                                        <a:solidFill>
                                          <a:schemeClr val="bg2"/>
                                        </a:solidFill>
                                        <a:latin typeface="Cambria Math" panose="02040503050406030204" pitchFamily="18" charset="0"/>
                                      </a:rPr>
                                      <m:t>10</m:t>
                                    </m:r>
                                  </m:den>
                                </m:f>
                              </m:oMath>
                            </m:oMathPara>
                          </a14:m>
                          <a:endParaRPr lang="en-US" sz="1100" b="0" dirty="0">
                            <a:solidFill>
                              <a:schemeClr val="bg2"/>
                            </a:solidFill>
                          </a:endParaRPr>
                        </a:p>
                      </a:txBody>
                      <a:tcPr>
                        <a:solidFill>
                          <a:srgbClr val="E5EDF2"/>
                        </a:solidFill>
                      </a:tcPr>
                    </a:tc>
                    <a:tc>
                      <a:txBody>
                        <a:bodyPr/>
                        <a:lstStyle/>
                        <a:p>
                          <a:pPr algn="ctr"/>
                          <a:r>
                            <a:rPr lang="en-US" sz="1100" b="0" dirty="0">
                              <a:solidFill>
                                <a:schemeClr val="bg2"/>
                              </a:solidFill>
                            </a:rPr>
                            <a:t>E</a:t>
                          </a:r>
                        </a:p>
                      </a:txBody>
                      <a:tcPr>
                        <a:solidFill>
                          <a:srgbClr val="E5EDF2"/>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b="0" i="1" smtClean="0">
                                        <a:solidFill>
                                          <a:schemeClr val="bg2"/>
                                        </a:solidFill>
                                        <a:latin typeface="Cambria Math" panose="02040503050406030204" pitchFamily="18" charset="0"/>
                                      </a:rPr>
                                    </m:ctrlPr>
                                  </m:fPr>
                                  <m:num>
                                    <m:r>
                                      <a:rPr lang="en-GB" sz="1100" b="0" i="1" smtClean="0">
                                        <a:solidFill>
                                          <a:schemeClr val="bg2"/>
                                        </a:solidFill>
                                        <a:latin typeface="Cambria Math" panose="02040503050406030204" pitchFamily="18" charset="0"/>
                                      </a:rPr>
                                      <m:t>4</m:t>
                                    </m:r>
                                  </m:num>
                                  <m:den>
                                    <m:r>
                                      <a:rPr lang="en-GB" sz="1100" b="0" i="1" smtClean="0">
                                        <a:solidFill>
                                          <a:schemeClr val="bg2"/>
                                        </a:solidFill>
                                        <a:latin typeface="Cambria Math" panose="02040503050406030204" pitchFamily="18" charset="0"/>
                                      </a:rPr>
                                      <m:t>18</m:t>
                                    </m:r>
                                  </m:den>
                                </m:f>
                              </m:oMath>
                            </m:oMathPara>
                          </a14:m>
                          <a:endParaRPr lang="en-US" sz="1100" b="0" dirty="0">
                            <a:solidFill>
                              <a:schemeClr val="bg2"/>
                            </a:solidFill>
                          </a:endParaRPr>
                        </a:p>
                      </a:txBody>
                      <a:tcPr>
                        <a:solidFill>
                          <a:srgbClr val="E5EDF2"/>
                        </a:solidFill>
                      </a:tcPr>
                    </a:tc>
                    <a:extLst>
                      <a:ext uri="{0D108BD9-81ED-4DB2-BD59-A6C34878D82A}">
                        <a16:rowId xmlns:a16="http://schemas.microsoft.com/office/drawing/2014/main" val="2436471295"/>
                      </a:ext>
                    </a:extLst>
                  </a:tr>
                </a:tbl>
              </a:graphicData>
            </a:graphic>
          </p:graphicFrame>
        </mc:Choice>
        <mc:Fallback xmlns="">
          <p:graphicFrame>
            <p:nvGraphicFramePr>
              <p:cNvPr id="4" name="Table 3">
                <a:extLst>
                  <a:ext uri="{FF2B5EF4-FFF2-40B4-BE49-F238E27FC236}">
                    <a16:creationId xmlns:a16="http://schemas.microsoft.com/office/drawing/2014/main" id="{4CD56BC8-C48C-8B1A-A07C-E04A51962229}"/>
                  </a:ext>
                </a:extLst>
              </p:cNvPr>
              <p:cNvGraphicFramePr>
                <a:graphicFrameLocks noGrp="1"/>
              </p:cNvGraphicFramePr>
              <p:nvPr>
                <p:extLst>
                  <p:ext uri="{D42A27DB-BD31-4B8C-83A1-F6EECF244321}">
                    <p14:modId xmlns:p14="http://schemas.microsoft.com/office/powerpoint/2010/main" val="677888089"/>
                  </p:ext>
                </p:extLst>
              </p:nvPr>
            </p:nvGraphicFramePr>
            <p:xfrm>
              <a:off x="593697" y="1798539"/>
              <a:ext cx="4192988" cy="2113501"/>
            </p:xfrm>
            <a:graphic>
              <a:graphicData uri="http://schemas.openxmlformats.org/drawingml/2006/table">
                <a:tbl>
                  <a:tblPr firstRow="1" bandRow="1">
                    <a:tableStyleId>{5C22544A-7EE6-4342-B048-85BDC9FD1C3A}</a:tableStyleId>
                  </a:tblPr>
                  <a:tblGrid>
                    <a:gridCol w="755806">
                      <a:extLst>
                        <a:ext uri="{9D8B030D-6E8A-4147-A177-3AD203B41FA5}">
                          <a16:colId xmlns:a16="http://schemas.microsoft.com/office/drawing/2014/main" val="2611454796"/>
                        </a:ext>
                      </a:extLst>
                    </a:gridCol>
                    <a:gridCol w="1340688">
                      <a:extLst>
                        <a:ext uri="{9D8B030D-6E8A-4147-A177-3AD203B41FA5}">
                          <a16:colId xmlns:a16="http://schemas.microsoft.com/office/drawing/2014/main" val="969086272"/>
                        </a:ext>
                      </a:extLst>
                    </a:gridCol>
                    <a:gridCol w="766488">
                      <a:extLst>
                        <a:ext uri="{9D8B030D-6E8A-4147-A177-3AD203B41FA5}">
                          <a16:colId xmlns:a16="http://schemas.microsoft.com/office/drawing/2014/main" val="4260785176"/>
                        </a:ext>
                      </a:extLst>
                    </a:gridCol>
                    <a:gridCol w="1330006">
                      <a:extLst>
                        <a:ext uri="{9D8B030D-6E8A-4147-A177-3AD203B41FA5}">
                          <a16:colId xmlns:a16="http://schemas.microsoft.com/office/drawing/2014/main" val="1843446194"/>
                        </a:ext>
                      </a:extLst>
                    </a:gridCol>
                  </a:tblGrid>
                  <a:tr h="422819">
                    <a:tc>
                      <a:txBody>
                        <a:bodyPr/>
                        <a:lstStyle/>
                        <a:p>
                          <a:pPr algn="ctr"/>
                          <a:r>
                            <a:rPr lang="en-US" sz="1100" b="0" dirty="0">
                              <a:solidFill>
                                <a:schemeClr val="bg2"/>
                              </a:solidFill>
                            </a:rPr>
                            <a:t>1</a:t>
                          </a:r>
                        </a:p>
                      </a:txBody>
                      <a:tcPr>
                        <a:solidFill>
                          <a:srgbClr val="E5EDF2"/>
                        </a:solidFill>
                      </a:tcPr>
                    </a:tc>
                    <a:tc>
                      <a:txBody>
                        <a:bodyPr/>
                        <a:lstStyle/>
                        <a:p>
                          <a:endParaRPr lang="en-US"/>
                        </a:p>
                      </a:txBody>
                      <a:tcPr>
                        <a:blipFill>
                          <a:blip r:embed="rId3"/>
                          <a:stretch>
                            <a:fillRect l="-56604" t="-2941" r="-158491" b="-397059"/>
                          </a:stretch>
                        </a:blipFill>
                      </a:tcPr>
                    </a:tc>
                    <a:tc>
                      <a:txBody>
                        <a:bodyPr/>
                        <a:lstStyle/>
                        <a:p>
                          <a:pPr algn="ctr"/>
                          <a:r>
                            <a:rPr lang="en-US" sz="1100" b="0" dirty="0">
                              <a:solidFill>
                                <a:schemeClr val="bg2"/>
                              </a:solidFill>
                            </a:rPr>
                            <a:t>A</a:t>
                          </a:r>
                        </a:p>
                      </a:txBody>
                      <a:tcPr>
                        <a:solidFill>
                          <a:srgbClr val="E5EDF2"/>
                        </a:solidFill>
                      </a:tcPr>
                    </a:tc>
                    <a:tc>
                      <a:txBody>
                        <a:bodyPr/>
                        <a:lstStyle/>
                        <a:p>
                          <a:endParaRPr lang="en-US"/>
                        </a:p>
                      </a:txBody>
                      <a:tcPr>
                        <a:blipFill>
                          <a:blip r:embed="rId3"/>
                          <a:stretch>
                            <a:fillRect l="-215238" t="-2941" r="-2857" b="-397059"/>
                          </a:stretch>
                        </a:blipFill>
                      </a:tcPr>
                    </a:tc>
                    <a:extLst>
                      <a:ext uri="{0D108BD9-81ED-4DB2-BD59-A6C34878D82A}">
                        <a16:rowId xmlns:a16="http://schemas.microsoft.com/office/drawing/2014/main" val="3800486272"/>
                      </a:ext>
                    </a:extLst>
                  </a:tr>
                  <a:tr h="422819">
                    <a:tc>
                      <a:txBody>
                        <a:bodyPr/>
                        <a:lstStyle/>
                        <a:p>
                          <a:pPr algn="ctr"/>
                          <a:r>
                            <a:rPr lang="en-US" sz="1100" b="0" dirty="0">
                              <a:solidFill>
                                <a:schemeClr val="bg2"/>
                              </a:solidFill>
                            </a:rPr>
                            <a:t>2</a:t>
                          </a:r>
                        </a:p>
                      </a:txBody>
                      <a:tcPr>
                        <a:solidFill>
                          <a:srgbClr val="F0F5F8"/>
                        </a:solidFill>
                      </a:tcPr>
                    </a:tc>
                    <a:tc>
                      <a:txBody>
                        <a:bodyPr/>
                        <a:lstStyle/>
                        <a:p>
                          <a:endParaRPr lang="en-US"/>
                        </a:p>
                      </a:txBody>
                      <a:tcPr>
                        <a:blipFill>
                          <a:blip r:embed="rId3"/>
                          <a:stretch>
                            <a:fillRect l="-56604" t="-106061" r="-158491" b="-309091"/>
                          </a:stretch>
                        </a:blipFill>
                      </a:tcPr>
                    </a:tc>
                    <a:tc>
                      <a:txBody>
                        <a:bodyPr/>
                        <a:lstStyle/>
                        <a:p>
                          <a:pPr algn="ctr"/>
                          <a:r>
                            <a:rPr lang="en-US" sz="1100" b="0" dirty="0">
                              <a:solidFill>
                                <a:schemeClr val="bg2"/>
                              </a:solidFill>
                            </a:rPr>
                            <a:t>B</a:t>
                          </a:r>
                        </a:p>
                      </a:txBody>
                      <a:tcPr>
                        <a:solidFill>
                          <a:srgbClr val="F0F5F8"/>
                        </a:solidFill>
                      </a:tcPr>
                    </a:tc>
                    <a:tc>
                      <a:txBody>
                        <a:bodyPr/>
                        <a:lstStyle/>
                        <a:p>
                          <a:endParaRPr lang="en-US"/>
                        </a:p>
                      </a:txBody>
                      <a:tcPr>
                        <a:blipFill>
                          <a:blip r:embed="rId3"/>
                          <a:stretch>
                            <a:fillRect l="-215238" t="-106061" r="-2857" b="-309091"/>
                          </a:stretch>
                        </a:blipFill>
                      </a:tcPr>
                    </a:tc>
                    <a:extLst>
                      <a:ext uri="{0D108BD9-81ED-4DB2-BD59-A6C34878D82A}">
                        <a16:rowId xmlns:a16="http://schemas.microsoft.com/office/drawing/2014/main" val="3439961828"/>
                      </a:ext>
                    </a:extLst>
                  </a:tr>
                  <a:tr h="422225">
                    <a:tc>
                      <a:txBody>
                        <a:bodyPr/>
                        <a:lstStyle/>
                        <a:p>
                          <a:pPr algn="ctr"/>
                          <a:r>
                            <a:rPr lang="en-US" sz="1100" b="0" dirty="0">
                              <a:solidFill>
                                <a:schemeClr val="bg2"/>
                              </a:solidFill>
                            </a:rPr>
                            <a:t>3</a:t>
                          </a:r>
                        </a:p>
                      </a:txBody>
                      <a:tcPr>
                        <a:solidFill>
                          <a:srgbClr val="E5EDF2"/>
                        </a:solidFill>
                      </a:tcPr>
                    </a:tc>
                    <a:tc>
                      <a:txBody>
                        <a:bodyPr/>
                        <a:lstStyle/>
                        <a:p>
                          <a:endParaRPr lang="en-US"/>
                        </a:p>
                      </a:txBody>
                      <a:tcPr>
                        <a:blipFill>
                          <a:blip r:embed="rId3"/>
                          <a:stretch>
                            <a:fillRect l="-56604" t="-200000" r="-158491" b="-200000"/>
                          </a:stretch>
                        </a:blipFill>
                      </a:tcPr>
                    </a:tc>
                    <a:tc>
                      <a:txBody>
                        <a:bodyPr/>
                        <a:lstStyle/>
                        <a:p>
                          <a:pPr algn="ctr"/>
                          <a:r>
                            <a:rPr lang="en-US" sz="1100" b="0" dirty="0">
                              <a:solidFill>
                                <a:schemeClr val="bg2"/>
                              </a:solidFill>
                            </a:rPr>
                            <a:t>C</a:t>
                          </a:r>
                        </a:p>
                      </a:txBody>
                      <a:tcPr>
                        <a:solidFill>
                          <a:srgbClr val="E5EDF2"/>
                        </a:solidFill>
                      </a:tcPr>
                    </a:tc>
                    <a:tc>
                      <a:txBody>
                        <a:bodyPr/>
                        <a:lstStyle/>
                        <a:p>
                          <a:endParaRPr lang="en-US"/>
                        </a:p>
                      </a:txBody>
                      <a:tcPr>
                        <a:blipFill>
                          <a:blip r:embed="rId3"/>
                          <a:stretch>
                            <a:fillRect l="-215238" t="-200000" r="-2857" b="-200000"/>
                          </a:stretch>
                        </a:blipFill>
                      </a:tcPr>
                    </a:tc>
                    <a:extLst>
                      <a:ext uri="{0D108BD9-81ED-4DB2-BD59-A6C34878D82A}">
                        <a16:rowId xmlns:a16="http://schemas.microsoft.com/office/drawing/2014/main" val="3961264251"/>
                      </a:ext>
                    </a:extLst>
                  </a:tr>
                  <a:tr h="422819">
                    <a:tc>
                      <a:txBody>
                        <a:bodyPr/>
                        <a:lstStyle/>
                        <a:p>
                          <a:pPr algn="ctr"/>
                          <a:r>
                            <a:rPr lang="en-US" sz="1100" b="0" dirty="0">
                              <a:solidFill>
                                <a:schemeClr val="bg2"/>
                              </a:solidFill>
                            </a:rPr>
                            <a:t>4</a:t>
                          </a:r>
                        </a:p>
                      </a:txBody>
                      <a:tcPr>
                        <a:solidFill>
                          <a:srgbClr val="F0F5F8"/>
                        </a:solidFill>
                      </a:tcPr>
                    </a:tc>
                    <a:tc>
                      <a:txBody>
                        <a:bodyPr/>
                        <a:lstStyle/>
                        <a:p>
                          <a:endParaRPr lang="en-US"/>
                        </a:p>
                      </a:txBody>
                      <a:tcPr>
                        <a:blipFill>
                          <a:blip r:embed="rId3"/>
                          <a:stretch>
                            <a:fillRect l="-56604" t="-309091" r="-158491" b="-106061"/>
                          </a:stretch>
                        </a:blipFill>
                      </a:tcPr>
                    </a:tc>
                    <a:tc>
                      <a:txBody>
                        <a:bodyPr/>
                        <a:lstStyle/>
                        <a:p>
                          <a:pPr algn="ctr"/>
                          <a:r>
                            <a:rPr lang="en-US" sz="1100" b="0" dirty="0">
                              <a:solidFill>
                                <a:schemeClr val="bg2"/>
                              </a:solidFill>
                            </a:rPr>
                            <a:t>D</a:t>
                          </a:r>
                        </a:p>
                      </a:txBody>
                      <a:tcPr>
                        <a:solidFill>
                          <a:srgbClr val="F0F5F8"/>
                        </a:solidFill>
                      </a:tcPr>
                    </a:tc>
                    <a:tc>
                      <a:txBody>
                        <a:bodyPr/>
                        <a:lstStyle/>
                        <a:p>
                          <a:endParaRPr lang="en-US"/>
                        </a:p>
                      </a:txBody>
                      <a:tcPr>
                        <a:blipFill>
                          <a:blip r:embed="rId3"/>
                          <a:stretch>
                            <a:fillRect l="-215238" t="-309091" r="-2857" b="-106061"/>
                          </a:stretch>
                        </a:blipFill>
                      </a:tcPr>
                    </a:tc>
                    <a:extLst>
                      <a:ext uri="{0D108BD9-81ED-4DB2-BD59-A6C34878D82A}">
                        <a16:rowId xmlns:a16="http://schemas.microsoft.com/office/drawing/2014/main" val="1104174893"/>
                      </a:ext>
                    </a:extLst>
                  </a:tr>
                  <a:tr h="422819">
                    <a:tc>
                      <a:txBody>
                        <a:bodyPr/>
                        <a:lstStyle/>
                        <a:p>
                          <a:pPr algn="ctr"/>
                          <a:r>
                            <a:rPr lang="en-US" sz="1100" b="0" dirty="0">
                              <a:solidFill>
                                <a:schemeClr val="bg2"/>
                              </a:solidFill>
                            </a:rPr>
                            <a:t>5</a:t>
                          </a:r>
                        </a:p>
                      </a:txBody>
                      <a:tcPr>
                        <a:solidFill>
                          <a:srgbClr val="E5EDF2"/>
                        </a:solidFill>
                      </a:tcPr>
                    </a:tc>
                    <a:tc>
                      <a:txBody>
                        <a:bodyPr/>
                        <a:lstStyle/>
                        <a:p>
                          <a:endParaRPr lang="en-US"/>
                        </a:p>
                      </a:txBody>
                      <a:tcPr>
                        <a:blipFill>
                          <a:blip r:embed="rId3"/>
                          <a:stretch>
                            <a:fillRect l="-56604" t="-397059" r="-158491" b="-2941"/>
                          </a:stretch>
                        </a:blipFill>
                      </a:tcPr>
                    </a:tc>
                    <a:tc>
                      <a:txBody>
                        <a:bodyPr/>
                        <a:lstStyle/>
                        <a:p>
                          <a:pPr algn="ctr"/>
                          <a:r>
                            <a:rPr lang="en-US" sz="1100" b="0" dirty="0">
                              <a:solidFill>
                                <a:schemeClr val="bg2"/>
                              </a:solidFill>
                            </a:rPr>
                            <a:t>E</a:t>
                          </a:r>
                        </a:p>
                      </a:txBody>
                      <a:tcPr>
                        <a:solidFill>
                          <a:srgbClr val="E5EDF2"/>
                        </a:solidFill>
                      </a:tcPr>
                    </a:tc>
                    <a:tc>
                      <a:txBody>
                        <a:bodyPr/>
                        <a:lstStyle/>
                        <a:p>
                          <a:endParaRPr lang="en-US"/>
                        </a:p>
                      </a:txBody>
                      <a:tcPr>
                        <a:blipFill>
                          <a:blip r:embed="rId3"/>
                          <a:stretch>
                            <a:fillRect l="-215238" t="-397059" r="-2857" b="-2941"/>
                          </a:stretch>
                        </a:blipFill>
                      </a:tcPr>
                    </a:tc>
                    <a:extLst>
                      <a:ext uri="{0D108BD9-81ED-4DB2-BD59-A6C34878D82A}">
                        <a16:rowId xmlns:a16="http://schemas.microsoft.com/office/drawing/2014/main" val="2436471295"/>
                      </a:ext>
                    </a:extLst>
                  </a:tr>
                </a:tbl>
              </a:graphicData>
            </a:graphic>
          </p:graphicFrame>
        </mc:Fallback>
      </mc:AlternateContent>
    </p:spTree>
    <p:extLst>
      <p:ext uri="{BB962C8B-B14F-4D97-AF65-F5344CB8AC3E}">
        <p14:creationId xmlns:p14="http://schemas.microsoft.com/office/powerpoint/2010/main" val="388968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a:extLst>
            <a:ext uri="{FF2B5EF4-FFF2-40B4-BE49-F238E27FC236}">
              <a16:creationId xmlns:a16="http://schemas.microsoft.com/office/drawing/2014/main" id="{14E897B3-C8B5-90D1-60FA-A0DC8ECA2237}"/>
            </a:ext>
          </a:extLst>
        </p:cNvPr>
        <p:cNvGrpSpPr/>
        <p:nvPr/>
      </p:nvGrpSpPr>
      <p:grpSpPr>
        <a:xfrm>
          <a:off x="0" y="0"/>
          <a:ext cx="0" cy="0"/>
          <a:chOff x="0" y="0"/>
          <a:chExt cx="0" cy="0"/>
        </a:xfrm>
      </p:grpSpPr>
      <p:sp>
        <p:nvSpPr>
          <p:cNvPr id="136" name="Google Shape;136;p24">
            <a:extLst>
              <a:ext uri="{FF2B5EF4-FFF2-40B4-BE49-F238E27FC236}">
                <a16:creationId xmlns:a16="http://schemas.microsoft.com/office/drawing/2014/main" id="{63DDD407-A7C1-2871-C7C3-F625D1FABE44}"/>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dirty="0"/>
              <a:t>7.1 Working with fractions – Exercise 7.1</a:t>
            </a:r>
            <a:endParaRPr dirty="0"/>
          </a:p>
        </p:txBody>
      </p:sp>
      <p:sp>
        <p:nvSpPr>
          <p:cNvPr id="137" name="Google Shape;137;p24">
            <a:extLst>
              <a:ext uri="{FF2B5EF4-FFF2-40B4-BE49-F238E27FC236}">
                <a16:creationId xmlns:a16="http://schemas.microsoft.com/office/drawing/2014/main" id="{21F5BE40-19B6-96E2-D014-BC7EACB809A9}"/>
              </a:ext>
            </a:extLst>
          </p:cNvPr>
          <p:cNvSpPr txBox="1"/>
          <p:nvPr/>
        </p:nvSpPr>
        <p:spPr>
          <a:xfrm>
            <a:off x="457200" y="977774"/>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6C91A3"/>
                </a:solidFill>
                <a:latin typeface="Arial"/>
                <a:ea typeface="Arial"/>
                <a:cs typeface="Arial"/>
                <a:sym typeface="Arial"/>
              </a:rPr>
              <a:t>Level 2</a:t>
            </a:r>
            <a:endParaRPr dirty="0"/>
          </a:p>
        </p:txBody>
      </p:sp>
      <mc:AlternateContent xmlns:mc="http://schemas.openxmlformats.org/markup-compatibility/2006">
        <mc:Choice xmlns:a14="http://schemas.microsoft.com/office/drawing/2010/main" Requires="a14">
          <p:sp>
            <p:nvSpPr>
              <p:cNvPr id="138" name="Google Shape;138;p24">
                <a:extLst>
                  <a:ext uri="{FF2B5EF4-FFF2-40B4-BE49-F238E27FC236}">
                    <a16:creationId xmlns:a16="http://schemas.microsoft.com/office/drawing/2014/main" id="{0EB920E7-63C1-808F-7237-575E202BDCFF}"/>
                  </a:ext>
                </a:extLst>
              </p:cNvPr>
              <p:cNvSpPr txBox="1"/>
              <p:nvPr/>
            </p:nvSpPr>
            <p:spPr>
              <a:xfrm>
                <a:off x="457200" y="1341671"/>
                <a:ext cx="8520599" cy="30459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3. </a:t>
                </a:r>
                <a:r>
                  <a:rPr lang="en-GB" sz="1400" b="0" i="0" u="none" strike="noStrike" cap="none" dirty="0">
                    <a:solidFill>
                      <a:srgbClr val="000000"/>
                    </a:solidFill>
                    <a:latin typeface="Arial"/>
                    <a:ea typeface="Arial"/>
                    <a:cs typeface="Arial"/>
                    <a:sym typeface="Arial"/>
                  </a:rPr>
                  <a:t>Write each fraction in its simplest form.</a:t>
                </a:r>
              </a:p>
              <a:p>
                <a:pPr marL="0" marR="0" lvl="0" indent="0" algn="l" rtl="0">
                  <a:lnSpc>
                    <a:spcPct val="100000"/>
                  </a:lnSpc>
                  <a:spcBef>
                    <a:spcPts val="0"/>
                  </a:spcBef>
                  <a:spcAft>
                    <a:spcPts val="0"/>
                  </a:spcAft>
                  <a:buNone/>
                </a:pPr>
                <a:endParaRPr lang="en-GB" i="1" dirty="0"/>
              </a:p>
              <a:p>
                <a:pPr marL="342900" lvl="0" indent="-342900">
                  <a:buAutoNum type="alphaLcParenBoth"/>
                </a:pPr>
                <a14:m>
                  <m:oMath xmlns:m="http://schemas.openxmlformats.org/officeDocument/2006/math">
                    <m:f>
                      <m:fPr>
                        <m:ctrlPr>
                          <a:rPr lang="en-GB" sz="1400" b="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18</m:t>
                        </m:r>
                      </m:num>
                      <m:den>
                        <m:r>
                          <a:rPr lang="en-GB" sz="1400" b="0" i="1" u="none" strike="noStrike" cap="none" smtClean="0">
                            <a:solidFill>
                              <a:srgbClr val="000000"/>
                            </a:solidFill>
                            <a:latin typeface="Cambria Math" panose="02040503050406030204" pitchFamily="18" charset="0"/>
                            <a:cs typeface="Arial"/>
                            <a:sym typeface="Arial"/>
                          </a:rPr>
                          <m:t>20</m:t>
                        </m:r>
                      </m:den>
                    </m:f>
                  </m:oMath>
                </a14:m>
                <a:r>
                  <a:rPr lang="en-GB" sz="1400" b="0" i="1" u="none" strike="noStrike" cap="none" dirty="0">
                    <a:solidFill>
                      <a:srgbClr val="000000"/>
                    </a:solidFill>
                    <a:latin typeface="Arial"/>
                    <a:ea typeface="Arial"/>
                    <a:cs typeface="Arial"/>
                    <a:sym typeface="Arial"/>
                  </a:rPr>
                  <a:t>		(e)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48</m:t>
                        </m:r>
                      </m:num>
                      <m:den>
                        <m:r>
                          <a:rPr lang="en-GB" b="0" i="1" smtClean="0">
                            <a:latin typeface="Cambria Math" panose="02040503050406030204" pitchFamily="18" charset="0"/>
                          </a:rPr>
                          <m:t>72</m:t>
                        </m:r>
                      </m:den>
                    </m:f>
                  </m:oMath>
                </a14:m>
                <a:r>
                  <a:rPr lang="en-GB" sz="1400" b="0" i="1" u="none" strike="noStrike" cap="none" dirty="0">
                    <a:solidFill>
                      <a:srgbClr val="000000"/>
                    </a:solidFill>
                    <a:latin typeface="Arial"/>
                    <a:ea typeface="Arial"/>
                    <a:cs typeface="Arial"/>
                    <a:sym typeface="Arial"/>
                  </a:rPr>
                  <a:t> </a:t>
                </a:r>
              </a:p>
              <a:p>
                <a:pPr marL="342900" lvl="0" indent="-342900">
                  <a:buAutoNum type="alphaLcParenBoth"/>
                </a:pPr>
                <a:endParaRPr lang="en-GB" sz="1400" b="0" i="1" u="none" strike="noStrike" cap="none" dirty="0">
                  <a:solidFill>
                    <a:srgbClr val="000000"/>
                  </a:solidFill>
                  <a:latin typeface="Arial"/>
                  <a:cs typeface="Arial"/>
                  <a:sym typeface="Arial"/>
                </a:endParaRPr>
              </a:p>
              <a:p>
                <a:pPr marL="342900" lvl="0" indent="-342900">
                  <a:buAutoNum type="alphaLcParenBoth"/>
                </a:pPr>
                <a:endParaRPr lang="en-GB" sz="1400" b="0" i="1" u="none" strike="noStrike" cap="none" dirty="0">
                  <a:solidFill>
                    <a:srgbClr val="000000"/>
                  </a:solidFill>
                  <a:latin typeface="Arial"/>
                  <a:cs typeface="Arial"/>
                  <a:sym typeface="Arial"/>
                </a:endParaRPr>
              </a:p>
              <a:p>
                <a:pPr marL="342900" lvl="0" indent="-342900">
                  <a:buAutoNum type="alphaLcParenBoth"/>
                </a:pP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45</m:t>
                        </m:r>
                      </m:num>
                      <m:den>
                        <m:r>
                          <a:rPr lang="en-GB" b="0" i="1" smtClean="0">
                            <a:latin typeface="Cambria Math" panose="02040503050406030204" pitchFamily="18" charset="0"/>
                          </a:rPr>
                          <m:t>54</m:t>
                        </m:r>
                      </m:den>
                    </m:f>
                  </m:oMath>
                </a14:m>
                <a:r>
                  <a:rPr lang="en-GB" sz="1400" b="0" i="1" u="none" strike="noStrike" cap="none" dirty="0">
                    <a:solidFill>
                      <a:srgbClr val="000000"/>
                    </a:solidFill>
                    <a:latin typeface="Arial"/>
                    <a:ea typeface="Arial"/>
                    <a:cs typeface="Arial"/>
                    <a:sym typeface="Arial"/>
                  </a:rPr>
                  <a:t>		(f)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90</m:t>
                        </m:r>
                      </m:num>
                      <m:den>
                        <m:r>
                          <a:rPr lang="en-GB" b="0" i="1" smtClean="0">
                            <a:latin typeface="Cambria Math" panose="02040503050406030204" pitchFamily="18" charset="0"/>
                          </a:rPr>
                          <m:t>120</m:t>
                        </m:r>
                      </m:den>
                    </m:f>
                  </m:oMath>
                </a14:m>
                <a:endParaRPr lang="en-GB" sz="1400" b="0" i="1" u="none" strike="noStrike" cap="none" dirty="0">
                  <a:solidFill>
                    <a:srgbClr val="000000"/>
                  </a:solidFill>
                  <a:latin typeface="Arial"/>
                  <a:ea typeface="Arial"/>
                  <a:cs typeface="Arial"/>
                  <a:sym typeface="Arial"/>
                </a:endParaRPr>
              </a:p>
              <a:p>
                <a:pPr marL="342900" lvl="0" indent="-342900">
                  <a:buAutoNum type="alphaLcParenBoth"/>
                </a:pPr>
                <a:endParaRPr lang="en-GB" sz="1400" b="0" i="1" u="none" strike="noStrike" cap="none" dirty="0">
                  <a:solidFill>
                    <a:srgbClr val="000000"/>
                  </a:solidFill>
                  <a:latin typeface="Arial"/>
                  <a:ea typeface="Arial"/>
                  <a:cs typeface="Arial"/>
                  <a:sym typeface="Arial"/>
                </a:endParaRPr>
              </a:p>
              <a:p>
                <a:pPr marL="342900" lvl="0" indent="-342900">
                  <a:buAutoNum type="alphaLcParenBoth"/>
                </a:pPr>
                <a:endParaRPr lang="en-GB" sz="1400" b="0" i="1" u="none" strike="noStrike" cap="none" dirty="0">
                  <a:solidFill>
                    <a:srgbClr val="000000"/>
                  </a:solidFill>
                  <a:latin typeface="Arial"/>
                  <a:ea typeface="Arial"/>
                  <a:cs typeface="Arial"/>
                  <a:sym typeface="Arial"/>
                </a:endParaRPr>
              </a:p>
              <a:p>
                <a:pPr marL="342900" lvl="0" indent="-342900">
                  <a:buAutoNum type="alphaLcParenBoth"/>
                </a:pP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30</m:t>
                        </m:r>
                      </m:num>
                      <m:den>
                        <m:r>
                          <a:rPr lang="en-GB" b="0" i="1" smtClean="0">
                            <a:latin typeface="Cambria Math" panose="02040503050406030204" pitchFamily="18" charset="0"/>
                          </a:rPr>
                          <m:t>60</m:t>
                        </m:r>
                      </m:den>
                    </m:f>
                  </m:oMath>
                </a14:m>
                <a:r>
                  <a:rPr lang="en-GB" sz="1400" b="0" i="1" u="none" strike="noStrike" cap="none" dirty="0">
                    <a:solidFill>
                      <a:srgbClr val="000000"/>
                    </a:solidFill>
                    <a:latin typeface="Arial"/>
                    <a:ea typeface="Arial"/>
                    <a:cs typeface="Arial"/>
                    <a:sym typeface="Arial"/>
                  </a:rPr>
                  <a:t>		(g)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150</m:t>
                        </m:r>
                      </m:num>
                      <m:den>
                        <m:r>
                          <a:rPr lang="en-GB" b="0" i="1" smtClean="0">
                            <a:latin typeface="Cambria Math" panose="02040503050406030204" pitchFamily="18" charset="0"/>
                          </a:rPr>
                          <m:t>450</m:t>
                        </m:r>
                      </m:den>
                    </m:f>
                  </m:oMath>
                </a14:m>
                <a:endParaRPr lang="en-GB" sz="1400" b="0" i="1" u="none" strike="noStrike" cap="none" dirty="0">
                  <a:solidFill>
                    <a:srgbClr val="000000"/>
                  </a:solidFill>
                  <a:latin typeface="Arial"/>
                  <a:ea typeface="Arial"/>
                  <a:cs typeface="Arial"/>
                  <a:sym typeface="Arial"/>
                </a:endParaRPr>
              </a:p>
              <a:p>
                <a:pPr marL="342900" lvl="0" indent="-342900">
                  <a:buAutoNum type="alphaLcParenBoth"/>
                </a:pPr>
                <a:endParaRPr lang="en-GB" sz="1400" b="0" i="1" u="none" strike="noStrike" cap="none" dirty="0">
                  <a:solidFill>
                    <a:srgbClr val="000000"/>
                  </a:solidFill>
                  <a:latin typeface="Arial"/>
                  <a:ea typeface="Arial"/>
                  <a:cs typeface="Arial"/>
                  <a:sym typeface="Arial"/>
                </a:endParaRPr>
              </a:p>
              <a:p>
                <a:pPr marL="342900" lvl="0" indent="-342900">
                  <a:buAutoNum type="alphaLcParenBoth"/>
                </a:pPr>
                <a:endParaRPr lang="en-GB" sz="1400" b="0" i="1" u="none" strike="noStrike" cap="none" dirty="0">
                  <a:solidFill>
                    <a:srgbClr val="000000"/>
                  </a:solidFill>
                  <a:latin typeface="Arial"/>
                  <a:ea typeface="Arial"/>
                  <a:cs typeface="Arial"/>
                  <a:sym typeface="Arial"/>
                </a:endParaRPr>
              </a:p>
              <a:p>
                <a:pPr marL="342900" lvl="0" indent="-342900">
                  <a:buAutoNum type="alphaLcParenBoth"/>
                </a:pP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27</m:t>
                        </m:r>
                      </m:num>
                      <m:den>
                        <m:r>
                          <a:rPr lang="en-GB" b="0" i="1" smtClean="0">
                            <a:latin typeface="Cambria Math" panose="02040503050406030204" pitchFamily="18" charset="0"/>
                          </a:rPr>
                          <m:t>63</m:t>
                        </m:r>
                      </m:den>
                    </m:f>
                  </m:oMath>
                </a14:m>
                <a:r>
                  <a:rPr lang="en-GB" sz="1400" b="0" i="1" u="none" strike="noStrike" cap="none" dirty="0">
                    <a:solidFill>
                      <a:srgbClr val="000000"/>
                    </a:solidFill>
                    <a:latin typeface="Arial"/>
                    <a:ea typeface="Arial"/>
                    <a:cs typeface="Arial"/>
                    <a:sym typeface="Arial"/>
                  </a:rPr>
                  <a:t>		(h)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1</m:t>
                        </m:r>
                        <m:r>
                          <a:rPr lang="en-IE" b="0" i="1" smtClean="0">
                            <a:latin typeface="Cambria Math" panose="02040503050406030204" pitchFamily="18" charset="0"/>
                          </a:rPr>
                          <m:t> </m:t>
                        </m:r>
                        <m:r>
                          <a:rPr lang="en-GB" b="0" i="1" smtClean="0">
                            <a:latin typeface="Cambria Math" panose="02040503050406030204" pitchFamily="18" charset="0"/>
                          </a:rPr>
                          <m:t>200</m:t>
                        </m:r>
                      </m:num>
                      <m:den>
                        <m:r>
                          <a:rPr lang="en-GB" b="0" i="1" smtClean="0">
                            <a:latin typeface="Cambria Math" panose="02040503050406030204" pitchFamily="18" charset="0"/>
                          </a:rPr>
                          <m:t>3</m:t>
                        </m:r>
                        <m:r>
                          <a:rPr lang="en-IE" b="0" i="1" smtClean="0">
                            <a:latin typeface="Cambria Math" panose="02040503050406030204" pitchFamily="18" charset="0"/>
                          </a:rPr>
                          <m:t> </m:t>
                        </m:r>
                        <m:r>
                          <a:rPr lang="en-GB" b="0" i="1" smtClean="0">
                            <a:latin typeface="Cambria Math" panose="02040503050406030204" pitchFamily="18" charset="0"/>
                          </a:rPr>
                          <m:t>600</m:t>
                        </m:r>
                      </m:den>
                    </m:f>
                  </m:oMath>
                </a14:m>
                <a:endParaRPr sz="1400" b="0" i="1" u="none" strike="noStrike" cap="none" dirty="0">
                  <a:solidFill>
                    <a:srgbClr val="000000"/>
                  </a:solidFill>
                  <a:latin typeface="Arial"/>
                  <a:ea typeface="Arial"/>
                  <a:cs typeface="Arial"/>
                  <a:sym typeface="Arial"/>
                </a:endParaRPr>
              </a:p>
            </p:txBody>
          </p:sp>
        </mc:Choice>
        <mc:Fallback>
          <p:sp>
            <p:nvSpPr>
              <p:cNvPr id="138" name="Google Shape;138;p24">
                <a:extLst>
                  <a:ext uri="{FF2B5EF4-FFF2-40B4-BE49-F238E27FC236}">
                    <a16:creationId xmlns:a16="http://schemas.microsoft.com/office/drawing/2014/main" id="{0EB920E7-63C1-808F-7237-575E202BDCFF}"/>
                  </a:ext>
                </a:extLst>
              </p:cNvPr>
              <p:cNvSpPr txBox="1">
                <a:spLocks noRot="1" noChangeAspect="1" noMove="1" noResize="1" noEditPoints="1" noAdjustHandles="1" noChangeArrowheads="1" noChangeShapeType="1" noTextEdit="1"/>
              </p:cNvSpPr>
              <p:nvPr/>
            </p:nvSpPr>
            <p:spPr>
              <a:xfrm>
                <a:off x="457200" y="1341671"/>
                <a:ext cx="8520599" cy="3045922"/>
              </a:xfrm>
              <a:prstGeom prst="rect">
                <a:avLst/>
              </a:prstGeom>
              <a:blipFill>
                <a:blip r:embed="rId3"/>
                <a:stretch>
                  <a:fillRect l="-215" t="-400"/>
                </a:stretch>
              </a:blipFill>
              <a:ln>
                <a:noFill/>
              </a:ln>
            </p:spPr>
            <p:txBody>
              <a:bodyPr/>
              <a:lstStyle/>
              <a:p>
                <a:r>
                  <a:rPr lang="en-IE">
                    <a:noFill/>
                  </a:rPr>
                  <a:t> </a:t>
                </a:r>
              </a:p>
            </p:txBody>
          </p:sp>
        </mc:Fallback>
      </mc:AlternateContent>
    </p:spTree>
    <p:extLst>
      <p:ext uri="{BB962C8B-B14F-4D97-AF65-F5344CB8AC3E}">
        <p14:creationId xmlns:p14="http://schemas.microsoft.com/office/powerpoint/2010/main" val="2368824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6C68D6A8-76F2-5FED-7AFB-F7D5853AFEB4}"/>
            </a:ext>
          </a:extLst>
        </p:cNvPr>
        <p:cNvGrpSpPr/>
        <p:nvPr/>
      </p:nvGrpSpPr>
      <p:grpSpPr>
        <a:xfrm>
          <a:off x="0" y="0"/>
          <a:ext cx="0" cy="0"/>
          <a:chOff x="0" y="0"/>
          <a:chExt cx="0" cy="0"/>
        </a:xfrm>
      </p:grpSpPr>
      <p:sp>
        <p:nvSpPr>
          <p:cNvPr id="150" name="Google Shape;150;p26">
            <a:extLst>
              <a:ext uri="{FF2B5EF4-FFF2-40B4-BE49-F238E27FC236}">
                <a16:creationId xmlns:a16="http://schemas.microsoft.com/office/drawing/2014/main" id="{E5918039-1509-B45F-4978-76419A4A7795}"/>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7.1 Working with fractions – Exercise 7.1</a:t>
            </a:r>
            <a:endParaRPr dirty="0"/>
          </a:p>
        </p:txBody>
      </p:sp>
      <p:sp>
        <p:nvSpPr>
          <p:cNvPr id="151" name="Google Shape;151;p26">
            <a:extLst>
              <a:ext uri="{FF2B5EF4-FFF2-40B4-BE49-F238E27FC236}">
                <a16:creationId xmlns:a16="http://schemas.microsoft.com/office/drawing/2014/main" id="{79809E7C-362E-174C-F0E3-8BC5258D62F4}"/>
              </a:ext>
            </a:extLst>
          </p:cNvPr>
          <p:cNvSpPr txBox="1"/>
          <p:nvPr/>
        </p:nvSpPr>
        <p:spPr>
          <a:xfrm>
            <a:off x="457200" y="819149"/>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A47B0C"/>
                </a:solidFill>
                <a:latin typeface="Arial"/>
                <a:ea typeface="Arial"/>
                <a:cs typeface="Arial"/>
                <a:sym typeface="Arial"/>
              </a:rPr>
              <a:t>Level 3</a:t>
            </a:r>
            <a:endParaRPr/>
          </a:p>
        </p:txBody>
      </p:sp>
      <p:sp>
        <p:nvSpPr>
          <p:cNvPr id="152" name="Google Shape;152;p26">
            <a:extLst>
              <a:ext uri="{FF2B5EF4-FFF2-40B4-BE49-F238E27FC236}">
                <a16:creationId xmlns:a16="http://schemas.microsoft.com/office/drawing/2014/main" id="{B49D367E-3872-A597-CBE1-CCDF3F9464E7}"/>
              </a:ext>
            </a:extLst>
          </p:cNvPr>
          <p:cNvSpPr txBox="1"/>
          <p:nvPr/>
        </p:nvSpPr>
        <p:spPr>
          <a:xfrm>
            <a:off x="457200" y="1126926"/>
            <a:ext cx="852059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1. </a:t>
            </a:r>
            <a:r>
              <a:rPr lang="en-GB" sz="1400" b="0" i="0" u="none" strike="noStrike" cap="none" dirty="0">
                <a:solidFill>
                  <a:srgbClr val="000000"/>
                </a:solidFill>
                <a:latin typeface="Arial"/>
                <a:ea typeface="Arial"/>
                <a:cs typeface="Arial"/>
                <a:sym typeface="Arial"/>
              </a:rPr>
              <a:t>What fraction of each shape is shaded? Give your answer in its simplest form.</a:t>
            </a:r>
            <a:endParaRPr sz="1400" b="0" i="1" u="none" strike="noStrike" cap="none" dirty="0">
              <a:solidFill>
                <a:srgbClr val="000000"/>
              </a:solidFill>
              <a:latin typeface="Arial"/>
              <a:ea typeface="Arial"/>
              <a:cs typeface="Arial"/>
              <a:sym typeface="Arial"/>
            </a:endParaRPr>
          </a:p>
        </p:txBody>
      </p:sp>
      <p:sp>
        <p:nvSpPr>
          <p:cNvPr id="160" name="Google Shape;160;p26">
            <a:extLst>
              <a:ext uri="{FF2B5EF4-FFF2-40B4-BE49-F238E27FC236}">
                <a16:creationId xmlns:a16="http://schemas.microsoft.com/office/drawing/2014/main" id="{DC4D3579-2FC4-86D6-36C9-E00E2B4936EB}"/>
              </a:ext>
            </a:extLst>
          </p:cNvPr>
          <p:cNvSpPr txBox="1"/>
          <p:nvPr/>
        </p:nvSpPr>
        <p:spPr>
          <a:xfrm>
            <a:off x="457200" y="2808400"/>
            <a:ext cx="852059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b="1" dirty="0"/>
              <a:t>2</a:t>
            </a:r>
            <a:r>
              <a:rPr lang="en-GB" sz="1400" b="1" i="0" u="none" strike="noStrike" cap="none" dirty="0">
                <a:solidFill>
                  <a:srgbClr val="000000"/>
                </a:solidFill>
                <a:latin typeface="Arial"/>
                <a:ea typeface="Arial"/>
                <a:cs typeface="Arial"/>
                <a:sym typeface="Arial"/>
              </a:rPr>
              <a:t>. </a:t>
            </a:r>
            <a:r>
              <a:rPr lang="en-GB" sz="1400" b="0" i="0" u="none" strike="noStrike" cap="none" dirty="0">
                <a:solidFill>
                  <a:srgbClr val="000000"/>
                </a:solidFill>
                <a:latin typeface="Arial"/>
                <a:ea typeface="Arial"/>
                <a:cs typeface="Arial"/>
                <a:sym typeface="Arial"/>
              </a:rPr>
              <a:t>Decide whether the following are true or false. Give a reason for your answer.</a:t>
            </a:r>
            <a:endParaRPr lang="en-GB" sz="1400" b="0" i="1"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88DA6008-ABD8-404F-9072-23BEB12C4428}"/>
              </a:ext>
            </a:extLst>
          </p:cNvPr>
          <p:cNvPicPr>
            <a:picLocks noChangeAspect="1"/>
          </p:cNvPicPr>
          <p:nvPr/>
        </p:nvPicPr>
        <p:blipFill>
          <a:blip r:embed="rId3"/>
          <a:stretch>
            <a:fillRect/>
          </a:stretch>
        </p:blipFill>
        <p:spPr>
          <a:xfrm>
            <a:off x="739521" y="1572965"/>
            <a:ext cx="4607731" cy="1085853"/>
          </a:xfrm>
          <a:prstGeom prst="rect">
            <a:avLst/>
          </a:prstGeom>
        </p:spPr>
      </p:pic>
      <p:pic>
        <p:nvPicPr>
          <p:cNvPr id="3" name="Picture 2">
            <a:extLst>
              <a:ext uri="{FF2B5EF4-FFF2-40B4-BE49-F238E27FC236}">
                <a16:creationId xmlns:a16="http://schemas.microsoft.com/office/drawing/2014/main" id="{EBFE33CB-0C82-9668-8F46-DB9C4AC5FE05}"/>
              </a:ext>
            </a:extLst>
          </p:cNvPr>
          <p:cNvPicPr>
            <a:picLocks noChangeAspect="1"/>
          </p:cNvPicPr>
          <p:nvPr/>
        </p:nvPicPr>
        <p:blipFill>
          <a:blip r:embed="rId4"/>
          <a:stretch>
            <a:fillRect/>
          </a:stretch>
        </p:blipFill>
        <p:spPr>
          <a:xfrm>
            <a:off x="610003" y="3298314"/>
            <a:ext cx="1956280" cy="1495377"/>
          </a:xfrm>
          <a:prstGeom prst="rect">
            <a:avLst/>
          </a:prstGeom>
        </p:spPr>
      </p:pic>
      <p:pic>
        <p:nvPicPr>
          <p:cNvPr id="4" name="Picture 3">
            <a:extLst>
              <a:ext uri="{FF2B5EF4-FFF2-40B4-BE49-F238E27FC236}">
                <a16:creationId xmlns:a16="http://schemas.microsoft.com/office/drawing/2014/main" id="{67191AA7-F069-C6ED-AF91-2400C3836E67}"/>
              </a:ext>
            </a:extLst>
          </p:cNvPr>
          <p:cNvPicPr>
            <a:picLocks noChangeAspect="1"/>
          </p:cNvPicPr>
          <p:nvPr/>
        </p:nvPicPr>
        <p:blipFill>
          <a:blip r:embed="rId5"/>
          <a:stretch>
            <a:fillRect/>
          </a:stretch>
        </p:blipFill>
        <p:spPr>
          <a:xfrm>
            <a:off x="4523677" y="3328496"/>
            <a:ext cx="2138871" cy="126435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ED1BFE4-C1ED-4FBF-627D-34B3F8C3A9AC}"/>
                  </a:ext>
                </a:extLst>
              </p:cNvPr>
              <p:cNvSpPr txBox="1"/>
              <p:nvPr/>
            </p:nvSpPr>
            <p:spPr>
              <a:xfrm>
                <a:off x="2483812" y="3465017"/>
                <a:ext cx="1677725" cy="352982"/>
              </a:xfrm>
              <a:prstGeom prst="rect">
                <a:avLst/>
              </a:prstGeom>
              <a:noFill/>
            </p:spPr>
            <p:txBody>
              <a:bodyPr wrap="square" rtlCol="0">
                <a:spAutoFit/>
              </a:bodyPr>
              <a:lstStyle/>
              <a:p>
                <a:r>
                  <a:rPr lang="en-IE" sz="1200" dirty="0"/>
                  <a:t>The shaded area = </a:t>
                </a:r>
                <a14:m>
                  <m:oMath xmlns:m="http://schemas.openxmlformats.org/officeDocument/2006/math">
                    <m:f>
                      <m:fPr>
                        <m:ctrlPr>
                          <a:rPr lang="en-IE" sz="1200" i="1" smtClean="0">
                            <a:latin typeface="Cambria Math" panose="02040503050406030204" pitchFamily="18" charset="0"/>
                          </a:rPr>
                        </m:ctrlPr>
                      </m:fPr>
                      <m:num>
                        <m:r>
                          <a:rPr lang="en-GB" sz="1200" b="0" i="1" smtClean="0">
                            <a:latin typeface="Cambria Math" panose="02040503050406030204" pitchFamily="18" charset="0"/>
                          </a:rPr>
                          <m:t>4</m:t>
                        </m:r>
                      </m:num>
                      <m:den>
                        <m:r>
                          <a:rPr lang="en-GB" sz="1200" b="0" i="1" smtClean="0">
                            <a:latin typeface="Cambria Math" panose="02040503050406030204" pitchFamily="18" charset="0"/>
                          </a:rPr>
                          <m:t>7</m:t>
                        </m:r>
                      </m:den>
                    </m:f>
                  </m:oMath>
                </a14:m>
                <a:r>
                  <a:rPr lang="en-IE" sz="1200" dirty="0"/>
                  <a:t> </a:t>
                </a:r>
              </a:p>
            </p:txBody>
          </p:sp>
        </mc:Choice>
        <mc:Fallback xmlns="">
          <p:sp>
            <p:nvSpPr>
              <p:cNvPr id="5" name="TextBox 4">
                <a:extLst>
                  <a:ext uri="{FF2B5EF4-FFF2-40B4-BE49-F238E27FC236}">
                    <a16:creationId xmlns:a16="http://schemas.microsoft.com/office/drawing/2014/main" id="{FED1BFE4-C1ED-4FBF-627D-34B3F8C3A9AC}"/>
                  </a:ext>
                </a:extLst>
              </p:cNvPr>
              <p:cNvSpPr txBox="1">
                <a:spLocks noRot="1" noChangeAspect="1" noMove="1" noResize="1" noEditPoints="1" noAdjustHandles="1" noChangeArrowheads="1" noChangeShapeType="1" noTextEdit="1"/>
              </p:cNvSpPr>
              <p:nvPr/>
            </p:nvSpPr>
            <p:spPr>
              <a:xfrm>
                <a:off x="2483812" y="3465017"/>
                <a:ext cx="1677725" cy="35298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F60687C-B7E1-0A18-8928-71EE7C1A87C8}"/>
                  </a:ext>
                </a:extLst>
              </p:cNvPr>
              <p:cNvSpPr txBox="1"/>
              <p:nvPr/>
            </p:nvSpPr>
            <p:spPr>
              <a:xfrm>
                <a:off x="2483811" y="4407802"/>
                <a:ext cx="1677725" cy="370101"/>
              </a:xfrm>
              <a:prstGeom prst="rect">
                <a:avLst/>
              </a:prstGeom>
              <a:noFill/>
            </p:spPr>
            <p:txBody>
              <a:bodyPr wrap="square" rtlCol="0">
                <a:spAutoFit/>
              </a:bodyPr>
              <a:lstStyle/>
              <a:p>
                <a:r>
                  <a:rPr lang="en-IE" sz="1200" dirty="0"/>
                  <a:t>The shaded area = </a:t>
                </a:r>
                <a14:m>
                  <m:oMath xmlns:m="http://schemas.openxmlformats.org/officeDocument/2006/math">
                    <m:f>
                      <m:fPr>
                        <m:ctrlPr>
                          <a:rPr lang="en-IE" sz="120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6</m:t>
                        </m:r>
                      </m:den>
                    </m:f>
                  </m:oMath>
                </a14:m>
                <a:r>
                  <a:rPr lang="en-IE" sz="1200" dirty="0"/>
                  <a:t> </a:t>
                </a:r>
              </a:p>
            </p:txBody>
          </p:sp>
        </mc:Choice>
        <mc:Fallback xmlns="">
          <p:sp>
            <p:nvSpPr>
              <p:cNvPr id="6" name="TextBox 5">
                <a:extLst>
                  <a:ext uri="{FF2B5EF4-FFF2-40B4-BE49-F238E27FC236}">
                    <a16:creationId xmlns:a16="http://schemas.microsoft.com/office/drawing/2014/main" id="{BF60687C-B7E1-0A18-8928-71EE7C1A87C8}"/>
                  </a:ext>
                </a:extLst>
              </p:cNvPr>
              <p:cNvSpPr txBox="1">
                <a:spLocks noRot="1" noChangeAspect="1" noMove="1" noResize="1" noEditPoints="1" noAdjustHandles="1" noChangeArrowheads="1" noChangeShapeType="1" noTextEdit="1"/>
              </p:cNvSpPr>
              <p:nvPr/>
            </p:nvSpPr>
            <p:spPr>
              <a:xfrm>
                <a:off x="2483811" y="4407802"/>
                <a:ext cx="1677725" cy="3701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624C49-2F3A-AD29-3C67-BFFEE5BE5731}"/>
                  </a:ext>
                </a:extLst>
              </p:cNvPr>
              <p:cNvSpPr txBox="1"/>
              <p:nvPr/>
            </p:nvSpPr>
            <p:spPr>
              <a:xfrm>
                <a:off x="7024688" y="4407802"/>
                <a:ext cx="1677725" cy="353366"/>
              </a:xfrm>
              <a:prstGeom prst="rect">
                <a:avLst/>
              </a:prstGeom>
              <a:noFill/>
            </p:spPr>
            <p:txBody>
              <a:bodyPr wrap="square" rtlCol="0">
                <a:spAutoFit/>
              </a:bodyPr>
              <a:lstStyle/>
              <a:p>
                <a:r>
                  <a:rPr lang="en-IE" sz="1200" dirty="0"/>
                  <a:t>The shaded area = </a:t>
                </a:r>
                <a14:m>
                  <m:oMath xmlns:m="http://schemas.openxmlformats.org/officeDocument/2006/math">
                    <m:f>
                      <m:fPr>
                        <m:ctrlPr>
                          <a:rPr lang="en-IE"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3</m:t>
                        </m:r>
                      </m:den>
                    </m:f>
                  </m:oMath>
                </a14:m>
                <a:r>
                  <a:rPr lang="en-IE" sz="1200" dirty="0"/>
                  <a:t> </a:t>
                </a:r>
              </a:p>
            </p:txBody>
          </p:sp>
        </mc:Choice>
        <mc:Fallback xmlns="">
          <p:sp>
            <p:nvSpPr>
              <p:cNvPr id="7" name="TextBox 6">
                <a:extLst>
                  <a:ext uri="{FF2B5EF4-FFF2-40B4-BE49-F238E27FC236}">
                    <a16:creationId xmlns:a16="http://schemas.microsoft.com/office/drawing/2014/main" id="{78624C49-2F3A-AD29-3C67-BFFEE5BE5731}"/>
                  </a:ext>
                </a:extLst>
              </p:cNvPr>
              <p:cNvSpPr txBox="1">
                <a:spLocks noRot="1" noChangeAspect="1" noMove="1" noResize="1" noEditPoints="1" noAdjustHandles="1" noChangeArrowheads="1" noChangeShapeType="1" noTextEdit="1"/>
              </p:cNvSpPr>
              <p:nvPr/>
            </p:nvSpPr>
            <p:spPr>
              <a:xfrm>
                <a:off x="7024688" y="4407802"/>
                <a:ext cx="1677725" cy="35336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84DE518-5549-EF61-C720-F99C3F4F4F72}"/>
                  </a:ext>
                </a:extLst>
              </p:cNvPr>
              <p:cNvSpPr txBox="1"/>
              <p:nvPr/>
            </p:nvSpPr>
            <p:spPr>
              <a:xfrm>
                <a:off x="7024688" y="3465017"/>
                <a:ext cx="1793307" cy="353110"/>
              </a:xfrm>
              <a:prstGeom prst="rect">
                <a:avLst/>
              </a:prstGeom>
              <a:noFill/>
            </p:spPr>
            <p:txBody>
              <a:bodyPr wrap="square" rtlCol="0">
                <a:spAutoFit/>
              </a:bodyPr>
              <a:lstStyle/>
              <a:p>
                <a:r>
                  <a:rPr lang="en-IE" sz="1200" dirty="0"/>
                  <a:t>The shaded area = 4 </a:t>
                </a:r>
                <a14:m>
                  <m:oMath xmlns:m="http://schemas.openxmlformats.org/officeDocument/2006/math">
                    <m:f>
                      <m:fPr>
                        <m:ctrlPr>
                          <a:rPr lang="en-IE"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oMath>
                </a14:m>
                <a:r>
                  <a:rPr lang="en-IE" sz="1200" dirty="0"/>
                  <a:t> </a:t>
                </a:r>
              </a:p>
            </p:txBody>
          </p:sp>
        </mc:Choice>
        <mc:Fallback xmlns="">
          <p:sp>
            <p:nvSpPr>
              <p:cNvPr id="8" name="TextBox 7">
                <a:extLst>
                  <a:ext uri="{FF2B5EF4-FFF2-40B4-BE49-F238E27FC236}">
                    <a16:creationId xmlns:a16="http://schemas.microsoft.com/office/drawing/2014/main" id="{B84DE518-5549-EF61-C720-F99C3F4F4F72}"/>
                  </a:ext>
                </a:extLst>
              </p:cNvPr>
              <p:cNvSpPr txBox="1">
                <a:spLocks noRot="1" noChangeAspect="1" noMove="1" noResize="1" noEditPoints="1" noAdjustHandles="1" noChangeArrowheads="1" noChangeShapeType="1" noTextEdit="1"/>
              </p:cNvSpPr>
              <p:nvPr/>
            </p:nvSpPr>
            <p:spPr>
              <a:xfrm>
                <a:off x="7024688" y="3465017"/>
                <a:ext cx="1793307" cy="353110"/>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7834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12653971-4E22-0246-ABA2-E81B66D30D30}"/>
            </a:ext>
          </a:extLst>
        </p:cNvPr>
        <p:cNvGrpSpPr/>
        <p:nvPr/>
      </p:nvGrpSpPr>
      <p:grpSpPr>
        <a:xfrm>
          <a:off x="0" y="0"/>
          <a:ext cx="0" cy="0"/>
          <a:chOff x="0" y="0"/>
          <a:chExt cx="0" cy="0"/>
        </a:xfrm>
      </p:grpSpPr>
      <p:sp>
        <p:nvSpPr>
          <p:cNvPr id="150" name="Google Shape;150;p26">
            <a:extLst>
              <a:ext uri="{FF2B5EF4-FFF2-40B4-BE49-F238E27FC236}">
                <a16:creationId xmlns:a16="http://schemas.microsoft.com/office/drawing/2014/main" id="{00B82ABB-61F9-4E35-FE94-97C8827B66FB}"/>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7.1 Working with fractions – Exercise 7.1</a:t>
            </a:r>
            <a:endParaRPr dirty="0"/>
          </a:p>
        </p:txBody>
      </p:sp>
      <p:sp>
        <p:nvSpPr>
          <p:cNvPr id="151" name="Google Shape;151;p26">
            <a:extLst>
              <a:ext uri="{FF2B5EF4-FFF2-40B4-BE49-F238E27FC236}">
                <a16:creationId xmlns:a16="http://schemas.microsoft.com/office/drawing/2014/main" id="{A0DA78CF-F4A3-888A-1E17-28B92BAECAE7}"/>
              </a:ext>
            </a:extLst>
          </p:cNvPr>
          <p:cNvSpPr txBox="1"/>
          <p:nvPr/>
        </p:nvSpPr>
        <p:spPr>
          <a:xfrm>
            <a:off x="457200" y="819149"/>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A47B0C"/>
                </a:solidFill>
                <a:latin typeface="Arial"/>
                <a:ea typeface="Arial"/>
                <a:cs typeface="Arial"/>
                <a:sym typeface="Arial"/>
              </a:rPr>
              <a:t>Level 3</a:t>
            </a:r>
            <a:endParaRPr/>
          </a:p>
        </p:txBody>
      </p:sp>
      <mc:AlternateContent xmlns:mc="http://schemas.openxmlformats.org/markup-compatibility/2006" xmlns:a14="http://schemas.microsoft.com/office/drawing/2010/main">
        <mc:Choice Requires="a14">
          <p:sp>
            <p:nvSpPr>
              <p:cNvPr id="152" name="Google Shape;152;p26">
                <a:extLst>
                  <a:ext uri="{FF2B5EF4-FFF2-40B4-BE49-F238E27FC236}">
                    <a16:creationId xmlns:a16="http://schemas.microsoft.com/office/drawing/2014/main" id="{283584C7-1A81-8563-6A8F-8A3D8E634A4F}"/>
                  </a:ext>
                </a:extLst>
              </p:cNvPr>
              <p:cNvSpPr txBox="1"/>
              <p:nvPr/>
            </p:nvSpPr>
            <p:spPr>
              <a:xfrm>
                <a:off x="457200" y="1126926"/>
                <a:ext cx="8520599" cy="12632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b="1" dirty="0"/>
                  <a:t>3</a:t>
                </a:r>
                <a:r>
                  <a:rPr lang="en-GB" sz="1400" b="1" i="0" u="none" strike="noStrike" cap="none" dirty="0">
                    <a:solidFill>
                      <a:srgbClr val="000000"/>
                    </a:solidFill>
                    <a:latin typeface="Arial"/>
                    <a:ea typeface="Arial"/>
                    <a:cs typeface="Arial"/>
                    <a:sym typeface="Arial"/>
                  </a:rPr>
                  <a:t>. </a:t>
                </a:r>
                <a:r>
                  <a:rPr lang="en-GB" sz="1400" b="0" i="0" u="none" strike="noStrike" cap="none" dirty="0">
                    <a:solidFill>
                      <a:srgbClr val="000000"/>
                    </a:solidFill>
                    <a:latin typeface="Arial"/>
                    <a:ea typeface="Arial"/>
                    <a:cs typeface="Arial"/>
                    <a:sym typeface="Arial"/>
                  </a:rPr>
                  <a:t>Use the rules for finding equivalent fractions to change one or both fractions in each pair so that both</a:t>
                </a:r>
              </a:p>
              <a:p>
                <a:pPr marL="0" marR="0" lvl="0" indent="0" algn="l"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have the same denominator. Use your answers to decide which fraction in each pair is greater.</a:t>
                </a:r>
              </a:p>
              <a:p>
                <a:pPr marL="0" marR="0" lvl="0" indent="0" algn="l" rtl="0">
                  <a:lnSpc>
                    <a:spcPct val="100000"/>
                  </a:lnSpc>
                  <a:spcBef>
                    <a:spcPts val="0"/>
                  </a:spcBef>
                  <a:spcAft>
                    <a:spcPts val="0"/>
                  </a:spcAft>
                  <a:buNone/>
                </a:pPr>
                <a:endParaRPr lang="en-GB" dirty="0"/>
              </a:p>
              <a:p>
                <a:pPr marL="342900" lvl="0" indent="-342900">
                  <a:buAutoNum type="alphaLcParenBoth"/>
                </a:pPr>
                <a14:m>
                  <m:oMath xmlns:m="http://schemas.openxmlformats.org/officeDocument/2006/math">
                    <m:f>
                      <m:fPr>
                        <m:ctrlPr>
                          <a:rPr lang="en-GB" sz="1400" b="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13</m:t>
                        </m:r>
                      </m:num>
                      <m:den>
                        <m:r>
                          <a:rPr lang="en-GB" sz="1400" b="0" i="1" u="none" strike="noStrike" cap="none" smtClean="0">
                            <a:solidFill>
                              <a:srgbClr val="000000"/>
                            </a:solidFill>
                            <a:latin typeface="Cambria Math" panose="02040503050406030204" pitchFamily="18" charset="0"/>
                            <a:cs typeface="Arial"/>
                            <a:sym typeface="Arial"/>
                          </a:rPr>
                          <m:t>18</m:t>
                        </m:r>
                      </m:den>
                    </m:f>
                    <m:r>
                      <a:rPr lang="en-GB" sz="1400" b="0" i="1" u="none" strike="noStrike" cap="none" smtClean="0">
                        <a:solidFill>
                          <a:srgbClr val="000000"/>
                        </a:solidFill>
                        <a:latin typeface="Cambria Math" panose="02040503050406030204" pitchFamily="18" charset="0"/>
                        <a:cs typeface="Arial"/>
                        <a:sym typeface="Arial"/>
                      </a:rPr>
                      <m:t>𝑜𝑟</m:t>
                    </m:r>
                    <m:f>
                      <m:fPr>
                        <m:ctrlPr>
                          <a:rPr lang="en-GB" i="1">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9</m:t>
                        </m:r>
                      </m:den>
                    </m:f>
                  </m:oMath>
                </a14:m>
                <a:r>
                  <a:rPr lang="en-GB" sz="1400" b="0" i="1" u="none" strike="noStrike" cap="none" dirty="0">
                    <a:solidFill>
                      <a:srgbClr val="000000"/>
                    </a:solidFill>
                    <a:latin typeface="Arial"/>
                    <a:ea typeface="Arial"/>
                    <a:cs typeface="Arial"/>
                    <a:sym typeface="Arial"/>
                  </a:rPr>
                  <a:t>		(b)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17</m:t>
                        </m:r>
                      </m:num>
                      <m:den>
                        <m:r>
                          <a:rPr lang="en-GB" b="0" i="1" smtClean="0">
                            <a:latin typeface="Cambria Math" panose="02040503050406030204" pitchFamily="18" charset="0"/>
                          </a:rPr>
                          <m:t>30</m:t>
                        </m:r>
                      </m:den>
                    </m:f>
                    <m:r>
                      <a:rPr lang="en-GB" i="1">
                        <a:latin typeface="Cambria Math" panose="02040503050406030204" pitchFamily="18" charset="0"/>
                      </a:rPr>
                      <m:t>𝑜𝑟</m:t>
                    </m:r>
                    <m:f>
                      <m:fPr>
                        <m:ctrlPr>
                          <a:rPr lang="en-GB" i="1">
                            <a:latin typeface="Cambria Math" panose="02040503050406030204" pitchFamily="18" charset="0"/>
                          </a:rPr>
                        </m:ctrlPr>
                      </m:fPr>
                      <m:num>
                        <m:r>
                          <a:rPr lang="en-GB" b="0" i="1" smtClean="0">
                            <a:latin typeface="Cambria Math" panose="02040503050406030204" pitchFamily="18" charset="0"/>
                          </a:rPr>
                          <m:t>31</m:t>
                        </m:r>
                      </m:num>
                      <m:den>
                        <m:r>
                          <a:rPr lang="en-GB" b="0" i="1" smtClean="0">
                            <a:latin typeface="Cambria Math" panose="02040503050406030204" pitchFamily="18" charset="0"/>
                          </a:rPr>
                          <m:t>60</m:t>
                        </m:r>
                      </m:den>
                    </m:f>
                  </m:oMath>
                </a14:m>
                <a:r>
                  <a:rPr lang="en-GB" sz="1400" b="0" i="1" u="none" strike="noStrike" cap="none" dirty="0">
                    <a:solidFill>
                      <a:srgbClr val="000000"/>
                    </a:solidFill>
                    <a:latin typeface="Arial"/>
                    <a:ea typeface="Arial"/>
                    <a:cs typeface="Arial"/>
                    <a:sym typeface="Arial"/>
                  </a:rPr>
                  <a:t>		(c)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11</m:t>
                        </m:r>
                      </m:num>
                      <m:den>
                        <m:r>
                          <a:rPr lang="en-GB" b="0" i="1" smtClean="0">
                            <a:latin typeface="Cambria Math" panose="02040503050406030204" pitchFamily="18" charset="0"/>
                          </a:rPr>
                          <m:t>15</m:t>
                        </m:r>
                      </m:den>
                    </m:f>
                    <m:r>
                      <a:rPr lang="en-GB" i="1">
                        <a:latin typeface="Cambria Math" panose="02040503050406030204" pitchFamily="18" charset="0"/>
                      </a:rPr>
                      <m:t>𝑜𝑟</m:t>
                    </m:r>
                    <m:f>
                      <m:fPr>
                        <m:ctrlPr>
                          <a:rPr lang="en-GB" i="1">
                            <a:latin typeface="Cambria Math" panose="02040503050406030204" pitchFamily="18" charset="0"/>
                          </a:rPr>
                        </m:ctrlPr>
                      </m:fPr>
                      <m:num>
                        <m:r>
                          <a:rPr lang="en-GB" b="0" i="1" smtClean="0">
                            <a:latin typeface="Cambria Math" panose="02040503050406030204" pitchFamily="18" charset="0"/>
                          </a:rPr>
                          <m:t>17</m:t>
                        </m:r>
                      </m:num>
                      <m:den>
                        <m:r>
                          <a:rPr lang="en-GB" b="0" i="1" smtClean="0">
                            <a:latin typeface="Cambria Math" panose="02040503050406030204" pitchFamily="18" charset="0"/>
                          </a:rPr>
                          <m:t>20</m:t>
                        </m:r>
                      </m:den>
                    </m:f>
                  </m:oMath>
                </a14:m>
                <a:r>
                  <a:rPr lang="en-GB" sz="1400" b="0" i="1" u="none" strike="noStrike" cap="none" dirty="0">
                    <a:solidFill>
                      <a:srgbClr val="000000"/>
                    </a:solidFill>
                    <a:latin typeface="Arial"/>
                    <a:ea typeface="Arial"/>
                    <a:cs typeface="Arial"/>
                    <a:sym typeface="Arial"/>
                  </a:rPr>
                  <a:t>		(d)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25</m:t>
                        </m:r>
                      </m:den>
                    </m:f>
                    <m:r>
                      <a:rPr lang="en-GB" i="1">
                        <a:latin typeface="Cambria Math" panose="02040503050406030204" pitchFamily="18" charset="0"/>
                      </a:rPr>
                      <m:t>𝑜𝑟</m:t>
                    </m:r>
                    <m:f>
                      <m:fPr>
                        <m:ctrlPr>
                          <a:rPr lang="en-GB" i="1">
                            <a:latin typeface="Cambria Math" panose="02040503050406030204" pitchFamily="18" charset="0"/>
                          </a:rPr>
                        </m:ctrlPr>
                      </m:fPr>
                      <m:num>
                        <m:r>
                          <a:rPr lang="en-GB" b="0" i="1" smtClean="0">
                            <a:latin typeface="Cambria Math" panose="02040503050406030204" pitchFamily="18" charset="0"/>
                          </a:rPr>
                          <m:t>11</m:t>
                        </m:r>
                      </m:num>
                      <m:den>
                        <m:r>
                          <a:rPr lang="en-GB" b="0" i="1" smtClean="0">
                            <a:latin typeface="Cambria Math" panose="02040503050406030204" pitchFamily="18" charset="0"/>
                          </a:rPr>
                          <m:t>20</m:t>
                        </m:r>
                      </m:den>
                    </m:f>
                  </m:oMath>
                </a14:m>
                <a:endParaRPr lang="en-GB" sz="1400" b="0" i="1" u="none" strike="noStrike" cap="none" dirty="0">
                  <a:solidFill>
                    <a:srgbClr val="000000"/>
                  </a:solidFill>
                  <a:latin typeface="Arial"/>
                  <a:ea typeface="Arial"/>
                  <a:cs typeface="Arial"/>
                  <a:sym typeface="Arial"/>
                </a:endParaRPr>
              </a:p>
              <a:p>
                <a:pPr marL="342900" lvl="0" indent="-342900">
                  <a:buAutoNum type="alphaLcParenBoth"/>
                </a:pPr>
                <a:endParaRPr sz="1400" b="0" i="1" u="none" strike="noStrike" cap="none" dirty="0">
                  <a:solidFill>
                    <a:srgbClr val="000000"/>
                  </a:solidFill>
                  <a:latin typeface="Arial"/>
                  <a:ea typeface="Arial"/>
                  <a:cs typeface="Arial"/>
                  <a:sym typeface="Arial"/>
                </a:endParaRPr>
              </a:p>
            </p:txBody>
          </p:sp>
        </mc:Choice>
        <mc:Fallback xmlns="">
          <p:sp>
            <p:nvSpPr>
              <p:cNvPr id="152" name="Google Shape;152;p26">
                <a:extLst>
                  <a:ext uri="{FF2B5EF4-FFF2-40B4-BE49-F238E27FC236}">
                    <a16:creationId xmlns:a16="http://schemas.microsoft.com/office/drawing/2014/main" id="{283584C7-1A81-8563-6A8F-8A3D8E634A4F}"/>
                  </a:ext>
                </a:extLst>
              </p:cNvPr>
              <p:cNvSpPr txBox="1">
                <a:spLocks noRot="1" noChangeAspect="1" noMove="1" noResize="1" noEditPoints="1" noAdjustHandles="1" noChangeArrowheads="1" noChangeShapeType="1" noTextEdit="1"/>
              </p:cNvSpPr>
              <p:nvPr/>
            </p:nvSpPr>
            <p:spPr>
              <a:xfrm>
                <a:off x="457200" y="1126926"/>
                <a:ext cx="8520599" cy="1263254"/>
              </a:xfrm>
              <a:prstGeom prst="rect">
                <a:avLst/>
              </a:prstGeom>
              <a:blipFill>
                <a:blip r:embed="rId3"/>
                <a:stretch>
                  <a:fillRect l="-298" t="-990"/>
                </a:stretch>
              </a:blipFill>
              <a:ln>
                <a:noFill/>
              </a:ln>
            </p:spPr>
            <p:txBody>
              <a:bodyPr/>
              <a:lstStyle/>
              <a:p>
                <a:r>
                  <a:rPr lang="en-US">
                    <a:noFill/>
                  </a:rPr>
                  <a:t> </a:t>
                </a:r>
              </a:p>
            </p:txBody>
          </p:sp>
        </mc:Fallback>
      </mc:AlternateContent>
      <p:sp>
        <p:nvSpPr>
          <p:cNvPr id="160" name="Google Shape;160;p26">
            <a:extLst>
              <a:ext uri="{FF2B5EF4-FFF2-40B4-BE49-F238E27FC236}">
                <a16:creationId xmlns:a16="http://schemas.microsoft.com/office/drawing/2014/main" id="{EC0F5059-7A22-279E-8DE2-EE57E3F48F6E}"/>
              </a:ext>
            </a:extLst>
          </p:cNvPr>
          <p:cNvSpPr txBox="1"/>
          <p:nvPr/>
        </p:nvSpPr>
        <p:spPr>
          <a:xfrm>
            <a:off x="457200" y="2571750"/>
            <a:ext cx="852059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4. </a:t>
            </a:r>
            <a:r>
              <a:rPr lang="en-GB" sz="1400" b="0" i="0" u="none" strike="noStrike" cap="none" dirty="0">
                <a:solidFill>
                  <a:srgbClr val="000000"/>
                </a:solidFill>
                <a:latin typeface="Arial"/>
                <a:ea typeface="Arial"/>
                <a:cs typeface="Arial"/>
                <a:sym typeface="Arial"/>
              </a:rPr>
              <a:t>Alisha scored 17 out of 20 on her Science test, while Calvin scored 43 out of 50 on his History exam. Who achieved the greater mark on their test? Explain your reasoning.</a:t>
            </a:r>
          </a:p>
        </p:txBody>
      </p:sp>
      <mc:AlternateContent xmlns:mc="http://schemas.openxmlformats.org/markup-compatibility/2006">
        <mc:Choice xmlns:a14="http://schemas.microsoft.com/office/drawing/2010/main" Requires="a14">
          <p:sp>
            <p:nvSpPr>
              <p:cNvPr id="9" name="Google Shape;160;p26">
                <a:extLst>
                  <a:ext uri="{FF2B5EF4-FFF2-40B4-BE49-F238E27FC236}">
                    <a16:creationId xmlns:a16="http://schemas.microsoft.com/office/drawing/2014/main" id="{F8A72DF5-3355-BE09-34E9-FF66945100DF}"/>
                  </a:ext>
                </a:extLst>
              </p:cNvPr>
              <p:cNvSpPr txBox="1"/>
              <p:nvPr/>
            </p:nvSpPr>
            <p:spPr>
              <a:xfrm>
                <a:off x="457200" y="3276500"/>
                <a:ext cx="8520599" cy="6154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b="1" dirty="0"/>
                  <a:t>5</a:t>
                </a:r>
                <a:r>
                  <a:rPr lang="en-GB" sz="1400" b="1" i="0" u="none" strike="noStrike" cap="none" dirty="0">
                    <a:solidFill>
                      <a:srgbClr val="000000"/>
                    </a:solidFill>
                    <a:latin typeface="Arial"/>
                    <a:ea typeface="Arial"/>
                    <a:cs typeface="Arial"/>
                    <a:sym typeface="Arial"/>
                  </a:rPr>
                  <a:t>. </a:t>
                </a:r>
                <a:r>
                  <a:rPr lang="en-GB" sz="1400" b="0" i="0" u="none" strike="noStrike" cap="none" dirty="0">
                    <a:solidFill>
                      <a:srgbClr val="000000"/>
                    </a:solidFill>
                    <a:latin typeface="Arial"/>
                    <a:ea typeface="Arial"/>
                    <a:cs typeface="Arial"/>
                    <a:sym typeface="Arial"/>
                  </a:rPr>
                  <a:t>Which is the largest of the fractions </a:t>
                </a:r>
                <a14:m>
                  <m:oMath xmlns:m="http://schemas.openxmlformats.org/officeDocument/2006/math">
                    <m:f>
                      <m:fPr>
                        <m:ctrlPr>
                          <a:rPr lang="en-GB" sz="1400" b="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7</m:t>
                        </m:r>
                      </m:num>
                      <m:den>
                        <m:r>
                          <a:rPr lang="en-GB" sz="1400" b="0" i="1" u="none" strike="noStrike" cap="none" smtClean="0">
                            <a:solidFill>
                              <a:srgbClr val="000000"/>
                            </a:solidFill>
                            <a:latin typeface="Cambria Math" panose="02040503050406030204" pitchFamily="18" charset="0"/>
                            <a:cs typeface="Arial"/>
                            <a:sym typeface="Arial"/>
                          </a:rPr>
                          <m:t>15</m:t>
                        </m:r>
                      </m:den>
                    </m:f>
                  </m:oMath>
                </a14:m>
                <a:r>
                  <a:rPr lang="en-GB" sz="1400" b="0" i="0" u="none" strike="noStrike" cap="none" dirty="0">
                    <a:solidFill>
                      <a:srgbClr val="000000"/>
                    </a:solidFill>
                    <a:latin typeface="Arial"/>
                    <a:ea typeface="Arial"/>
                    <a:cs typeface="Arial"/>
                    <a:sym typeface="Arial"/>
                  </a:rPr>
                  <a:t>, </a:t>
                </a:r>
                <a14:m>
                  <m:oMath xmlns:m="http://schemas.openxmlformats.org/officeDocument/2006/math">
                    <m:f>
                      <m:fPr>
                        <m:ctrlPr>
                          <a:rPr lang="en-GB" sz="1400" b="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4</m:t>
                        </m:r>
                      </m:num>
                      <m:den>
                        <m:r>
                          <a:rPr lang="en-GB" sz="1400" b="0" i="1" u="none" strike="noStrike" cap="none" smtClean="0">
                            <a:solidFill>
                              <a:srgbClr val="000000"/>
                            </a:solidFill>
                            <a:latin typeface="Cambria Math" panose="02040503050406030204" pitchFamily="18" charset="0"/>
                            <a:cs typeface="Arial"/>
                            <a:sym typeface="Arial"/>
                          </a:rPr>
                          <m:t>9</m:t>
                        </m:r>
                      </m:den>
                    </m:f>
                  </m:oMath>
                </a14:m>
                <a:r>
                  <a:rPr lang="en-GB" sz="1400" b="0" i="0" u="none" strike="noStrike" cap="none" dirty="0">
                    <a:solidFill>
                      <a:srgbClr val="000000"/>
                    </a:solidFill>
                    <a:latin typeface="Arial"/>
                    <a:ea typeface="Arial"/>
                    <a:cs typeface="Arial"/>
                    <a:sym typeface="Arial"/>
                  </a:rPr>
                  <a:t> and </a:t>
                </a:r>
                <a14:m>
                  <m:oMath xmlns:m="http://schemas.openxmlformats.org/officeDocument/2006/math">
                    <m:f>
                      <m:fPr>
                        <m:ctrlPr>
                          <a:rPr lang="en-GB" sz="1400" b="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5</m:t>
                        </m:r>
                      </m:num>
                      <m:den>
                        <m:r>
                          <a:rPr lang="en-GB" sz="1400" b="0" i="1" u="none" strike="noStrike" cap="none" smtClean="0">
                            <a:solidFill>
                              <a:srgbClr val="000000"/>
                            </a:solidFill>
                            <a:latin typeface="Cambria Math" panose="02040503050406030204" pitchFamily="18" charset="0"/>
                            <a:cs typeface="Arial"/>
                            <a:sym typeface="Arial"/>
                          </a:rPr>
                          <m:t>11</m:t>
                        </m:r>
                      </m:den>
                    </m:f>
                  </m:oMath>
                </a14:m>
                <a:r>
                  <a:rPr lang="en-GB" sz="1400" b="0" i="0" u="none" strike="noStrike" cap="none" dirty="0">
                    <a:solidFill>
                      <a:srgbClr val="000000"/>
                    </a:solidFill>
                    <a:latin typeface="Arial"/>
                    <a:ea typeface="Arial"/>
                    <a:cs typeface="Arial"/>
                    <a:sym typeface="Arial"/>
                  </a:rPr>
                  <a:t>? Explain your reasoning</a:t>
                </a:r>
              </a:p>
              <a:p>
                <a:pPr marL="0" marR="0" lvl="0" indent="0" algn="l" rtl="0">
                  <a:lnSpc>
                    <a:spcPct val="100000"/>
                  </a:lnSpc>
                  <a:spcBef>
                    <a:spcPts val="0"/>
                  </a:spcBef>
                  <a:spcAft>
                    <a:spcPts val="0"/>
                  </a:spcAft>
                  <a:buNone/>
                </a:pPr>
                <a:endParaRPr lang="en-GB" sz="1400" b="0" i="0" u="none" strike="noStrike" cap="none" dirty="0">
                  <a:solidFill>
                    <a:srgbClr val="000000"/>
                  </a:solidFill>
                  <a:latin typeface="Arial"/>
                  <a:ea typeface="Arial"/>
                  <a:cs typeface="Arial"/>
                  <a:sym typeface="Arial"/>
                </a:endParaRPr>
              </a:p>
            </p:txBody>
          </p:sp>
        </mc:Choice>
        <mc:Fallback>
          <p:sp>
            <p:nvSpPr>
              <p:cNvPr id="9" name="Google Shape;160;p26">
                <a:extLst>
                  <a:ext uri="{FF2B5EF4-FFF2-40B4-BE49-F238E27FC236}">
                    <a16:creationId xmlns:a16="http://schemas.microsoft.com/office/drawing/2014/main" id="{F8A72DF5-3355-BE09-34E9-FF66945100DF}"/>
                  </a:ext>
                </a:extLst>
              </p:cNvPr>
              <p:cNvSpPr txBox="1">
                <a:spLocks noRot="1" noChangeAspect="1" noMove="1" noResize="1" noEditPoints="1" noAdjustHandles="1" noChangeArrowheads="1" noChangeShapeType="1" noTextEdit="1"/>
              </p:cNvSpPr>
              <p:nvPr/>
            </p:nvSpPr>
            <p:spPr>
              <a:xfrm>
                <a:off x="457200" y="3276500"/>
                <a:ext cx="8520599" cy="615449"/>
              </a:xfrm>
              <a:prstGeom prst="rect">
                <a:avLst/>
              </a:prstGeom>
              <a:blipFill>
                <a:blip r:embed="rId4"/>
                <a:stretch>
                  <a:fillRect l="-215"/>
                </a:stretch>
              </a:blipFill>
              <a:ln>
                <a:noFill/>
              </a:ln>
            </p:spPr>
            <p:txBody>
              <a:bodyPr/>
              <a:lstStyle/>
              <a:p>
                <a:r>
                  <a:rPr lang="en-IE">
                    <a:noFill/>
                  </a:rPr>
                  <a:t> </a:t>
                </a:r>
              </a:p>
            </p:txBody>
          </p:sp>
        </mc:Fallback>
      </mc:AlternateContent>
    </p:spTree>
    <p:extLst>
      <p:ext uri="{BB962C8B-B14F-4D97-AF65-F5344CB8AC3E}">
        <p14:creationId xmlns:p14="http://schemas.microsoft.com/office/powerpoint/2010/main" val="80675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7AD0AEB-A77C-90D8-9D75-E4DA7592B84E}"/>
            </a:ext>
          </a:extLst>
        </p:cNvPr>
        <p:cNvGrpSpPr/>
        <p:nvPr/>
      </p:nvGrpSpPr>
      <p:grpSpPr>
        <a:xfrm>
          <a:off x="0" y="0"/>
          <a:ext cx="0" cy="0"/>
          <a:chOff x="0" y="0"/>
          <a:chExt cx="0" cy="0"/>
        </a:xfrm>
      </p:grpSpPr>
      <p:sp>
        <p:nvSpPr>
          <p:cNvPr id="97" name="Google Shape;97;p19">
            <a:extLst>
              <a:ext uri="{FF2B5EF4-FFF2-40B4-BE49-F238E27FC236}">
                <a16:creationId xmlns:a16="http://schemas.microsoft.com/office/drawing/2014/main" id="{58A5B30F-70F3-6AB4-0F6D-37E1ED35D95D}"/>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7.2 Working with decimals</a:t>
            </a:r>
            <a:endParaRPr dirty="0"/>
          </a:p>
        </p:txBody>
      </p:sp>
      <mc:AlternateContent xmlns:mc="http://schemas.openxmlformats.org/markup-compatibility/2006">
        <mc:Choice xmlns:a14="http://schemas.microsoft.com/office/drawing/2010/main" Requires="a14">
          <p:sp>
            <p:nvSpPr>
              <p:cNvPr id="98" name="Google Shape;98;p19">
                <a:extLst>
                  <a:ext uri="{FF2B5EF4-FFF2-40B4-BE49-F238E27FC236}">
                    <a16:creationId xmlns:a16="http://schemas.microsoft.com/office/drawing/2014/main" id="{CBCF48CE-4C86-58C8-8F58-004608C2CA86}"/>
                  </a:ext>
                </a:extLst>
              </p:cNvPr>
              <p:cNvSpPr txBox="1"/>
              <p:nvPr/>
            </p:nvSpPr>
            <p:spPr>
              <a:xfrm>
                <a:off x="280275" y="1171515"/>
                <a:ext cx="6707932" cy="954067"/>
              </a:xfrm>
              <a:prstGeom prst="rect">
                <a:avLst/>
              </a:prstGeom>
              <a:noFill/>
              <a:ln w="1905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942180"/>
                    </a:solidFill>
                    <a:latin typeface="Arial"/>
                    <a:ea typeface="Arial"/>
                    <a:cs typeface="Arial"/>
                    <a:sym typeface="Arial"/>
                  </a:rPr>
                  <a:t>Example 7.2.1</a:t>
                </a:r>
                <a:endParaRPr lang="en-GB" dirty="0"/>
              </a:p>
              <a:p>
                <a:pPr marL="0" marR="0" lvl="0" indent="0" algn="l"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Complete the following calculations without using a calculator.</a:t>
                </a:r>
              </a:p>
              <a:p>
                <a:pPr lvl="0"/>
                <a:r>
                  <a:rPr lang="en-GB" dirty="0"/>
                  <a:t>(a) 23</a:t>
                </a:r>
                <a14:m>
                  <m:oMath xmlns:m="http://schemas.openxmlformats.org/officeDocument/2006/math">
                    <m:r>
                      <a:rPr lang="en-IE" b="0" i="1" dirty="0" smtClean="0">
                        <a:latin typeface="Cambria Math" panose="02040503050406030204" pitchFamily="18" charset="0"/>
                      </a:rPr>
                      <m:t>·</m:t>
                    </m:r>
                  </m:oMath>
                </a14:m>
                <a:r>
                  <a:rPr lang="en-GB" dirty="0"/>
                  <a:t>04 + 105·923</a:t>
                </a:r>
              </a:p>
              <a:p>
                <a:pPr lvl="0"/>
                <a:r>
                  <a:rPr lang="en-GB" dirty="0"/>
                  <a:t>(b) 48·15 </a:t>
                </a:r>
                <a14:m>
                  <m:oMath xmlns:m="http://schemas.openxmlformats.org/officeDocument/2006/math">
                    <m:r>
                      <a:rPr lang="en-GB" i="1" dirty="0" smtClean="0">
                        <a:latin typeface="Cambria Math" panose="02040503050406030204" pitchFamily="18" charset="0"/>
                        <a:ea typeface="Cambria Math" panose="02040503050406030204" pitchFamily="18" charset="0"/>
                      </a:rPr>
                      <m:t>−</m:t>
                    </m:r>
                  </m:oMath>
                </a14:m>
                <a:r>
                  <a:rPr lang="en-GB" dirty="0"/>
                  <a:t> 0·321</a:t>
                </a:r>
              </a:p>
            </p:txBody>
          </p:sp>
        </mc:Choice>
        <mc:Fallback>
          <p:sp>
            <p:nvSpPr>
              <p:cNvPr id="98" name="Google Shape;98;p19">
                <a:extLst>
                  <a:ext uri="{FF2B5EF4-FFF2-40B4-BE49-F238E27FC236}">
                    <a16:creationId xmlns:a16="http://schemas.microsoft.com/office/drawing/2014/main" id="{CBCF48CE-4C86-58C8-8F58-004608C2CA86}"/>
                  </a:ext>
                </a:extLst>
              </p:cNvPr>
              <p:cNvSpPr txBox="1">
                <a:spLocks noRot="1" noChangeAspect="1" noMove="1" noResize="1" noEditPoints="1" noAdjustHandles="1" noChangeArrowheads="1" noChangeShapeType="1" noTextEdit="1"/>
              </p:cNvSpPr>
              <p:nvPr/>
            </p:nvSpPr>
            <p:spPr>
              <a:xfrm>
                <a:off x="280275" y="1171515"/>
                <a:ext cx="6707932" cy="954067"/>
              </a:xfrm>
              <a:prstGeom prst="rect">
                <a:avLst/>
              </a:prstGeom>
              <a:blipFill>
                <a:blip r:embed="rId3"/>
                <a:stretch>
                  <a:fillRect l="-181" t="-625" b="-4375"/>
                </a:stretch>
              </a:blipFill>
              <a:ln w="19050" cap="flat" cmpd="sng">
                <a:solidFill>
                  <a:schemeClr val="accent3"/>
                </a:solidFill>
                <a:prstDash val="solid"/>
                <a:round/>
                <a:headEnd type="none" w="sm" len="sm"/>
                <a:tailEnd type="none" w="sm" len="sm"/>
              </a:ln>
            </p:spPr>
            <p:txBody>
              <a:bodyPr/>
              <a:lstStyle/>
              <a:p>
                <a:r>
                  <a:rPr lang="en-IE">
                    <a:noFill/>
                  </a:rPr>
                  <a:t> </a:t>
                </a:r>
              </a:p>
            </p:txBody>
          </p:sp>
        </mc:Fallback>
      </mc:AlternateContent>
      <mc:AlternateContent xmlns:mc="http://schemas.openxmlformats.org/markup-compatibility/2006">
        <mc:Choice xmlns:a14="http://schemas.microsoft.com/office/drawing/2010/main" Requires="a14">
          <p:sp>
            <p:nvSpPr>
              <p:cNvPr id="99" name="Google Shape;99;p19">
                <a:extLst>
                  <a:ext uri="{FF2B5EF4-FFF2-40B4-BE49-F238E27FC236}">
                    <a16:creationId xmlns:a16="http://schemas.microsoft.com/office/drawing/2014/main" id="{EC43C199-4F7C-73CA-7AC2-8CA4DDC39CD2}"/>
                  </a:ext>
                </a:extLst>
              </p:cNvPr>
              <p:cNvSpPr txBox="1"/>
              <p:nvPr/>
            </p:nvSpPr>
            <p:spPr>
              <a:xfrm>
                <a:off x="280275" y="2479287"/>
                <a:ext cx="1716613" cy="2462172"/>
              </a:xfrm>
              <a:prstGeom prst="rect">
                <a:avLst/>
              </a:prstGeom>
              <a:noFill/>
              <a:ln w="19050" cap="flat" cmpd="sng">
                <a:solidFill>
                  <a:srgbClr val="25A4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25A43A"/>
                    </a:solidFill>
                    <a:latin typeface="Arial"/>
                    <a:ea typeface="Arial"/>
                    <a:cs typeface="Arial"/>
                    <a:sym typeface="Arial"/>
                  </a:rPr>
                  <a:t>Solution</a:t>
                </a:r>
              </a:p>
              <a:p>
                <a:pPr marL="0" marR="0" lvl="0" indent="0" algn="l" rtl="0">
                  <a:lnSpc>
                    <a:spcPct val="100000"/>
                  </a:lnSpc>
                  <a:spcBef>
                    <a:spcPts val="0"/>
                  </a:spcBef>
                  <a:spcAft>
                    <a:spcPts val="0"/>
                  </a:spcAft>
                  <a:buNone/>
                </a:pPr>
                <a:endParaRPr lang="en-GB" sz="1400" dirty="0"/>
              </a:p>
              <a:p>
                <a:pPr marL="342900" lvl="2" indent="-342900">
                  <a:buAutoNum type="alphaLcParenBoth"/>
                </a:pPr>
                <a:r>
                  <a:rPr lang="en-GB" i="0" u="none" strike="noStrike" cap="none" dirty="0">
                    <a:solidFill>
                      <a:srgbClr val="000000"/>
                    </a:solidFill>
                    <a:latin typeface="Arial"/>
                    <a:ea typeface="Arial"/>
                    <a:cs typeface="Arial"/>
                    <a:sym typeface="Arial"/>
                  </a:rPr>
                  <a:t>23</a:t>
                </a:r>
                <a:r>
                  <a:rPr lang="en-GB" dirty="0"/>
                  <a:t>·</a:t>
                </a:r>
                <a:r>
                  <a:rPr lang="en-GB" i="0" u="none" strike="noStrike" cap="none" dirty="0">
                    <a:solidFill>
                      <a:srgbClr val="000000"/>
                    </a:solidFill>
                    <a:latin typeface="Arial"/>
                    <a:ea typeface="Arial"/>
                    <a:cs typeface="Arial"/>
                    <a:sym typeface="Arial"/>
                  </a:rPr>
                  <a:t>04</a:t>
                </a:r>
                <a:r>
                  <a:rPr lang="en-GB" i="0" u="none" strike="noStrike" cap="none" dirty="0">
                    <a:solidFill>
                      <a:srgbClr val="FF0000"/>
                    </a:solidFill>
                    <a:latin typeface="Arial"/>
                    <a:ea typeface="Arial"/>
                    <a:cs typeface="Arial"/>
                    <a:sym typeface="Arial"/>
                  </a:rPr>
                  <a:t>0</a:t>
                </a:r>
              </a:p>
              <a:p>
                <a:pPr lvl="0"/>
                <a:r>
                  <a:rPr lang="en-GB" dirty="0"/>
                  <a:t>  </a:t>
                </a:r>
                <a:r>
                  <a:rPr lang="en-GB" u="sng" dirty="0"/>
                  <a:t>+ 105·923</a:t>
                </a:r>
              </a:p>
              <a:p>
                <a:pPr lvl="0"/>
                <a:r>
                  <a:rPr lang="en-GB" i="0" u="none" strike="noStrike" cap="none" dirty="0">
                    <a:solidFill>
                      <a:srgbClr val="000000"/>
                    </a:solidFill>
                    <a:latin typeface="Arial"/>
                    <a:ea typeface="Arial"/>
                    <a:cs typeface="Arial"/>
                    <a:sym typeface="Arial"/>
                  </a:rPr>
                  <a:t>     128</a:t>
                </a:r>
                <a:r>
                  <a:rPr lang="en-GB" dirty="0"/>
                  <a:t>·</a:t>
                </a:r>
                <a:r>
                  <a:rPr lang="en-GB" i="0" u="none" strike="noStrike" cap="none" dirty="0">
                    <a:solidFill>
                      <a:srgbClr val="000000"/>
                    </a:solidFill>
                    <a:latin typeface="Arial"/>
                    <a:ea typeface="Arial"/>
                    <a:cs typeface="Arial"/>
                    <a:sym typeface="Arial"/>
                  </a:rPr>
                  <a:t>963</a:t>
                </a:r>
              </a:p>
              <a:p>
                <a:pPr marR="0" lvl="0" algn="l" rtl="0">
                  <a:lnSpc>
                    <a:spcPct val="100000"/>
                  </a:lnSpc>
                  <a:spcBef>
                    <a:spcPts val="0"/>
                  </a:spcBef>
                  <a:spcAft>
                    <a:spcPts val="0"/>
                  </a:spcAft>
                </a:pPr>
                <a:endParaRPr lang="en-GB" i="0" u="none" strike="noStrike" cap="none" dirty="0">
                  <a:solidFill>
                    <a:srgbClr val="000000"/>
                  </a:solidFill>
                  <a:latin typeface="Arial"/>
                  <a:ea typeface="Arial"/>
                  <a:cs typeface="Arial"/>
                  <a:sym typeface="Arial"/>
                </a:endParaRPr>
              </a:p>
              <a:p>
                <a:pPr lvl="0"/>
                <a:r>
                  <a:rPr lang="en-GB" sz="1400" i="0" u="none" strike="noStrike" cap="none" dirty="0">
                    <a:solidFill>
                      <a:srgbClr val="000000"/>
                    </a:solidFill>
                    <a:latin typeface="Arial"/>
                    <a:ea typeface="Arial"/>
                    <a:cs typeface="Arial"/>
                    <a:sym typeface="Arial"/>
                  </a:rPr>
                  <a:t>(b) 48</a:t>
                </a:r>
                <a:r>
                  <a:rPr lang="en-GB" dirty="0"/>
                  <a:t>·</a:t>
                </a:r>
                <a:r>
                  <a:rPr lang="en-GB" sz="1400" i="0" u="none" strike="noStrike" cap="none" dirty="0">
                    <a:solidFill>
                      <a:srgbClr val="000000"/>
                    </a:solidFill>
                    <a:latin typeface="Arial"/>
                    <a:ea typeface="Arial"/>
                    <a:cs typeface="Arial"/>
                    <a:sym typeface="Arial"/>
                  </a:rPr>
                  <a:t>15</a:t>
                </a:r>
                <a:r>
                  <a:rPr lang="en-GB" sz="1400" i="0" u="none" strike="noStrike" cap="none" dirty="0">
                    <a:solidFill>
                      <a:srgbClr val="FF0000"/>
                    </a:solidFill>
                    <a:latin typeface="Arial"/>
                    <a:ea typeface="Arial"/>
                    <a:cs typeface="Arial"/>
                    <a:sym typeface="Arial"/>
                  </a:rPr>
                  <a:t>0</a:t>
                </a:r>
              </a:p>
              <a:p>
                <a:pPr lvl="0"/>
                <a:r>
                  <a:rPr lang="en-GB" sz="1400" i="0" strike="noStrike" cap="none" dirty="0">
                    <a:solidFill>
                      <a:srgbClr val="000000"/>
                    </a:solidFill>
                    <a:latin typeface="Arial"/>
                    <a:ea typeface="Arial"/>
                    <a:cs typeface="Arial"/>
                    <a:sym typeface="Arial"/>
                  </a:rPr>
                  <a:t> </a:t>
                </a:r>
                <a14:m>
                  <m:oMath xmlns:m="http://schemas.openxmlformats.org/officeDocument/2006/math">
                    <m:r>
                      <a:rPr lang="en-GB" i="1" dirty="0">
                        <a:latin typeface="Cambria Math" panose="02040503050406030204" pitchFamily="18" charset="0"/>
                        <a:ea typeface="Cambria Math" panose="02040503050406030204" pitchFamily="18" charset="0"/>
                      </a:rPr>
                      <m:t>−</m:t>
                    </m:r>
                    <m:r>
                      <a:rPr lang="en-IE" b="0" i="1" dirty="0" smtClean="0">
                        <a:latin typeface="Cambria Math" panose="02040503050406030204" pitchFamily="18" charset="0"/>
                        <a:ea typeface="Cambria Math" panose="02040503050406030204" pitchFamily="18" charset="0"/>
                      </a:rPr>
                      <m:t>   </m:t>
                    </m:r>
                  </m:oMath>
                </a14:m>
                <a:r>
                  <a:rPr lang="en-GB" sz="1400" i="0" u="sng" strike="noStrike" cap="none" dirty="0">
                    <a:solidFill>
                      <a:srgbClr val="000000"/>
                    </a:solidFill>
                    <a:latin typeface="Arial"/>
                    <a:ea typeface="Arial"/>
                    <a:cs typeface="Arial"/>
                    <a:sym typeface="Arial"/>
                  </a:rPr>
                  <a:t> 0</a:t>
                </a:r>
                <a:r>
                  <a:rPr lang="en-GB" u="sng" dirty="0"/>
                  <a:t>·</a:t>
                </a:r>
                <a:r>
                  <a:rPr lang="en-GB" sz="1400" i="0" u="sng" strike="noStrike" cap="none" dirty="0">
                    <a:solidFill>
                      <a:srgbClr val="000000"/>
                    </a:solidFill>
                    <a:latin typeface="Arial"/>
                    <a:ea typeface="Arial"/>
                    <a:cs typeface="Arial"/>
                    <a:sym typeface="Arial"/>
                  </a:rPr>
                  <a:t>321</a:t>
                </a:r>
              </a:p>
              <a:p>
                <a:pPr lvl="0"/>
                <a:r>
                  <a:rPr lang="en-GB" dirty="0"/>
                  <a:t>     47·829</a:t>
                </a:r>
                <a:r>
                  <a:rPr lang="en-GB" sz="1400" i="0" u="none" strike="noStrike" cap="none" dirty="0">
                    <a:solidFill>
                      <a:srgbClr val="000000"/>
                    </a:solidFill>
                    <a:latin typeface="Arial"/>
                    <a:ea typeface="Arial"/>
                    <a:cs typeface="Arial"/>
                    <a:sym typeface="Arial"/>
                  </a:rPr>
                  <a:t> </a:t>
                </a:r>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p:txBody>
          </p:sp>
        </mc:Choice>
        <mc:Fallback>
          <p:sp>
            <p:nvSpPr>
              <p:cNvPr id="99" name="Google Shape;99;p19">
                <a:extLst>
                  <a:ext uri="{FF2B5EF4-FFF2-40B4-BE49-F238E27FC236}">
                    <a16:creationId xmlns:a16="http://schemas.microsoft.com/office/drawing/2014/main" id="{EC43C199-4F7C-73CA-7AC2-8CA4DDC39CD2}"/>
                  </a:ext>
                </a:extLst>
              </p:cNvPr>
              <p:cNvSpPr txBox="1">
                <a:spLocks noRot="1" noChangeAspect="1" noMove="1" noResize="1" noEditPoints="1" noAdjustHandles="1" noChangeArrowheads="1" noChangeShapeType="1" noTextEdit="1"/>
              </p:cNvSpPr>
              <p:nvPr/>
            </p:nvSpPr>
            <p:spPr>
              <a:xfrm>
                <a:off x="280275" y="2479287"/>
                <a:ext cx="1716613" cy="2462172"/>
              </a:xfrm>
              <a:prstGeom prst="rect">
                <a:avLst/>
              </a:prstGeom>
              <a:blipFill>
                <a:blip r:embed="rId4"/>
                <a:stretch>
                  <a:fillRect l="-702" t="-246"/>
                </a:stretch>
              </a:blipFill>
              <a:ln w="19050" cap="flat" cmpd="sng">
                <a:solidFill>
                  <a:srgbClr val="25A43A"/>
                </a:solidFill>
                <a:prstDash val="solid"/>
                <a:round/>
                <a:headEnd type="none" w="sm" len="sm"/>
                <a:tailEnd type="none" w="sm" len="sm"/>
              </a:ln>
            </p:spPr>
            <p:txBody>
              <a:bodyPr/>
              <a:lstStyle/>
              <a:p>
                <a:r>
                  <a:rPr lang="en-IE">
                    <a:noFill/>
                  </a:rPr>
                  <a:t> </a:t>
                </a:r>
              </a:p>
            </p:txBody>
          </p:sp>
        </mc:Fallback>
      </mc:AlternateContent>
      <p:sp>
        <p:nvSpPr>
          <p:cNvPr id="100" name="Google Shape;100;p19">
            <a:extLst>
              <a:ext uri="{FF2B5EF4-FFF2-40B4-BE49-F238E27FC236}">
                <a16:creationId xmlns:a16="http://schemas.microsoft.com/office/drawing/2014/main" id="{B193A749-ABFF-F744-93B1-AC2BE22A1E57}"/>
              </a:ext>
            </a:extLst>
          </p:cNvPr>
          <p:cNvSpPr txBox="1"/>
          <p:nvPr/>
        </p:nvSpPr>
        <p:spPr>
          <a:xfrm>
            <a:off x="2155793" y="2479287"/>
            <a:ext cx="4832414" cy="2462172"/>
          </a:xfrm>
          <a:prstGeom prst="rect">
            <a:avLst/>
          </a:prstGeom>
          <a:noFill/>
          <a:ln w="19050" cap="flat" cmpd="sng">
            <a:solidFill>
              <a:srgbClr val="25A43A"/>
            </a:solidFill>
            <a:prstDash val="solid"/>
            <a:round/>
            <a:headEnd type="none" w="sm" len="sm"/>
            <a:tailEnd type="none" w="sm" len="sm"/>
          </a:ln>
        </p:spPr>
        <p:txBody>
          <a:bodyPr spcFirstLastPara="1" wrap="square" lIns="91425" tIns="45700" rIns="91425" bIns="45700" anchor="t" anchorCtr="0">
            <a:spAutoFit/>
          </a:bodyPr>
          <a:lstStyle/>
          <a:p>
            <a:pPr lvl="0"/>
            <a:r>
              <a:rPr lang="en-IE" dirty="0">
                <a:solidFill>
                  <a:srgbClr val="00B3FF"/>
                </a:solidFill>
              </a:rPr>
              <a:t>It is very important that you carefully consider place value when adding and subtracting decimals:</a:t>
            </a:r>
          </a:p>
          <a:p>
            <a:pPr lvl="0"/>
            <a:endParaRPr lang="en-IE" dirty="0">
              <a:solidFill>
                <a:srgbClr val="00B3FF"/>
              </a:solidFill>
            </a:endParaRPr>
          </a:p>
          <a:p>
            <a:pPr lvl="0"/>
            <a:r>
              <a:rPr lang="en-IE" dirty="0">
                <a:solidFill>
                  <a:srgbClr val="00B3FF"/>
                </a:solidFill>
              </a:rPr>
              <a:t>• Use the decimal point to help you to line up the numbers correctly.</a:t>
            </a:r>
          </a:p>
          <a:p>
            <a:pPr lvl="0"/>
            <a:endParaRPr lang="en-IE" dirty="0">
              <a:solidFill>
                <a:srgbClr val="00B3FF"/>
              </a:solidFill>
            </a:endParaRPr>
          </a:p>
          <a:p>
            <a:pPr lvl="0"/>
            <a:r>
              <a:rPr lang="en-IE" dirty="0">
                <a:solidFill>
                  <a:srgbClr val="00B3FF"/>
                </a:solidFill>
              </a:rPr>
              <a:t>• Add </a:t>
            </a:r>
            <a:r>
              <a:rPr lang="en-IE" dirty="0">
                <a:solidFill>
                  <a:srgbClr val="FF0000"/>
                </a:solidFill>
              </a:rPr>
              <a:t>placeholder 0s </a:t>
            </a:r>
            <a:r>
              <a:rPr lang="en-IE" dirty="0">
                <a:solidFill>
                  <a:srgbClr val="00B3FF"/>
                </a:solidFill>
              </a:rPr>
              <a:t>if needed at the end of numbers to help with your calculation.</a:t>
            </a:r>
          </a:p>
          <a:p>
            <a:pPr lvl="0"/>
            <a:endParaRPr lang="en-IE" dirty="0">
              <a:solidFill>
                <a:srgbClr val="00B3FF"/>
              </a:solidFill>
            </a:endParaRPr>
          </a:p>
          <a:p>
            <a:pPr lvl="0"/>
            <a:r>
              <a:rPr lang="en-IE" dirty="0">
                <a:solidFill>
                  <a:srgbClr val="00B3FF"/>
                </a:solidFill>
              </a:rPr>
              <a:t>• Complete the addition or subtraction as normal.</a:t>
            </a:r>
          </a:p>
          <a:p>
            <a:pPr lvl="0"/>
            <a:endParaRPr sz="14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9230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9">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7283EB41-889F-789F-58FD-C1607BD1760F}"/>
            </a:ext>
          </a:extLst>
        </p:cNvPr>
        <p:cNvGrpSpPr/>
        <p:nvPr/>
      </p:nvGrpSpPr>
      <p:grpSpPr>
        <a:xfrm>
          <a:off x="0" y="0"/>
          <a:ext cx="0" cy="0"/>
          <a:chOff x="0" y="0"/>
          <a:chExt cx="0" cy="0"/>
        </a:xfrm>
      </p:grpSpPr>
      <p:sp>
        <p:nvSpPr>
          <p:cNvPr id="77" name="Google Shape;77;p16">
            <a:extLst>
              <a:ext uri="{FF2B5EF4-FFF2-40B4-BE49-F238E27FC236}">
                <a16:creationId xmlns:a16="http://schemas.microsoft.com/office/drawing/2014/main" id="{3687FE16-4C86-1F0D-7B58-EF06E99F5526}"/>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7.2 Working with decimals</a:t>
            </a:r>
            <a:endParaRPr dirty="0"/>
          </a:p>
        </p:txBody>
      </p:sp>
      <p:sp>
        <p:nvSpPr>
          <p:cNvPr id="78" name="Google Shape;78;p16">
            <a:extLst>
              <a:ext uri="{FF2B5EF4-FFF2-40B4-BE49-F238E27FC236}">
                <a16:creationId xmlns:a16="http://schemas.microsoft.com/office/drawing/2014/main" id="{3615C9B0-1358-E9AF-B72D-06597189D7C2}"/>
              </a:ext>
            </a:extLst>
          </p:cNvPr>
          <p:cNvSpPr txBox="1"/>
          <p:nvPr/>
        </p:nvSpPr>
        <p:spPr>
          <a:xfrm>
            <a:off x="375582" y="966088"/>
            <a:ext cx="8070906" cy="523180"/>
          </a:xfrm>
          <a:prstGeom prst="rect">
            <a:avLst/>
          </a:prstGeom>
          <a:noFill/>
          <a:ln w="1905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942180"/>
                </a:solidFill>
                <a:latin typeface="Arial"/>
                <a:ea typeface="Arial"/>
                <a:cs typeface="Arial"/>
                <a:sym typeface="Arial"/>
              </a:rPr>
              <a:t>Example 7.2.2</a:t>
            </a:r>
            <a:endParaRPr lang="en-GB" dirty="0"/>
          </a:p>
          <a:p>
            <a:r>
              <a:rPr lang="en-IE" dirty="0"/>
              <a:t>Complete the table below using your calculator. </a:t>
            </a:r>
          </a:p>
        </p:txBody>
      </p: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949EF3D1-A70B-4147-2B12-2DA20A8F81D0}"/>
                  </a:ext>
                </a:extLst>
              </p:cNvPr>
              <p:cNvGraphicFramePr>
                <a:graphicFrameLocks noGrp="1"/>
              </p:cNvGraphicFramePr>
              <p:nvPr>
                <p:extLst>
                  <p:ext uri="{D42A27DB-BD31-4B8C-83A1-F6EECF244321}">
                    <p14:modId xmlns:p14="http://schemas.microsoft.com/office/powerpoint/2010/main" val="2461735840"/>
                  </p:ext>
                </p:extLst>
              </p:nvPr>
            </p:nvGraphicFramePr>
            <p:xfrm>
              <a:off x="580211" y="2326515"/>
              <a:ext cx="7438612" cy="1603375"/>
            </p:xfrm>
            <a:graphic>
              <a:graphicData uri="http://schemas.openxmlformats.org/drawingml/2006/table">
                <a:tbl>
                  <a:tblPr firstRow="1" bandRow="1">
                    <a:tableStyleId>{5C22544A-7EE6-4342-B048-85BDC9FD1C3A}</a:tableStyleId>
                  </a:tblPr>
                  <a:tblGrid>
                    <a:gridCol w="1859653">
                      <a:extLst>
                        <a:ext uri="{9D8B030D-6E8A-4147-A177-3AD203B41FA5}">
                          <a16:colId xmlns:a16="http://schemas.microsoft.com/office/drawing/2014/main" val="4027256131"/>
                        </a:ext>
                      </a:extLst>
                    </a:gridCol>
                    <a:gridCol w="1859653">
                      <a:extLst>
                        <a:ext uri="{9D8B030D-6E8A-4147-A177-3AD203B41FA5}">
                          <a16:colId xmlns:a16="http://schemas.microsoft.com/office/drawing/2014/main" val="2927689630"/>
                        </a:ext>
                      </a:extLst>
                    </a:gridCol>
                    <a:gridCol w="1859653">
                      <a:extLst>
                        <a:ext uri="{9D8B030D-6E8A-4147-A177-3AD203B41FA5}">
                          <a16:colId xmlns:a16="http://schemas.microsoft.com/office/drawing/2014/main" val="132778088"/>
                        </a:ext>
                      </a:extLst>
                    </a:gridCol>
                    <a:gridCol w="1859653">
                      <a:extLst>
                        <a:ext uri="{9D8B030D-6E8A-4147-A177-3AD203B41FA5}">
                          <a16:colId xmlns:a16="http://schemas.microsoft.com/office/drawing/2014/main" val="1003524488"/>
                        </a:ext>
                      </a:extLst>
                    </a:gridCol>
                  </a:tblGrid>
                  <a:tr h="370840">
                    <a:tc>
                      <a:txBody>
                        <a:bodyPr/>
                        <a:lstStyle/>
                        <a:p>
                          <a:pPr algn="ctr"/>
                          <a:r>
                            <a:rPr lang="en-US" sz="1100" dirty="0">
                              <a:solidFill>
                                <a:schemeClr val="bg2"/>
                              </a:solidFill>
                            </a:rPr>
                            <a:t>Problem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FDD"/>
                        </a:solidFill>
                      </a:tcPr>
                    </a:tc>
                    <a:tc>
                      <a:txBody>
                        <a:bodyPr/>
                        <a:lstStyle/>
                        <a:p>
                          <a:pPr algn="ctr"/>
                          <a:r>
                            <a:rPr lang="en-US" sz="1100" dirty="0">
                              <a:solidFill>
                                <a:schemeClr val="bg2"/>
                              </a:solidFill>
                            </a:rPr>
                            <a:t>Rounded to 1 significant figure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FDD"/>
                        </a:solidFill>
                      </a:tcPr>
                    </a:tc>
                    <a:tc>
                      <a:txBody>
                        <a:bodyPr/>
                        <a:lstStyle/>
                        <a:p>
                          <a:pPr algn="ctr"/>
                          <a:r>
                            <a:rPr lang="en-US" sz="1100" dirty="0">
                              <a:solidFill>
                                <a:schemeClr val="bg2"/>
                              </a:solidFill>
                            </a:rPr>
                            <a:t>Estimate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FDD"/>
                        </a:solidFill>
                      </a:tcPr>
                    </a:tc>
                    <a:tc>
                      <a:txBody>
                        <a:bodyPr/>
                        <a:lstStyle/>
                        <a:p>
                          <a:pPr algn="ctr"/>
                          <a:r>
                            <a:rPr lang="en-US" sz="1100" dirty="0">
                              <a:solidFill>
                                <a:schemeClr val="bg2"/>
                              </a:solidFill>
                            </a:rPr>
                            <a:t>Actual answer (rounded to 2 decimal places)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FDD"/>
                        </a:solidFill>
                      </a:tcPr>
                    </a:tc>
                    <a:extLst>
                      <a:ext uri="{0D108BD9-81ED-4DB2-BD59-A6C34878D82A}">
                        <a16:rowId xmlns:a16="http://schemas.microsoft.com/office/drawing/2014/main" val="2327420404"/>
                      </a:ext>
                    </a:extLst>
                  </a:tr>
                  <a:tr h="370840">
                    <a:tc>
                      <a:txBody>
                        <a:bodyPr/>
                        <a:lstStyle/>
                        <a:p>
                          <a:pPr algn="ctr"/>
                          <a:r>
                            <a:rPr lang="en-US" sz="1200" dirty="0">
                              <a:solidFill>
                                <a:srgbClr val="000000"/>
                              </a:solidFill>
                            </a:rPr>
                            <a:t>3</a:t>
                          </a:r>
                          <a:r>
                            <a:rPr lang="en-GB" sz="1200" dirty="0">
                              <a:solidFill>
                                <a:srgbClr val="000000"/>
                              </a:solidFill>
                            </a:rPr>
                            <a:t>·</a:t>
                          </a:r>
                          <a:r>
                            <a:rPr lang="en-US" sz="1200" dirty="0">
                              <a:solidFill>
                                <a:srgbClr val="000000"/>
                              </a:solidFill>
                            </a:rPr>
                            <a:t>2 </a:t>
                          </a:r>
                          <a14:m>
                            <m:oMath xmlns:m="http://schemas.openxmlformats.org/officeDocument/2006/math">
                              <m:r>
                                <a:rPr lang="en-US" sz="1200" i="1" dirty="0" smtClean="0">
                                  <a:solidFill>
                                    <a:srgbClr val="000000"/>
                                  </a:solidFill>
                                  <a:latin typeface="Cambria Math" panose="02040503050406030204" pitchFamily="18" charset="0"/>
                                  <a:ea typeface="Cambria Math" panose="02040503050406030204" pitchFamily="18" charset="0"/>
                                </a:rPr>
                                <m:t>×</m:t>
                              </m:r>
                            </m:oMath>
                          </a14:m>
                          <a:r>
                            <a:rPr lang="en-US" sz="1200" dirty="0">
                              <a:solidFill>
                                <a:srgbClr val="000000"/>
                              </a:solidFill>
                            </a:rPr>
                            <a:t> 5</a:t>
                          </a:r>
                          <a:r>
                            <a:rPr lang="en-GB" sz="1200" dirty="0">
                              <a:solidFill>
                                <a:schemeClr val="bg2"/>
                              </a:solidFill>
                            </a:rPr>
                            <a:t>·</a:t>
                          </a:r>
                          <a:r>
                            <a:rPr lang="en-US" sz="1200" dirty="0">
                              <a:solidFill>
                                <a:srgbClr val="000000"/>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3EF"/>
                        </a:solidFill>
                      </a:tcPr>
                    </a:tc>
                    <a:tc>
                      <a:txBody>
                        <a:bodyPr/>
                        <a:lstStyle/>
                        <a:p>
                          <a:pPr algn="ctr"/>
                          <a:r>
                            <a:rPr lang="en-US" sz="1200" dirty="0">
                              <a:solidFill>
                                <a:srgbClr val="000000"/>
                              </a:solidFill>
                            </a:rPr>
                            <a:t>3 </a:t>
                          </a:r>
                          <a14:m>
                            <m:oMath xmlns:m="http://schemas.openxmlformats.org/officeDocument/2006/math">
                              <m:r>
                                <a:rPr lang="en-US" sz="1200" i="1" dirty="0" smtClean="0">
                                  <a:solidFill>
                                    <a:srgbClr val="000000"/>
                                  </a:solidFill>
                                  <a:latin typeface="Cambria Math" panose="02040503050406030204" pitchFamily="18" charset="0"/>
                                  <a:ea typeface="Cambria Math" panose="02040503050406030204" pitchFamily="18" charset="0"/>
                                </a:rPr>
                                <m:t>×</m:t>
                              </m:r>
                            </m:oMath>
                          </a14:m>
                          <a:r>
                            <a:rPr lang="en-US" sz="1200" dirty="0">
                              <a:solidFill>
                                <a:srgbClr val="000000"/>
                              </a:solidFill>
                            </a:rPr>
                            <a:t>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000000"/>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000000"/>
                              </a:solidFill>
                            </a:rPr>
                            <a:t>18</a:t>
                          </a:r>
                          <a:r>
                            <a:rPr lang="en-GB" sz="1200" dirty="0">
                              <a:solidFill>
                                <a:srgbClr val="000000"/>
                              </a:solidFill>
                            </a:rPr>
                            <a:t>·</a:t>
                          </a:r>
                          <a:r>
                            <a:rPr lang="en-US" sz="1200" dirty="0">
                              <a:solidFill>
                                <a:srgbClr val="000000"/>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6680791"/>
                      </a:ext>
                    </a:extLst>
                  </a:tr>
                  <a:tr h="370840">
                    <a:tc>
                      <a:txBody>
                        <a:bodyPr/>
                        <a:lstStyle/>
                        <a:p>
                          <a:pPr algn="ctr"/>
                          <a:r>
                            <a:rPr lang="en-US" sz="1200" dirty="0">
                              <a:solidFill>
                                <a:srgbClr val="000000"/>
                              </a:solidFill>
                            </a:rPr>
                            <a:t>19</a:t>
                          </a:r>
                          <a:r>
                            <a:rPr lang="en-GB" sz="1200" dirty="0">
                              <a:solidFill>
                                <a:schemeClr val="bg2"/>
                              </a:solidFill>
                            </a:rPr>
                            <a:t>·</a:t>
                          </a:r>
                          <a:r>
                            <a:rPr lang="en-US" sz="1200" dirty="0">
                              <a:solidFill>
                                <a:srgbClr val="000000"/>
                              </a:solidFill>
                            </a:rPr>
                            <a:t>95 </a:t>
                          </a:r>
                          <a14:m>
                            <m:oMath xmlns:m="http://schemas.openxmlformats.org/officeDocument/2006/math">
                              <m:r>
                                <a:rPr lang="en-US" sz="1200" i="1" smtClean="0">
                                  <a:solidFill>
                                    <a:srgbClr val="000000"/>
                                  </a:solidFill>
                                  <a:latin typeface="Cambria Math" panose="02040503050406030204" pitchFamily="18" charset="0"/>
                                  <a:ea typeface="Cambria Math" panose="02040503050406030204" pitchFamily="18" charset="0"/>
                                </a:rPr>
                                <m:t>÷</m:t>
                              </m:r>
                            </m:oMath>
                          </a14:m>
                          <a:r>
                            <a:rPr lang="en-US" sz="1200" dirty="0">
                              <a:solidFill>
                                <a:srgbClr val="000000"/>
                              </a:solidFill>
                            </a:rPr>
                            <a:t> 4</a:t>
                          </a:r>
                          <a:r>
                            <a:rPr lang="en-GB" sz="1200" dirty="0">
                              <a:solidFill>
                                <a:schemeClr val="bg2"/>
                              </a:solidFill>
                            </a:rPr>
                            <a:t>·</a:t>
                          </a:r>
                          <a:r>
                            <a:rPr lang="en-US" sz="1200" dirty="0">
                              <a:solidFill>
                                <a:srgbClr val="000000"/>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EF7"/>
                        </a:solidFill>
                      </a:tcPr>
                    </a:tc>
                    <a:tc>
                      <a:txBody>
                        <a:bodyPr/>
                        <a:lstStyle/>
                        <a:p>
                          <a:pPr algn="ctr"/>
                          <a:r>
                            <a:rPr lang="en-US" sz="1200" dirty="0">
                              <a:solidFill>
                                <a:srgbClr val="000000"/>
                              </a:solidFill>
                            </a:rPr>
                            <a:t>20 </a:t>
                          </a:r>
                          <a14:m>
                            <m:oMath xmlns:m="http://schemas.openxmlformats.org/officeDocument/2006/math">
                              <m:r>
                                <a:rPr lang="en-US" sz="1200" i="1" smtClean="0">
                                  <a:solidFill>
                                    <a:srgbClr val="000000"/>
                                  </a:solidFill>
                                  <a:latin typeface="Cambria Math" panose="02040503050406030204" pitchFamily="18" charset="0"/>
                                  <a:ea typeface="Cambria Math" panose="02040503050406030204" pitchFamily="18" charset="0"/>
                                </a:rPr>
                                <m:t>÷</m:t>
                              </m:r>
                            </m:oMath>
                          </a14:m>
                          <a:r>
                            <a:rPr lang="en-US" sz="1200" dirty="0">
                              <a:solidFill>
                                <a:srgbClr val="000000"/>
                              </a:solidFill>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0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000000"/>
                              </a:solidFill>
                            </a:rPr>
                            <a:t>4</a:t>
                          </a:r>
                          <a:r>
                            <a:rPr lang="en-GB" sz="1200" dirty="0">
                              <a:solidFill>
                                <a:srgbClr val="000000"/>
                              </a:solidFill>
                            </a:rPr>
                            <a:t>·</a:t>
                          </a:r>
                          <a:r>
                            <a:rPr lang="en-US" sz="1200" dirty="0">
                              <a:solidFill>
                                <a:srgbClr val="000000"/>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9832465"/>
                      </a:ext>
                    </a:extLst>
                  </a:tr>
                  <a:tr h="370840">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solidFill>
                                          <a:srgbClr val="000000"/>
                                        </a:solidFill>
                                        <a:latin typeface="Cambria Math" panose="02040503050406030204" pitchFamily="18" charset="0"/>
                                      </a:rPr>
                                    </m:ctrlPr>
                                  </m:fPr>
                                  <m:num>
                                    <m:r>
                                      <a:rPr lang="en-GB" sz="1200" b="0" i="1" smtClean="0">
                                        <a:solidFill>
                                          <a:srgbClr val="000000"/>
                                        </a:solidFill>
                                        <a:latin typeface="Cambria Math" panose="02040503050406030204" pitchFamily="18" charset="0"/>
                                      </a:rPr>
                                      <m:t>8</m:t>
                                    </m:r>
                                    <m:r>
                                      <m:rPr>
                                        <m:nor/>
                                      </m:rPr>
                                      <a:rPr lang="en-GB" sz="1200" dirty="0" smtClean="0">
                                        <a:solidFill>
                                          <a:schemeClr val="bg2"/>
                                        </a:solidFill>
                                      </a:rPr>
                                      <m:t>·</m:t>
                                    </m:r>
                                    <m:r>
                                      <a:rPr lang="en-GB" sz="1200" b="0" i="1" smtClean="0">
                                        <a:solidFill>
                                          <a:srgbClr val="000000"/>
                                        </a:solidFill>
                                        <a:latin typeface="Cambria Math" panose="02040503050406030204" pitchFamily="18" charset="0"/>
                                      </a:rPr>
                                      <m:t>281</m:t>
                                    </m:r>
                                    <m:r>
                                      <a:rPr lang="en-US" sz="1200" i="1" dirty="0" smtClean="0">
                                        <a:solidFill>
                                          <a:srgbClr val="000000"/>
                                        </a:solidFill>
                                        <a:latin typeface="Cambria Math" panose="02040503050406030204" pitchFamily="18" charset="0"/>
                                        <a:ea typeface="Cambria Math" panose="02040503050406030204" pitchFamily="18" charset="0"/>
                                      </a:rPr>
                                      <m:t>×</m:t>
                                    </m:r>
                                    <m:r>
                                      <a:rPr lang="en-GB" sz="1200" b="0" i="1" smtClean="0">
                                        <a:solidFill>
                                          <a:srgbClr val="000000"/>
                                        </a:solidFill>
                                        <a:latin typeface="Cambria Math" panose="02040503050406030204" pitchFamily="18" charset="0"/>
                                      </a:rPr>
                                      <m:t>9</m:t>
                                    </m:r>
                                    <m:r>
                                      <m:rPr>
                                        <m:nor/>
                                      </m:rPr>
                                      <a:rPr lang="en-GB" sz="1200" dirty="0" smtClean="0">
                                        <a:solidFill>
                                          <a:schemeClr val="bg2"/>
                                        </a:solidFill>
                                      </a:rPr>
                                      <m:t>·</m:t>
                                    </m:r>
                                    <m:r>
                                      <a:rPr lang="en-GB" sz="1200" b="0" i="1" smtClean="0">
                                        <a:solidFill>
                                          <a:srgbClr val="000000"/>
                                        </a:solidFill>
                                        <a:latin typeface="Cambria Math" panose="02040503050406030204" pitchFamily="18" charset="0"/>
                                      </a:rPr>
                                      <m:t>8109</m:t>
                                    </m:r>
                                  </m:num>
                                  <m:den>
                                    <m:r>
                                      <a:rPr lang="en-GB" sz="1200" b="0" i="1" smtClean="0">
                                        <a:solidFill>
                                          <a:srgbClr val="000000"/>
                                        </a:solidFill>
                                        <a:latin typeface="Cambria Math" panose="02040503050406030204" pitchFamily="18" charset="0"/>
                                      </a:rPr>
                                      <m:t>1</m:t>
                                    </m:r>
                                    <m:r>
                                      <m:rPr>
                                        <m:nor/>
                                      </m:rPr>
                                      <a:rPr lang="en-GB" sz="1200" dirty="0" smtClean="0">
                                        <a:solidFill>
                                          <a:schemeClr val="bg2"/>
                                        </a:solidFill>
                                      </a:rPr>
                                      <m:t>·</m:t>
                                    </m:r>
                                    <m:r>
                                      <a:rPr lang="en-GB" sz="1200" b="0" i="1" smtClean="0">
                                        <a:solidFill>
                                          <a:srgbClr val="000000"/>
                                        </a:solidFill>
                                        <a:latin typeface="Cambria Math" panose="02040503050406030204" pitchFamily="18" charset="0"/>
                                      </a:rPr>
                                      <m:t>75</m:t>
                                    </m:r>
                                  </m:den>
                                </m:f>
                              </m:oMath>
                            </m:oMathPara>
                          </a14:m>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3EF"/>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solidFill>
                                          <a:srgbClr val="000000"/>
                                        </a:solidFill>
                                        <a:latin typeface="Cambria Math" panose="02040503050406030204" pitchFamily="18" charset="0"/>
                                      </a:rPr>
                                    </m:ctrlPr>
                                  </m:fPr>
                                  <m:num>
                                    <m:r>
                                      <a:rPr lang="en-GB" sz="1200" b="0" i="1" smtClean="0">
                                        <a:solidFill>
                                          <a:srgbClr val="000000"/>
                                        </a:solidFill>
                                        <a:latin typeface="Cambria Math" panose="02040503050406030204" pitchFamily="18" charset="0"/>
                                      </a:rPr>
                                      <m:t>8</m:t>
                                    </m:r>
                                    <m:r>
                                      <a:rPr lang="en-US" sz="1200" i="1" dirty="0" smtClean="0">
                                        <a:solidFill>
                                          <a:srgbClr val="000000"/>
                                        </a:solidFill>
                                        <a:latin typeface="Cambria Math" panose="02040503050406030204" pitchFamily="18" charset="0"/>
                                        <a:ea typeface="Cambria Math" panose="02040503050406030204" pitchFamily="18" charset="0"/>
                                      </a:rPr>
                                      <m:t>×</m:t>
                                    </m:r>
                                    <m:r>
                                      <a:rPr lang="en-GB" sz="1200" b="0" i="1" smtClean="0">
                                        <a:solidFill>
                                          <a:srgbClr val="000000"/>
                                        </a:solidFill>
                                        <a:latin typeface="Cambria Math" panose="02040503050406030204" pitchFamily="18" charset="0"/>
                                      </a:rPr>
                                      <m:t>10</m:t>
                                    </m:r>
                                  </m:num>
                                  <m:den>
                                    <m:r>
                                      <a:rPr lang="en-GB" sz="1200" b="0" i="1" smtClean="0">
                                        <a:solidFill>
                                          <a:srgbClr val="000000"/>
                                        </a:solidFill>
                                        <a:latin typeface="Cambria Math" panose="02040503050406030204" pitchFamily="18" charset="0"/>
                                      </a:rPr>
                                      <m:t>2</m:t>
                                    </m:r>
                                  </m:den>
                                </m:f>
                              </m:oMath>
                            </m:oMathPara>
                          </a14:m>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00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000000"/>
                              </a:solidFill>
                            </a:rPr>
                            <a:t>46</a:t>
                          </a:r>
                          <a:r>
                            <a:rPr lang="en-GB" sz="1200" dirty="0">
                              <a:solidFill>
                                <a:srgbClr val="000000"/>
                              </a:solidFill>
                            </a:rPr>
                            <a:t>·</a:t>
                          </a:r>
                          <a:r>
                            <a:rPr lang="en-US" sz="1200" dirty="0">
                              <a:solidFill>
                                <a:srgbClr val="000000"/>
                              </a:solidFill>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2612841"/>
                      </a:ext>
                    </a:extLst>
                  </a:tr>
                </a:tbl>
              </a:graphicData>
            </a:graphic>
          </p:graphicFrame>
        </mc:Choice>
        <mc:Fallback>
          <p:graphicFrame>
            <p:nvGraphicFramePr>
              <p:cNvPr id="2" name="Table 1">
                <a:extLst>
                  <a:ext uri="{FF2B5EF4-FFF2-40B4-BE49-F238E27FC236}">
                    <a16:creationId xmlns:a16="http://schemas.microsoft.com/office/drawing/2014/main" id="{949EF3D1-A70B-4147-2B12-2DA20A8F81D0}"/>
                  </a:ext>
                </a:extLst>
              </p:cNvPr>
              <p:cNvGraphicFramePr>
                <a:graphicFrameLocks noGrp="1"/>
              </p:cNvGraphicFramePr>
              <p:nvPr>
                <p:extLst>
                  <p:ext uri="{D42A27DB-BD31-4B8C-83A1-F6EECF244321}">
                    <p14:modId xmlns:p14="http://schemas.microsoft.com/office/powerpoint/2010/main" val="2461735840"/>
                  </p:ext>
                </p:extLst>
              </p:nvPr>
            </p:nvGraphicFramePr>
            <p:xfrm>
              <a:off x="580211" y="2326515"/>
              <a:ext cx="7438612" cy="1603375"/>
            </p:xfrm>
            <a:graphic>
              <a:graphicData uri="http://schemas.openxmlformats.org/drawingml/2006/table">
                <a:tbl>
                  <a:tblPr firstRow="1" bandRow="1">
                    <a:tableStyleId>{5C22544A-7EE6-4342-B048-85BDC9FD1C3A}</a:tableStyleId>
                  </a:tblPr>
                  <a:tblGrid>
                    <a:gridCol w="1859653">
                      <a:extLst>
                        <a:ext uri="{9D8B030D-6E8A-4147-A177-3AD203B41FA5}">
                          <a16:colId xmlns:a16="http://schemas.microsoft.com/office/drawing/2014/main" val="4027256131"/>
                        </a:ext>
                      </a:extLst>
                    </a:gridCol>
                    <a:gridCol w="1859653">
                      <a:extLst>
                        <a:ext uri="{9D8B030D-6E8A-4147-A177-3AD203B41FA5}">
                          <a16:colId xmlns:a16="http://schemas.microsoft.com/office/drawing/2014/main" val="2927689630"/>
                        </a:ext>
                      </a:extLst>
                    </a:gridCol>
                    <a:gridCol w="1859653">
                      <a:extLst>
                        <a:ext uri="{9D8B030D-6E8A-4147-A177-3AD203B41FA5}">
                          <a16:colId xmlns:a16="http://schemas.microsoft.com/office/drawing/2014/main" val="132778088"/>
                        </a:ext>
                      </a:extLst>
                    </a:gridCol>
                    <a:gridCol w="1859653">
                      <a:extLst>
                        <a:ext uri="{9D8B030D-6E8A-4147-A177-3AD203B41FA5}">
                          <a16:colId xmlns:a16="http://schemas.microsoft.com/office/drawing/2014/main" val="1003524488"/>
                        </a:ext>
                      </a:extLst>
                    </a:gridCol>
                  </a:tblGrid>
                  <a:tr h="426720">
                    <a:tc>
                      <a:txBody>
                        <a:bodyPr/>
                        <a:lstStyle/>
                        <a:p>
                          <a:pPr algn="ctr"/>
                          <a:r>
                            <a:rPr lang="en-US" sz="1100" dirty="0">
                              <a:solidFill>
                                <a:schemeClr val="bg2"/>
                              </a:solidFill>
                            </a:rPr>
                            <a:t>Problem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FDD"/>
                        </a:solidFill>
                      </a:tcPr>
                    </a:tc>
                    <a:tc>
                      <a:txBody>
                        <a:bodyPr/>
                        <a:lstStyle/>
                        <a:p>
                          <a:pPr algn="ctr"/>
                          <a:r>
                            <a:rPr lang="en-US" sz="1100" dirty="0">
                              <a:solidFill>
                                <a:schemeClr val="bg2"/>
                              </a:solidFill>
                            </a:rPr>
                            <a:t>Rounded to 1 significant figure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FDD"/>
                        </a:solidFill>
                      </a:tcPr>
                    </a:tc>
                    <a:tc>
                      <a:txBody>
                        <a:bodyPr/>
                        <a:lstStyle/>
                        <a:p>
                          <a:pPr algn="ctr"/>
                          <a:r>
                            <a:rPr lang="en-US" sz="1100" dirty="0">
                              <a:solidFill>
                                <a:schemeClr val="bg2"/>
                              </a:solidFill>
                            </a:rPr>
                            <a:t>Estimate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FDD"/>
                        </a:solidFill>
                      </a:tcPr>
                    </a:tc>
                    <a:tc>
                      <a:txBody>
                        <a:bodyPr/>
                        <a:lstStyle/>
                        <a:p>
                          <a:pPr algn="ctr"/>
                          <a:r>
                            <a:rPr lang="en-US" sz="1100" dirty="0">
                              <a:solidFill>
                                <a:schemeClr val="bg2"/>
                              </a:solidFill>
                            </a:rPr>
                            <a:t>Actual answer (rounded to 2 decimal places)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FDD"/>
                        </a:solidFill>
                      </a:tcPr>
                    </a:tc>
                    <a:extLst>
                      <a:ext uri="{0D108BD9-81ED-4DB2-BD59-A6C34878D82A}">
                        <a16:rowId xmlns:a16="http://schemas.microsoft.com/office/drawing/2014/main" val="23274204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28" t="-116393" r="-300984" b="-22131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116393" r="-200000" b="-221311"/>
                          </a:stretch>
                        </a:blipFill>
                      </a:tcPr>
                    </a:tc>
                    <a:tc>
                      <a:txBody>
                        <a:bodyPr/>
                        <a:lstStyle/>
                        <a:p>
                          <a:pPr algn="ctr"/>
                          <a:r>
                            <a:rPr lang="en-US" sz="1200" dirty="0">
                              <a:solidFill>
                                <a:srgbClr val="000000"/>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000000"/>
                              </a:solidFill>
                            </a:rPr>
                            <a:t>18</a:t>
                          </a:r>
                          <a:r>
                            <a:rPr lang="en-GB" sz="1200" dirty="0">
                              <a:solidFill>
                                <a:srgbClr val="000000"/>
                              </a:solidFill>
                            </a:rPr>
                            <a:t>·</a:t>
                          </a:r>
                          <a:r>
                            <a:rPr lang="en-US" sz="1200" dirty="0">
                              <a:solidFill>
                                <a:srgbClr val="000000"/>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668079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28" t="-216393" r="-300984" b="-12131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216393" r="-200000" b="-121311"/>
                          </a:stretch>
                        </a:blipFill>
                      </a:tcPr>
                    </a:tc>
                    <a:tc>
                      <a:txBody>
                        <a:bodyPr/>
                        <a:lstStyle/>
                        <a:p>
                          <a:pPr algn="ctr"/>
                          <a:r>
                            <a:rPr lang="en-US" sz="1200" dirty="0">
                              <a:solidFill>
                                <a:srgbClr val="0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000000"/>
                              </a:solidFill>
                            </a:rPr>
                            <a:t>4</a:t>
                          </a:r>
                          <a:r>
                            <a:rPr lang="en-GB" sz="1200" dirty="0">
                              <a:solidFill>
                                <a:srgbClr val="000000"/>
                              </a:solidFill>
                            </a:rPr>
                            <a:t>·</a:t>
                          </a:r>
                          <a:r>
                            <a:rPr lang="en-US" sz="1200" dirty="0">
                              <a:solidFill>
                                <a:srgbClr val="000000"/>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9832465"/>
                      </a:ext>
                    </a:extLst>
                  </a:tr>
                  <a:tr h="43497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28" t="-268056" r="-300984" b="-27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268056" r="-200000" b="-2778"/>
                          </a:stretch>
                        </a:blipFill>
                      </a:tcPr>
                    </a:tc>
                    <a:tc>
                      <a:txBody>
                        <a:bodyPr/>
                        <a:lstStyle/>
                        <a:p>
                          <a:pPr algn="ctr"/>
                          <a:r>
                            <a:rPr lang="en-US" sz="1200" dirty="0">
                              <a:solidFill>
                                <a:srgbClr val="00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000000"/>
                              </a:solidFill>
                            </a:rPr>
                            <a:t>46</a:t>
                          </a:r>
                          <a:r>
                            <a:rPr lang="en-GB" sz="1200" dirty="0">
                              <a:solidFill>
                                <a:srgbClr val="000000"/>
                              </a:solidFill>
                            </a:rPr>
                            <a:t>·</a:t>
                          </a:r>
                          <a:r>
                            <a:rPr lang="en-US" sz="1200" dirty="0">
                              <a:solidFill>
                                <a:srgbClr val="000000"/>
                              </a:solidFill>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2612841"/>
                      </a:ext>
                    </a:extLst>
                  </a:tr>
                </a:tbl>
              </a:graphicData>
            </a:graphic>
          </p:graphicFrame>
        </mc:Fallback>
      </mc:AlternateContent>
      <p:sp>
        <p:nvSpPr>
          <p:cNvPr id="3" name="TextBox 2">
            <a:extLst>
              <a:ext uri="{FF2B5EF4-FFF2-40B4-BE49-F238E27FC236}">
                <a16:creationId xmlns:a16="http://schemas.microsoft.com/office/drawing/2014/main" id="{1A2A0C75-E458-917E-C6AB-D3737FA3928F}"/>
              </a:ext>
            </a:extLst>
          </p:cNvPr>
          <p:cNvSpPr txBox="1"/>
          <p:nvPr/>
        </p:nvSpPr>
        <p:spPr>
          <a:xfrm>
            <a:off x="4114800" y="2111071"/>
            <a:ext cx="65" cy="215444"/>
          </a:xfrm>
          <a:prstGeom prst="rect">
            <a:avLst/>
          </a:prstGeom>
          <a:noFill/>
        </p:spPr>
        <p:txBody>
          <a:bodyPr wrap="none" lIns="0" tIns="0" rIns="0" bIns="0" rtlCol="0">
            <a:spAutoFit/>
          </a:bodyPr>
          <a:lstStyle/>
          <a:p>
            <a:endParaRPr lang="en-US" dirty="0"/>
          </a:p>
        </p:txBody>
      </p:sp>
      <p:sp>
        <p:nvSpPr>
          <p:cNvPr id="5" name="Google Shape;99;p19">
            <a:extLst>
              <a:ext uri="{FF2B5EF4-FFF2-40B4-BE49-F238E27FC236}">
                <a16:creationId xmlns:a16="http://schemas.microsoft.com/office/drawing/2014/main" id="{71A2636D-0335-F8C7-E919-481E0E84422C}"/>
              </a:ext>
            </a:extLst>
          </p:cNvPr>
          <p:cNvSpPr txBox="1"/>
          <p:nvPr/>
        </p:nvSpPr>
        <p:spPr>
          <a:xfrm>
            <a:off x="375582" y="1814628"/>
            <a:ext cx="8070906" cy="2462172"/>
          </a:xfrm>
          <a:prstGeom prst="rect">
            <a:avLst/>
          </a:prstGeom>
          <a:noFill/>
          <a:ln w="19050" cap="flat" cmpd="sng">
            <a:solidFill>
              <a:srgbClr val="25A4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25A43A"/>
                </a:solidFill>
                <a:latin typeface="Arial"/>
                <a:ea typeface="Arial"/>
                <a:cs typeface="Arial"/>
                <a:sym typeface="Arial"/>
              </a:rPr>
              <a:t>Solution</a:t>
            </a:r>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0279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42A186FB-32AA-5A1A-AB1C-9AD741DB288E}"/>
            </a:ext>
          </a:extLst>
        </p:cNvPr>
        <p:cNvGrpSpPr/>
        <p:nvPr/>
      </p:nvGrpSpPr>
      <p:grpSpPr>
        <a:xfrm>
          <a:off x="0" y="0"/>
          <a:ext cx="0" cy="0"/>
          <a:chOff x="0" y="0"/>
          <a:chExt cx="0" cy="0"/>
        </a:xfrm>
      </p:grpSpPr>
      <p:sp>
        <p:nvSpPr>
          <p:cNvPr id="77" name="Google Shape;77;p16">
            <a:extLst>
              <a:ext uri="{FF2B5EF4-FFF2-40B4-BE49-F238E27FC236}">
                <a16:creationId xmlns:a16="http://schemas.microsoft.com/office/drawing/2014/main" id="{B6BBECC7-B415-3A18-BFE7-46EE2E79A4ED}"/>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7.2 Working with decimals</a:t>
            </a:r>
            <a:endParaRPr dirty="0"/>
          </a:p>
        </p:txBody>
      </p:sp>
      <mc:AlternateContent xmlns:mc="http://schemas.openxmlformats.org/markup-compatibility/2006">
        <mc:Choice xmlns:a14="http://schemas.microsoft.com/office/drawing/2010/main" Requires="a14">
          <p:sp>
            <p:nvSpPr>
              <p:cNvPr id="78" name="Google Shape;78;p16">
                <a:extLst>
                  <a:ext uri="{FF2B5EF4-FFF2-40B4-BE49-F238E27FC236}">
                    <a16:creationId xmlns:a16="http://schemas.microsoft.com/office/drawing/2014/main" id="{1BE680BE-EBC9-57F1-BE8A-986A8E5EC898}"/>
                  </a:ext>
                </a:extLst>
              </p:cNvPr>
              <p:cNvSpPr txBox="1"/>
              <p:nvPr/>
            </p:nvSpPr>
            <p:spPr>
              <a:xfrm>
                <a:off x="285915" y="921655"/>
                <a:ext cx="8385420" cy="615449"/>
              </a:xfrm>
              <a:prstGeom prst="rect">
                <a:avLst/>
              </a:prstGeom>
              <a:noFill/>
              <a:ln w="1905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942180"/>
                    </a:solidFill>
                    <a:latin typeface="Arial"/>
                    <a:ea typeface="Arial"/>
                    <a:cs typeface="Arial"/>
                    <a:sym typeface="Arial"/>
                  </a:rPr>
                  <a:t>Example 7.2.3</a:t>
                </a:r>
                <a:endParaRPr lang="en-GB" dirty="0"/>
              </a:p>
              <a:p>
                <a:pPr marL="342900" indent="-342900">
                  <a:buAutoNum type="alphaLcParenBoth"/>
                </a:pPr>
                <a:r>
                  <a:rPr lang="en-IE" dirty="0"/>
                  <a:t>Write </a:t>
                </a:r>
                <a14:m>
                  <m:oMath xmlns:m="http://schemas.openxmlformats.org/officeDocument/2006/math">
                    <m:f>
                      <m:fPr>
                        <m:ctrlPr>
                          <a:rPr lang="en-IE"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IE" dirty="0"/>
                  <a:t> as a decimal. 	</a:t>
                </a:r>
              </a:p>
            </p:txBody>
          </p:sp>
        </mc:Choice>
        <mc:Fallback>
          <p:sp>
            <p:nvSpPr>
              <p:cNvPr id="78" name="Google Shape;78;p16">
                <a:extLst>
                  <a:ext uri="{FF2B5EF4-FFF2-40B4-BE49-F238E27FC236}">
                    <a16:creationId xmlns:a16="http://schemas.microsoft.com/office/drawing/2014/main" id="{1BE680BE-EBC9-57F1-BE8A-986A8E5EC898}"/>
                  </a:ext>
                </a:extLst>
              </p:cNvPr>
              <p:cNvSpPr txBox="1">
                <a:spLocks noRot="1" noChangeAspect="1" noMove="1" noResize="1" noEditPoints="1" noAdjustHandles="1" noChangeArrowheads="1" noChangeShapeType="1" noTextEdit="1"/>
              </p:cNvSpPr>
              <p:nvPr/>
            </p:nvSpPr>
            <p:spPr>
              <a:xfrm>
                <a:off x="285915" y="921655"/>
                <a:ext cx="8385420" cy="615449"/>
              </a:xfrm>
              <a:prstGeom prst="rect">
                <a:avLst/>
              </a:prstGeom>
              <a:blipFill>
                <a:blip r:embed="rId3"/>
                <a:stretch>
                  <a:fillRect l="-145" t="-962"/>
                </a:stretch>
              </a:blipFill>
              <a:ln w="19050" cap="flat" cmpd="sng">
                <a:solidFill>
                  <a:schemeClr val="accent3"/>
                </a:solidFill>
                <a:prstDash val="solid"/>
                <a:round/>
                <a:headEnd type="none" w="sm" len="sm"/>
                <a:tailEnd type="none" w="sm" len="sm"/>
              </a:ln>
            </p:spPr>
            <p:txBody>
              <a:bodyPr/>
              <a:lstStyle/>
              <a:p>
                <a:r>
                  <a:rPr lang="en-IE">
                    <a:noFill/>
                  </a:rPr>
                  <a:t> </a:t>
                </a:r>
              </a:p>
            </p:txBody>
          </p:sp>
        </mc:Fallback>
      </mc:AlternateContent>
      <p:sp>
        <p:nvSpPr>
          <p:cNvPr id="3" name="TextBox 2">
            <a:extLst>
              <a:ext uri="{FF2B5EF4-FFF2-40B4-BE49-F238E27FC236}">
                <a16:creationId xmlns:a16="http://schemas.microsoft.com/office/drawing/2014/main" id="{F07E1486-39B9-91FE-FA2D-237134B9EF18}"/>
              </a:ext>
            </a:extLst>
          </p:cNvPr>
          <p:cNvSpPr txBox="1"/>
          <p:nvPr/>
        </p:nvSpPr>
        <p:spPr>
          <a:xfrm>
            <a:off x="4114800" y="2111071"/>
            <a:ext cx="65" cy="215444"/>
          </a:xfrm>
          <a:prstGeom prst="rect">
            <a:avLst/>
          </a:prstGeom>
          <a:noFill/>
        </p:spPr>
        <p:txBody>
          <a:bodyPr wrap="none" lIns="0" tIns="0" rIns="0" bIns="0" rtlCol="0">
            <a:spAutoFit/>
          </a:bodyPr>
          <a:lstStyle/>
          <a:p>
            <a:endParaRPr lang="en-US" dirty="0"/>
          </a:p>
        </p:txBody>
      </p:sp>
      <p:pic>
        <p:nvPicPr>
          <p:cNvPr id="4" name="Picture 3">
            <a:extLst>
              <a:ext uri="{FF2B5EF4-FFF2-40B4-BE49-F238E27FC236}">
                <a16:creationId xmlns:a16="http://schemas.microsoft.com/office/drawing/2014/main" id="{B1FA4B08-5FE7-7359-7E08-AA1A566E1C0B}"/>
              </a:ext>
            </a:extLst>
          </p:cNvPr>
          <p:cNvPicPr>
            <a:picLocks noChangeAspect="1"/>
          </p:cNvPicPr>
          <p:nvPr/>
        </p:nvPicPr>
        <p:blipFill>
          <a:blip r:embed="rId4"/>
          <a:stretch>
            <a:fillRect/>
          </a:stretch>
        </p:blipFill>
        <p:spPr>
          <a:xfrm>
            <a:off x="676501" y="3264075"/>
            <a:ext cx="527509" cy="957631"/>
          </a:xfrm>
          <a:prstGeom prst="rect">
            <a:avLst/>
          </a:prstGeom>
        </p:spPr>
      </p:pic>
      <p:sp>
        <p:nvSpPr>
          <p:cNvPr id="2" name="Google Shape;99;p19">
            <a:extLst>
              <a:ext uri="{FF2B5EF4-FFF2-40B4-BE49-F238E27FC236}">
                <a16:creationId xmlns:a16="http://schemas.microsoft.com/office/drawing/2014/main" id="{BBD2ACC6-82F9-E81D-73A3-91277101E667}"/>
              </a:ext>
            </a:extLst>
          </p:cNvPr>
          <p:cNvSpPr txBox="1">
            <a:spLocks noGrp="1"/>
          </p:cNvSpPr>
          <p:nvPr>
            <p:ph type="body" idx="1"/>
          </p:nvPr>
        </p:nvSpPr>
        <p:spPr>
          <a:xfrm>
            <a:off x="285915" y="1797849"/>
            <a:ext cx="8385420" cy="3210069"/>
          </a:xfrm>
          <a:prstGeom prst="rect">
            <a:avLst/>
          </a:prstGeom>
          <a:noFill/>
          <a:ln w="19050" cap="flat" cmpd="sng">
            <a:solidFill>
              <a:srgbClr val="25A4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25A43A"/>
                </a:solidFill>
                <a:latin typeface="Arial"/>
                <a:ea typeface="Arial"/>
                <a:cs typeface="Arial"/>
                <a:sym typeface="Arial"/>
              </a:rPr>
              <a:t>Solution</a:t>
            </a:r>
            <a:endParaRPr lang="en-GB" sz="1400" b="1" dirty="0">
              <a:solidFill>
                <a:srgbClr val="25A43A"/>
              </a:solidFill>
            </a:endParaRPr>
          </a:p>
          <a:p>
            <a:pPr marL="114300" indent="0">
              <a:buNone/>
            </a:pPr>
            <a:r>
              <a:rPr lang="en-IE" sz="1400" dirty="0"/>
              <a:t>					</a:t>
            </a:r>
            <a:r>
              <a:rPr lang="en-IE" sz="1400" b="1" dirty="0"/>
              <a:t>				</a:t>
            </a:r>
          </a:p>
          <a:p>
            <a:pPr marL="114300" indent="0">
              <a:buNone/>
            </a:pPr>
            <a:endParaRPr lang="en-IE" sz="1400" b="1" dirty="0">
              <a:solidFill>
                <a:srgbClr val="25A43A"/>
              </a:solidFill>
            </a:endParaRPr>
          </a:p>
          <a:p>
            <a:pPr marL="114300" indent="0">
              <a:buNone/>
            </a:pPr>
            <a:endParaRPr lang="en-IE" sz="1400" b="1" dirty="0">
              <a:solidFill>
                <a:srgbClr val="25A43A"/>
              </a:solidFill>
            </a:endParaRPr>
          </a:p>
          <a:p>
            <a:pPr marL="114300" indent="0">
              <a:buNone/>
            </a:pPr>
            <a:endParaRPr lang="en-IE" sz="1400" b="1" dirty="0">
              <a:solidFill>
                <a:srgbClr val="25A43A"/>
              </a:solidFill>
            </a:endParaRPr>
          </a:p>
          <a:p>
            <a:pPr marL="114300" indent="0">
              <a:buNone/>
            </a:pPr>
            <a:endParaRPr lang="en-GB" sz="1400" b="1" dirty="0">
              <a:solidFill>
                <a:srgbClr val="25A43A"/>
              </a:solidFill>
            </a:endParaRPr>
          </a:p>
          <a:p>
            <a:pPr marL="114300" indent="0">
              <a:buNone/>
            </a:pPr>
            <a:endParaRPr lang="en-GB" sz="1400" b="1" dirty="0">
              <a:solidFill>
                <a:srgbClr val="25A43A"/>
              </a:solidFill>
            </a:endParaRPr>
          </a:p>
          <a:p>
            <a:pPr marL="114300" lvl="0" indent="0">
              <a:buNone/>
            </a:pPr>
            <a:endParaRPr lang="en-GB" sz="1000" dirty="0"/>
          </a:p>
          <a:p>
            <a:pPr marL="114300" lvl="0" indent="0">
              <a:buNone/>
            </a:pPr>
            <a:endParaRPr lang="en-GB" sz="1000" dirty="0"/>
          </a:p>
          <a:p>
            <a:pPr marL="114300" lvl="0" indent="0">
              <a:buNone/>
            </a:pPr>
            <a:endParaRPr lang="en-IE" sz="1400" b="1" dirty="0">
              <a:solidFill>
                <a:srgbClr val="000000"/>
              </a:solidFill>
            </a:endParaRPr>
          </a:p>
          <a:p>
            <a:pPr marL="114300" lvl="0" indent="0">
              <a:buNone/>
            </a:pPr>
            <a:endParaRPr lang="en-IE" sz="1400" b="1" dirty="0">
              <a:solidFill>
                <a:srgbClr val="000000"/>
              </a:solidFill>
            </a:endParaRPr>
          </a:p>
          <a:p>
            <a:pPr marL="114300" lvl="0" indent="0">
              <a:buNone/>
            </a:pPr>
            <a:endParaRPr lang="en-GB" b="1"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53018A7-2572-63FB-B814-9BFBED04C91B}"/>
                  </a:ext>
                </a:extLst>
              </p:cNvPr>
              <p:cNvSpPr txBox="1"/>
              <p:nvPr/>
            </p:nvSpPr>
            <p:spPr>
              <a:xfrm>
                <a:off x="4593586" y="2055222"/>
                <a:ext cx="3531437" cy="1781513"/>
              </a:xfrm>
              <a:prstGeom prst="rect">
                <a:avLst/>
              </a:prstGeom>
              <a:noFill/>
            </p:spPr>
            <p:txBody>
              <a:bodyPr wrap="square" rtlCol="0">
                <a:spAutoFit/>
              </a:bodyPr>
              <a:lstStyle/>
              <a:p>
                <a:pPr marL="114300" indent="0">
                  <a:buNone/>
                </a:pPr>
                <a:r>
                  <a:rPr lang="en-IE" b="1" dirty="0"/>
                  <a:t>With a calculator </a:t>
                </a:r>
              </a:p>
              <a:p>
                <a:pPr marL="114300" indent="0">
                  <a:buNone/>
                </a:pPr>
                <a:r>
                  <a:rPr lang="en-IE" b="1" dirty="0"/>
                  <a:t>(a) </a:t>
                </a:r>
                <a:r>
                  <a:rPr lang="en-IE" dirty="0">
                    <a:solidFill>
                      <a:srgbClr val="00B3FF"/>
                    </a:solidFill>
                  </a:rPr>
                  <a:t>Remember </a:t>
                </a:r>
                <a14:m>
                  <m:oMath xmlns:m="http://schemas.openxmlformats.org/officeDocument/2006/math">
                    <m:f>
                      <m:fPr>
                        <m:ctrlPr>
                          <a:rPr lang="en-IE" i="1">
                            <a:solidFill>
                              <a:srgbClr val="00B3FF"/>
                            </a:solidFill>
                            <a:latin typeface="Cambria Math" panose="02040503050406030204" pitchFamily="18" charset="0"/>
                          </a:rPr>
                        </m:ctrlPr>
                      </m:fPr>
                      <m:num>
                        <m:r>
                          <a:rPr lang="en-GB">
                            <a:solidFill>
                              <a:srgbClr val="00B3FF"/>
                            </a:solidFill>
                            <a:latin typeface="Cambria Math" panose="02040503050406030204" pitchFamily="18" charset="0"/>
                          </a:rPr>
                          <m:t>3</m:t>
                        </m:r>
                      </m:num>
                      <m:den>
                        <m:r>
                          <a:rPr lang="en-GB">
                            <a:solidFill>
                              <a:srgbClr val="00B3FF"/>
                            </a:solidFill>
                            <a:latin typeface="Cambria Math" panose="02040503050406030204" pitchFamily="18" charset="0"/>
                          </a:rPr>
                          <m:t>5</m:t>
                        </m:r>
                      </m:den>
                    </m:f>
                  </m:oMath>
                </a14:m>
                <a:r>
                  <a:rPr lang="en-IE" dirty="0">
                    <a:solidFill>
                      <a:srgbClr val="00B3FF"/>
                    </a:solidFill>
                  </a:rPr>
                  <a:t> means </a:t>
                </a:r>
                <a14:m>
                  <m:oMath xmlns:m="http://schemas.openxmlformats.org/officeDocument/2006/math">
                    <m:r>
                      <a:rPr lang="en-GB">
                        <a:solidFill>
                          <a:srgbClr val="00B3FF"/>
                        </a:solidFill>
                        <a:latin typeface="Cambria Math" panose="02040503050406030204" pitchFamily="18" charset="0"/>
                      </a:rPr>
                      <m:t>3</m:t>
                    </m:r>
                    <m:r>
                      <a:rPr lang="en-IE">
                        <a:solidFill>
                          <a:srgbClr val="00B3FF"/>
                        </a:solidFill>
                        <a:latin typeface="Cambria Math" panose="02040503050406030204" pitchFamily="18" charset="0"/>
                      </a:rPr>
                      <m:t>÷</m:t>
                    </m:r>
                    <m:r>
                      <a:rPr lang="en-GB">
                        <a:solidFill>
                          <a:srgbClr val="00B3FF"/>
                        </a:solidFill>
                        <a:latin typeface="Cambria Math" panose="02040503050406030204" pitchFamily="18" charset="0"/>
                      </a:rPr>
                      <m:t>5</m:t>
                    </m:r>
                  </m:oMath>
                </a14:m>
                <a:r>
                  <a:rPr lang="en-IE" dirty="0">
                    <a:solidFill>
                      <a:srgbClr val="00B3FF"/>
                    </a:solidFill>
                  </a:rPr>
                  <a:t>. Simply type</a:t>
                </a:r>
                <a:r>
                  <a:rPr lang="en-GB" dirty="0">
                    <a:solidFill>
                      <a:srgbClr val="00B3FF"/>
                    </a:solidFill>
                  </a:rPr>
                  <a:t> </a:t>
                </a:r>
                <a14:m>
                  <m:oMath xmlns:m="http://schemas.openxmlformats.org/officeDocument/2006/math">
                    <m:r>
                      <a:rPr lang="en-GB">
                        <a:solidFill>
                          <a:srgbClr val="00B3FF"/>
                        </a:solidFill>
                        <a:latin typeface="Cambria Math" panose="02040503050406030204" pitchFamily="18" charset="0"/>
                      </a:rPr>
                      <m:t>3</m:t>
                    </m:r>
                    <m:r>
                      <a:rPr lang="en-IE">
                        <a:solidFill>
                          <a:srgbClr val="00B3FF"/>
                        </a:solidFill>
                        <a:latin typeface="Cambria Math" panose="02040503050406030204" pitchFamily="18" charset="0"/>
                      </a:rPr>
                      <m:t>÷</m:t>
                    </m:r>
                    <m:r>
                      <a:rPr lang="en-GB">
                        <a:solidFill>
                          <a:srgbClr val="00B3FF"/>
                        </a:solidFill>
                        <a:latin typeface="Cambria Math" panose="02040503050406030204" pitchFamily="18" charset="0"/>
                      </a:rPr>
                      <m:t>5</m:t>
                    </m:r>
                  </m:oMath>
                </a14:m>
                <a:r>
                  <a:rPr lang="en-IE" dirty="0">
                    <a:solidFill>
                      <a:srgbClr val="00B3FF"/>
                    </a:solidFill>
                  </a:rPr>
                  <a:t> into your calculator and use the conversion button to show that:</a:t>
                </a:r>
              </a:p>
              <a:p>
                <a:pPr marL="114300" indent="0">
                  <a:buNone/>
                </a:pPr>
                <a:r>
                  <a:rPr lang="en-IE" dirty="0">
                    <a:solidFill>
                      <a:srgbClr val="00B3FF"/>
                    </a:solidFill>
                  </a:rPr>
                  <a:t>the place value grid.</a:t>
                </a:r>
              </a:p>
              <a:p>
                <a:pPr marL="114300" indent="0">
                  <a:buNone/>
                </a:pPr>
                <a:r>
                  <a:rPr lang="en-IE" dirty="0"/>
                  <a:t>				 </a:t>
                </a:r>
                <a14:m>
                  <m:oMath xmlns:m="http://schemas.openxmlformats.org/officeDocument/2006/math">
                    <m:f>
                      <m:fPr>
                        <m:ctrlPr>
                          <a:rPr lang="en-IE" i="1">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5</m:t>
                        </m:r>
                      </m:den>
                    </m:f>
                    <m:r>
                      <a:rPr lang="en-GB" i="1">
                        <a:latin typeface="Cambria Math" panose="02040503050406030204" pitchFamily="18" charset="0"/>
                      </a:rPr>
                      <m:t>=0</m:t>
                    </m:r>
                    <m:r>
                      <m:rPr>
                        <m:nor/>
                      </m:rPr>
                      <a:rPr lang="en-GB" dirty="0"/>
                      <m:t>·</m:t>
                    </m:r>
                    <m:r>
                      <a:rPr lang="en-GB" i="1">
                        <a:latin typeface="Cambria Math" panose="02040503050406030204" pitchFamily="18" charset="0"/>
                      </a:rPr>
                      <m:t>6</m:t>
                    </m:r>
                  </m:oMath>
                </a14:m>
                <a:r>
                  <a:rPr lang="en-IE" dirty="0"/>
                  <a:t>  </a:t>
                </a:r>
              </a:p>
            </p:txBody>
          </p:sp>
        </mc:Choice>
        <mc:Fallback>
          <p:sp>
            <p:nvSpPr>
              <p:cNvPr id="5" name="TextBox 4">
                <a:extLst>
                  <a:ext uri="{FF2B5EF4-FFF2-40B4-BE49-F238E27FC236}">
                    <a16:creationId xmlns:a16="http://schemas.microsoft.com/office/drawing/2014/main" id="{153018A7-2572-63FB-B814-9BFBED04C91B}"/>
                  </a:ext>
                </a:extLst>
              </p:cNvPr>
              <p:cNvSpPr txBox="1">
                <a:spLocks noRot="1" noChangeAspect="1" noMove="1" noResize="1" noEditPoints="1" noAdjustHandles="1" noChangeArrowheads="1" noChangeShapeType="1" noTextEdit="1"/>
              </p:cNvSpPr>
              <p:nvPr/>
            </p:nvSpPr>
            <p:spPr>
              <a:xfrm>
                <a:off x="4593586" y="2055222"/>
                <a:ext cx="3531437" cy="1781513"/>
              </a:xfrm>
              <a:prstGeom prst="rect">
                <a:avLst/>
              </a:prstGeom>
              <a:blipFill>
                <a:blip r:embed="rId5"/>
                <a:stretch>
                  <a:fillRect t="-685"/>
                </a:stretch>
              </a:blipFill>
            </p:spPr>
            <p:txBody>
              <a:bodyPr/>
              <a:lstStyle/>
              <a:p>
                <a:r>
                  <a:rPr lang="en-IE">
                    <a:noFill/>
                  </a:rPr>
                  <a:t> </a:t>
                </a:r>
              </a:p>
            </p:txBody>
          </p:sp>
        </mc:Fallback>
      </mc:AlternateContent>
      <p:sp>
        <p:nvSpPr>
          <p:cNvPr id="6" name="TextBox 5">
            <a:extLst>
              <a:ext uri="{FF2B5EF4-FFF2-40B4-BE49-F238E27FC236}">
                <a16:creationId xmlns:a16="http://schemas.microsoft.com/office/drawing/2014/main" id="{6125D8F8-A72F-D322-6081-819706ED0F93}"/>
              </a:ext>
            </a:extLst>
          </p:cNvPr>
          <p:cNvSpPr txBox="1"/>
          <p:nvPr/>
        </p:nvSpPr>
        <p:spPr>
          <a:xfrm>
            <a:off x="446880" y="2055222"/>
            <a:ext cx="3531437" cy="1169551"/>
          </a:xfrm>
          <a:prstGeom prst="rect">
            <a:avLst/>
          </a:prstGeom>
          <a:noFill/>
        </p:spPr>
        <p:txBody>
          <a:bodyPr wrap="square" rtlCol="0">
            <a:spAutoFit/>
          </a:bodyPr>
          <a:lstStyle/>
          <a:p>
            <a:pPr marL="114300" indent="0">
              <a:buNone/>
            </a:pPr>
            <a:r>
              <a:rPr lang="en-IE" b="1" dirty="0"/>
              <a:t>Without a calculator </a:t>
            </a:r>
            <a:r>
              <a:rPr lang="en-IE" dirty="0"/>
              <a:t>	</a:t>
            </a:r>
          </a:p>
          <a:p>
            <a:pPr marL="114300" indent="0">
              <a:buNone/>
            </a:pPr>
            <a:r>
              <a:rPr lang="en-IE" b="1" dirty="0"/>
              <a:t>(a) </a:t>
            </a:r>
            <a:r>
              <a:rPr lang="en-IE" dirty="0">
                <a:solidFill>
                  <a:srgbClr val="00B3FF"/>
                </a:solidFill>
              </a:rPr>
              <a:t>We need to find an equivalent fraction with a denominator of 10, 100 or 1 000 to allow for easy conversion to decimals using the place value grid.</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379A807-3E10-BAC5-9C6A-D5F0FF49E996}"/>
                  </a:ext>
                </a:extLst>
              </p:cNvPr>
              <p:cNvSpPr txBox="1"/>
              <p:nvPr/>
            </p:nvSpPr>
            <p:spPr>
              <a:xfrm>
                <a:off x="446880" y="4221706"/>
                <a:ext cx="3531437" cy="613758"/>
              </a:xfrm>
              <a:prstGeom prst="rect">
                <a:avLst/>
              </a:prstGeom>
              <a:noFill/>
            </p:spPr>
            <p:txBody>
              <a:bodyPr wrap="square" rtlCol="0">
                <a:spAutoFit/>
              </a:bodyPr>
              <a:lstStyle/>
              <a:p>
                <a:pPr marL="114300" lvl="0" indent="0">
                  <a:buNone/>
                </a:pPr>
                <a:r>
                  <a:rPr lang="en-GB" dirty="0">
                    <a:solidFill>
                      <a:srgbClr val="00B3FF"/>
                    </a:solidFill>
                  </a:rPr>
                  <a:t>Using your knowledge of place value:</a:t>
                </a:r>
              </a:p>
              <a:p>
                <a:pPr marL="114300" lvl="0" indent="0">
                  <a:buNone/>
                </a:pPr>
                <a14:m>
                  <m:oMath xmlns:m="http://schemas.openxmlformats.org/officeDocument/2006/math">
                    <m:f>
                      <m:fPr>
                        <m:ctrlPr>
                          <a:rPr lang="en-IE" i="1">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5</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6</m:t>
                        </m:r>
                      </m:num>
                      <m:den>
                        <m:r>
                          <a:rPr lang="en-GB" i="1">
                            <a:latin typeface="Cambria Math" panose="02040503050406030204" pitchFamily="18" charset="0"/>
                          </a:rPr>
                          <m:t>10</m:t>
                        </m:r>
                      </m:den>
                    </m:f>
                    <m:r>
                      <a:rPr lang="en-GB" i="1">
                        <a:latin typeface="Cambria Math" panose="02040503050406030204" pitchFamily="18" charset="0"/>
                      </a:rPr>
                      <m:t>=0.6</m:t>
                    </m:r>
                  </m:oMath>
                </a14:m>
                <a:r>
                  <a:rPr lang="en-IE" dirty="0"/>
                  <a:t> </a:t>
                </a:r>
              </a:p>
            </p:txBody>
          </p:sp>
        </mc:Choice>
        <mc:Fallback>
          <p:sp>
            <p:nvSpPr>
              <p:cNvPr id="7" name="TextBox 6">
                <a:extLst>
                  <a:ext uri="{FF2B5EF4-FFF2-40B4-BE49-F238E27FC236}">
                    <a16:creationId xmlns:a16="http://schemas.microsoft.com/office/drawing/2014/main" id="{1379A807-3E10-BAC5-9C6A-D5F0FF49E996}"/>
                  </a:ext>
                </a:extLst>
              </p:cNvPr>
              <p:cNvSpPr txBox="1">
                <a:spLocks noRot="1" noChangeAspect="1" noMove="1" noResize="1" noEditPoints="1" noAdjustHandles="1" noChangeArrowheads="1" noChangeShapeType="1" noTextEdit="1"/>
              </p:cNvSpPr>
              <p:nvPr/>
            </p:nvSpPr>
            <p:spPr>
              <a:xfrm>
                <a:off x="446880" y="4221706"/>
                <a:ext cx="3531437" cy="613758"/>
              </a:xfrm>
              <a:prstGeom prst="rect">
                <a:avLst/>
              </a:prstGeom>
              <a:blipFill>
                <a:blip r:embed="rId6"/>
                <a:stretch>
                  <a:fillRect t="-2000"/>
                </a:stretch>
              </a:blipFill>
            </p:spPr>
            <p:txBody>
              <a:bodyPr/>
              <a:lstStyle/>
              <a:p>
                <a:r>
                  <a:rPr lang="en-IE">
                    <a:noFill/>
                  </a:rPr>
                  <a:t> </a:t>
                </a:r>
              </a:p>
            </p:txBody>
          </p:sp>
        </mc:Fallback>
      </mc:AlternateContent>
    </p:spTree>
    <p:extLst>
      <p:ext uri="{BB962C8B-B14F-4D97-AF65-F5344CB8AC3E}">
        <p14:creationId xmlns:p14="http://schemas.microsoft.com/office/powerpoint/2010/main" val="210770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318375" y="613555"/>
            <a:ext cx="8520600" cy="65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dirty="0"/>
              <a:t>Chapter 7 content </a:t>
            </a:r>
            <a:endParaRPr dirty="0"/>
          </a:p>
        </p:txBody>
      </p:sp>
      <p:sp>
        <p:nvSpPr>
          <p:cNvPr id="65" name="Google Shape;65;p2"/>
          <p:cNvSpPr txBox="1">
            <a:spLocks noGrp="1"/>
          </p:cNvSpPr>
          <p:nvPr>
            <p:ph type="body" idx="1"/>
          </p:nvPr>
        </p:nvSpPr>
        <p:spPr>
          <a:xfrm>
            <a:off x="278328" y="1663432"/>
            <a:ext cx="3432667" cy="2403987"/>
          </a:xfrm>
          <a:prstGeom prst="rect">
            <a:avLst/>
          </a:prstGeom>
          <a:solidFill>
            <a:srgbClr val="E1DAEE"/>
          </a:solid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dirty="0">
                <a:solidFill>
                  <a:schemeClr val="dk2"/>
                </a:solidFill>
              </a:rPr>
              <a:t>This chapter is made up of the following lessons:</a:t>
            </a:r>
            <a:endParaRPr dirty="0"/>
          </a:p>
          <a:p>
            <a:pPr marL="114300" lvl="0" indent="0" algn="l" rtl="0">
              <a:lnSpc>
                <a:spcPct val="115000"/>
              </a:lnSpc>
              <a:spcBef>
                <a:spcPts val="0"/>
              </a:spcBef>
              <a:spcAft>
                <a:spcPts val="0"/>
              </a:spcAft>
              <a:buSzPts val="1800"/>
              <a:buNone/>
            </a:pPr>
            <a:r>
              <a:rPr lang="en-GB" u="sng" dirty="0">
                <a:solidFill>
                  <a:schemeClr val="hlink"/>
                </a:solidFill>
                <a:hlinkClick r:id="rId3" action="ppaction://hlinksldjump"/>
              </a:rPr>
              <a:t>7.1 Working with fractions</a:t>
            </a:r>
            <a:endParaRPr lang="en-GB" u="sng" dirty="0">
              <a:solidFill>
                <a:schemeClr val="hlink"/>
              </a:solidFill>
            </a:endParaRPr>
          </a:p>
          <a:p>
            <a:pPr marL="114300" lvl="0" indent="0" algn="l" rtl="0">
              <a:lnSpc>
                <a:spcPct val="115000"/>
              </a:lnSpc>
              <a:spcBef>
                <a:spcPts val="0"/>
              </a:spcBef>
              <a:spcAft>
                <a:spcPts val="0"/>
              </a:spcAft>
              <a:buSzPts val="1800"/>
              <a:buNone/>
            </a:pPr>
            <a:r>
              <a:rPr lang="en-IE" dirty="0">
                <a:hlinkClick r:id="rId4" action="ppaction://hlinksldjump"/>
              </a:rPr>
              <a:t>7.2 Working with decimals</a:t>
            </a:r>
            <a:endParaRPr lang="en-GB" u="sng" dirty="0">
              <a:solidFill>
                <a:schemeClr val="hlink"/>
              </a:solidFill>
            </a:endParaRPr>
          </a:p>
          <a:p>
            <a:pPr marL="114300" lvl="0" indent="0" algn="l" rtl="0">
              <a:lnSpc>
                <a:spcPct val="115000"/>
              </a:lnSpc>
              <a:spcBef>
                <a:spcPts val="0"/>
              </a:spcBef>
              <a:spcAft>
                <a:spcPts val="0"/>
              </a:spcAft>
              <a:buSzPts val="1800"/>
              <a:buNone/>
            </a:pPr>
            <a:r>
              <a:rPr lang="en-IE" dirty="0">
                <a:hlinkClick r:id="rId5" action="ppaction://hlinksldjump"/>
              </a:rPr>
              <a:t>7.3 Working with percentages</a:t>
            </a:r>
            <a:endParaRPr lang="en-IE" dirty="0"/>
          </a:p>
          <a:p>
            <a:pPr marL="114300" lvl="0" indent="0" algn="l" rtl="0">
              <a:lnSpc>
                <a:spcPct val="115000"/>
              </a:lnSpc>
              <a:spcBef>
                <a:spcPts val="0"/>
              </a:spcBef>
              <a:spcAft>
                <a:spcPts val="0"/>
              </a:spcAft>
              <a:buSzPts val="1800"/>
              <a:buNone/>
            </a:pPr>
            <a:r>
              <a:rPr lang="en-IE" dirty="0">
                <a:hlinkClick r:id="rId6" action="ppaction://hlinksldjump"/>
              </a:rPr>
              <a:t>Revision blaster</a:t>
            </a:r>
            <a:endParaRPr dirty="0"/>
          </a:p>
        </p:txBody>
      </p:sp>
      <p:sp>
        <p:nvSpPr>
          <p:cNvPr id="66" name="Google Shape;66;p2"/>
          <p:cNvSpPr txBox="1"/>
          <p:nvPr/>
        </p:nvSpPr>
        <p:spPr>
          <a:xfrm>
            <a:off x="5013512" y="756345"/>
            <a:ext cx="3542091" cy="365420"/>
          </a:xfrm>
          <a:prstGeom prst="rect">
            <a:avLst/>
          </a:prstGeom>
          <a:solidFill>
            <a:srgbClr val="F8ECEC"/>
          </a:solid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000000"/>
                </a:solidFill>
                <a:latin typeface="Arial"/>
                <a:ea typeface="Arial"/>
                <a:cs typeface="Arial"/>
                <a:sym typeface="Arial"/>
              </a:rPr>
              <a:t>Learning Outcomes: </a:t>
            </a:r>
            <a:r>
              <a:rPr lang="en-GB" sz="1200" b="0" i="0" u="none" strike="noStrike" cap="none" dirty="0">
                <a:solidFill>
                  <a:srgbClr val="000000"/>
                </a:solidFill>
                <a:latin typeface="Arial"/>
                <a:ea typeface="Arial"/>
                <a:cs typeface="Arial"/>
                <a:sym typeface="Arial"/>
              </a:rPr>
              <a:t>U.3, U.6, N.1b, N.1e, N.2a</a:t>
            </a:r>
            <a:endParaRPr sz="1200" b="0" i="0" u="none" strike="noStrike" cap="none" dirty="0">
              <a:solidFill>
                <a:schemeClr val="dk2"/>
              </a:solidFill>
              <a:latin typeface="Arial"/>
              <a:ea typeface="Arial"/>
              <a:cs typeface="Arial"/>
              <a:sym typeface="Arial"/>
            </a:endParaRPr>
          </a:p>
        </p:txBody>
      </p:sp>
      <p:sp>
        <p:nvSpPr>
          <p:cNvPr id="67" name="Google Shape;67;p2"/>
          <p:cNvSpPr txBox="1"/>
          <p:nvPr/>
        </p:nvSpPr>
        <p:spPr>
          <a:xfrm>
            <a:off x="3938925" y="1647406"/>
            <a:ext cx="4993491" cy="2797779"/>
          </a:xfrm>
          <a:prstGeom prst="rect">
            <a:avLst/>
          </a:prstGeom>
          <a:solidFill>
            <a:srgbClr val="FFF056"/>
          </a:solid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114300" marR="0" lvl="0" indent="0" algn="l" rtl="0">
              <a:lnSpc>
                <a:spcPct val="115000"/>
              </a:lnSpc>
              <a:spcBef>
                <a:spcPts val="0"/>
              </a:spcBef>
              <a:spcAft>
                <a:spcPts val="0"/>
              </a:spcAft>
              <a:buClr>
                <a:schemeClr val="dk2"/>
              </a:buClr>
              <a:buSzPts val="1800"/>
              <a:buFont typeface="Arial"/>
              <a:buNone/>
            </a:pPr>
            <a:r>
              <a:rPr lang="en-GB" sz="1600" b="0" i="0" u="none" strike="noStrike" cap="none" dirty="0">
                <a:solidFill>
                  <a:schemeClr val="dk2"/>
                </a:solidFill>
                <a:latin typeface="Arial"/>
                <a:ea typeface="Arial"/>
                <a:cs typeface="Arial"/>
                <a:sym typeface="Arial"/>
              </a:rPr>
              <a:t>In this chapter you will:</a:t>
            </a:r>
            <a:endParaRPr sz="1400" b="0" i="0" u="none" strike="noStrike" cap="none" dirty="0">
              <a:solidFill>
                <a:srgbClr val="000000"/>
              </a:solidFill>
              <a:latin typeface="Arial"/>
              <a:ea typeface="Arial"/>
              <a:cs typeface="Arial"/>
              <a:sym typeface="Arial"/>
            </a:endParaRPr>
          </a:p>
          <a:p>
            <a:pPr marL="400050" marR="0" lvl="0" indent="-285750" algn="l" rtl="0">
              <a:lnSpc>
                <a:spcPct val="115000"/>
              </a:lnSpc>
              <a:spcBef>
                <a:spcPts val="0"/>
              </a:spcBef>
              <a:spcAft>
                <a:spcPts val="0"/>
              </a:spcAft>
              <a:buClr>
                <a:schemeClr val="dk2"/>
              </a:buClr>
              <a:buSzPts val="1800"/>
              <a:buFont typeface="Arial"/>
              <a:buChar char="•"/>
            </a:pPr>
            <a:r>
              <a:rPr lang="en-GB" sz="1600" b="0" i="0" u="none" strike="noStrike" cap="none" dirty="0">
                <a:solidFill>
                  <a:srgbClr val="000000"/>
                </a:solidFill>
                <a:latin typeface="Arial"/>
                <a:ea typeface="Arial"/>
                <a:cs typeface="Arial"/>
                <a:sym typeface="Arial"/>
              </a:rPr>
              <a:t>identify fractions of amounts</a:t>
            </a:r>
          </a:p>
          <a:p>
            <a:pPr marL="400050" marR="0" lvl="0" indent="-285750" algn="l" rtl="0">
              <a:lnSpc>
                <a:spcPct val="115000"/>
              </a:lnSpc>
              <a:spcBef>
                <a:spcPts val="0"/>
              </a:spcBef>
              <a:spcAft>
                <a:spcPts val="0"/>
              </a:spcAft>
              <a:buClr>
                <a:schemeClr val="dk2"/>
              </a:buClr>
              <a:buSzPts val="1800"/>
              <a:buFont typeface="Arial"/>
              <a:buChar char="•"/>
            </a:pPr>
            <a:r>
              <a:rPr lang="en-GB" sz="1600" b="0" i="0" u="none" strike="noStrike" cap="none" dirty="0">
                <a:solidFill>
                  <a:srgbClr val="000000"/>
                </a:solidFill>
                <a:latin typeface="Arial"/>
                <a:ea typeface="Arial"/>
                <a:cs typeface="Arial"/>
                <a:sym typeface="Arial"/>
              </a:rPr>
              <a:t>find equivalent fractions</a:t>
            </a:r>
          </a:p>
          <a:p>
            <a:pPr marL="400050" marR="0" lvl="0" indent="-285750" algn="l" rtl="0">
              <a:lnSpc>
                <a:spcPct val="115000"/>
              </a:lnSpc>
              <a:spcBef>
                <a:spcPts val="0"/>
              </a:spcBef>
              <a:spcAft>
                <a:spcPts val="0"/>
              </a:spcAft>
              <a:buClr>
                <a:schemeClr val="dk2"/>
              </a:buClr>
              <a:buSzPts val="1800"/>
              <a:buFont typeface="Arial"/>
              <a:buChar char="•"/>
            </a:pPr>
            <a:r>
              <a:rPr lang="en-GB" sz="1600" b="0" i="0" u="none" strike="noStrike" cap="none" dirty="0">
                <a:solidFill>
                  <a:srgbClr val="000000"/>
                </a:solidFill>
                <a:latin typeface="Arial"/>
                <a:ea typeface="Arial"/>
                <a:cs typeface="Arial"/>
                <a:sym typeface="Arial"/>
              </a:rPr>
              <a:t>write fractions in their simplest form</a:t>
            </a:r>
          </a:p>
          <a:p>
            <a:pPr marL="400050" marR="0" lvl="0" indent="-285750" algn="l" rtl="0">
              <a:lnSpc>
                <a:spcPct val="115000"/>
              </a:lnSpc>
              <a:spcBef>
                <a:spcPts val="0"/>
              </a:spcBef>
              <a:spcAft>
                <a:spcPts val="0"/>
              </a:spcAft>
              <a:buClr>
                <a:schemeClr val="dk2"/>
              </a:buClr>
              <a:buSzPts val="1800"/>
              <a:buFont typeface="Arial"/>
              <a:buChar char="•"/>
            </a:pPr>
            <a:r>
              <a:rPr lang="en-GB" sz="1600" b="0" i="0" u="none" strike="noStrike" cap="none" dirty="0">
                <a:solidFill>
                  <a:srgbClr val="000000"/>
                </a:solidFill>
                <a:latin typeface="Arial"/>
                <a:ea typeface="Arial"/>
                <a:cs typeface="Arial"/>
                <a:sym typeface="Arial"/>
              </a:rPr>
              <a:t>calculate with decimals</a:t>
            </a:r>
          </a:p>
          <a:p>
            <a:pPr marL="400050" marR="0" lvl="0" indent="-285750" algn="l" rtl="0">
              <a:lnSpc>
                <a:spcPct val="115000"/>
              </a:lnSpc>
              <a:spcBef>
                <a:spcPts val="0"/>
              </a:spcBef>
              <a:spcAft>
                <a:spcPts val="0"/>
              </a:spcAft>
              <a:buClr>
                <a:schemeClr val="dk2"/>
              </a:buClr>
              <a:buSzPts val="1800"/>
              <a:buFont typeface="Arial"/>
              <a:buChar char="•"/>
            </a:pPr>
            <a:r>
              <a:rPr lang="en-GB" sz="1600" b="0" i="0" u="none" strike="noStrike" cap="none" dirty="0">
                <a:solidFill>
                  <a:srgbClr val="000000"/>
                </a:solidFill>
                <a:latin typeface="Arial"/>
                <a:ea typeface="Arial"/>
                <a:cs typeface="Arial"/>
                <a:sym typeface="Arial"/>
              </a:rPr>
              <a:t>write a number as a percentage of another</a:t>
            </a:r>
          </a:p>
          <a:p>
            <a:pPr marL="400050" marR="0" lvl="0" indent="-285750" algn="l" rtl="0">
              <a:lnSpc>
                <a:spcPct val="115000"/>
              </a:lnSpc>
              <a:spcBef>
                <a:spcPts val="0"/>
              </a:spcBef>
              <a:spcAft>
                <a:spcPts val="0"/>
              </a:spcAft>
              <a:buClr>
                <a:schemeClr val="dk2"/>
              </a:buClr>
              <a:buSzPts val="1800"/>
              <a:buFont typeface="Arial"/>
              <a:buChar char="•"/>
            </a:pPr>
            <a:r>
              <a:rPr lang="en-GB" sz="1600" b="0" i="0" u="none" strike="noStrike" cap="none" dirty="0">
                <a:solidFill>
                  <a:srgbClr val="000000"/>
                </a:solidFill>
                <a:latin typeface="Arial"/>
                <a:ea typeface="Arial"/>
                <a:cs typeface="Arial"/>
                <a:sym typeface="Arial"/>
              </a:rPr>
              <a:t>find a percentage of a number</a:t>
            </a:r>
          </a:p>
          <a:p>
            <a:pPr marL="400050" marR="0" lvl="0" indent="-285750" algn="l" rtl="0">
              <a:lnSpc>
                <a:spcPct val="115000"/>
              </a:lnSpc>
              <a:spcBef>
                <a:spcPts val="0"/>
              </a:spcBef>
              <a:spcAft>
                <a:spcPts val="0"/>
              </a:spcAft>
              <a:buClr>
                <a:schemeClr val="dk2"/>
              </a:buClr>
              <a:buSzPts val="1800"/>
              <a:buFont typeface="Arial"/>
              <a:buChar char="•"/>
            </a:pPr>
            <a:r>
              <a:rPr lang="en-GB" sz="1600" b="0" i="0" u="none" strike="noStrike" cap="none" dirty="0">
                <a:solidFill>
                  <a:srgbClr val="000000"/>
                </a:solidFill>
                <a:latin typeface="Arial"/>
                <a:ea typeface="Arial"/>
                <a:cs typeface="Arial"/>
                <a:sym typeface="Arial"/>
              </a:rPr>
              <a:t>convert between fractions, decimals and percentages.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61879B2A-BB87-27A0-920F-BEC2C271D437}"/>
            </a:ext>
          </a:extLst>
        </p:cNvPr>
        <p:cNvGrpSpPr/>
        <p:nvPr/>
      </p:nvGrpSpPr>
      <p:grpSpPr>
        <a:xfrm>
          <a:off x="0" y="0"/>
          <a:ext cx="0" cy="0"/>
          <a:chOff x="0" y="0"/>
          <a:chExt cx="0" cy="0"/>
        </a:xfrm>
      </p:grpSpPr>
      <p:sp>
        <p:nvSpPr>
          <p:cNvPr id="77" name="Google Shape;77;p16">
            <a:extLst>
              <a:ext uri="{FF2B5EF4-FFF2-40B4-BE49-F238E27FC236}">
                <a16:creationId xmlns:a16="http://schemas.microsoft.com/office/drawing/2014/main" id="{F4ED0A27-6552-BCE0-2589-E01ADB1D756C}"/>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7.2 Working with decimals</a:t>
            </a:r>
            <a:endParaRPr dirty="0"/>
          </a:p>
        </p:txBody>
      </p:sp>
      <mc:AlternateContent xmlns:mc="http://schemas.openxmlformats.org/markup-compatibility/2006">
        <mc:Choice xmlns:a14="http://schemas.microsoft.com/office/drawing/2010/main" Requires="a14">
          <p:sp>
            <p:nvSpPr>
              <p:cNvPr id="78" name="Google Shape;78;p16">
                <a:extLst>
                  <a:ext uri="{FF2B5EF4-FFF2-40B4-BE49-F238E27FC236}">
                    <a16:creationId xmlns:a16="http://schemas.microsoft.com/office/drawing/2014/main" id="{1BC12185-D3A0-0B60-94DB-BA09E48613DE}"/>
                  </a:ext>
                </a:extLst>
              </p:cNvPr>
              <p:cNvSpPr txBox="1"/>
              <p:nvPr/>
            </p:nvSpPr>
            <p:spPr>
              <a:xfrm>
                <a:off x="285915" y="921655"/>
                <a:ext cx="8385420" cy="615449"/>
              </a:xfrm>
              <a:prstGeom prst="rect">
                <a:avLst/>
              </a:prstGeom>
              <a:noFill/>
              <a:ln w="1905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942180"/>
                    </a:solidFill>
                    <a:latin typeface="Arial"/>
                    <a:ea typeface="Arial"/>
                    <a:cs typeface="Arial"/>
                    <a:sym typeface="Arial"/>
                  </a:rPr>
                  <a:t>Example 7.2.3</a:t>
                </a:r>
                <a:endParaRPr lang="en-GB" dirty="0"/>
              </a:p>
              <a:p>
                <a:r>
                  <a:rPr lang="en-IE" dirty="0"/>
                  <a:t>(b) Write </a:t>
                </a:r>
                <a14:m>
                  <m:oMath xmlns:m="http://schemas.openxmlformats.org/officeDocument/2006/math">
                    <m:f>
                      <m:fPr>
                        <m:ctrlPr>
                          <a:rPr lang="en-IE" i="1">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20</m:t>
                        </m:r>
                      </m:den>
                    </m:f>
                  </m:oMath>
                </a14:m>
                <a:r>
                  <a:rPr lang="en-IE" dirty="0"/>
                  <a:t> as a decimal. 	</a:t>
                </a:r>
              </a:p>
            </p:txBody>
          </p:sp>
        </mc:Choice>
        <mc:Fallback>
          <p:sp>
            <p:nvSpPr>
              <p:cNvPr id="78" name="Google Shape;78;p16">
                <a:extLst>
                  <a:ext uri="{FF2B5EF4-FFF2-40B4-BE49-F238E27FC236}">
                    <a16:creationId xmlns:a16="http://schemas.microsoft.com/office/drawing/2014/main" id="{1BC12185-D3A0-0B60-94DB-BA09E48613DE}"/>
                  </a:ext>
                </a:extLst>
              </p:cNvPr>
              <p:cNvSpPr txBox="1">
                <a:spLocks noRot="1" noChangeAspect="1" noMove="1" noResize="1" noEditPoints="1" noAdjustHandles="1" noChangeArrowheads="1" noChangeShapeType="1" noTextEdit="1"/>
              </p:cNvSpPr>
              <p:nvPr/>
            </p:nvSpPr>
            <p:spPr>
              <a:xfrm>
                <a:off x="285915" y="921655"/>
                <a:ext cx="8385420" cy="615449"/>
              </a:xfrm>
              <a:prstGeom prst="rect">
                <a:avLst/>
              </a:prstGeom>
              <a:blipFill>
                <a:blip r:embed="rId3"/>
                <a:stretch>
                  <a:fillRect l="-145" t="-962"/>
                </a:stretch>
              </a:blipFill>
              <a:ln w="19050" cap="flat" cmpd="sng">
                <a:solidFill>
                  <a:schemeClr val="accent3"/>
                </a:solidFill>
                <a:prstDash val="solid"/>
                <a:round/>
                <a:headEnd type="none" w="sm" len="sm"/>
                <a:tailEnd type="none" w="sm" len="sm"/>
              </a:ln>
            </p:spPr>
            <p:txBody>
              <a:bodyPr/>
              <a:lstStyle/>
              <a:p>
                <a:r>
                  <a:rPr lang="en-IE">
                    <a:noFill/>
                  </a:rPr>
                  <a:t> </a:t>
                </a:r>
              </a:p>
            </p:txBody>
          </p:sp>
        </mc:Fallback>
      </mc:AlternateContent>
      <p:sp>
        <p:nvSpPr>
          <p:cNvPr id="3" name="TextBox 2">
            <a:extLst>
              <a:ext uri="{FF2B5EF4-FFF2-40B4-BE49-F238E27FC236}">
                <a16:creationId xmlns:a16="http://schemas.microsoft.com/office/drawing/2014/main" id="{415E09D2-70F1-5BB6-33F4-0C950A1CDE4A}"/>
              </a:ext>
            </a:extLst>
          </p:cNvPr>
          <p:cNvSpPr txBox="1"/>
          <p:nvPr/>
        </p:nvSpPr>
        <p:spPr>
          <a:xfrm>
            <a:off x="4114800" y="2111071"/>
            <a:ext cx="65" cy="215444"/>
          </a:xfrm>
          <a:prstGeom prst="rect">
            <a:avLst/>
          </a:prstGeom>
          <a:noFill/>
        </p:spPr>
        <p:txBody>
          <a:bodyPr wrap="none" lIns="0" tIns="0" rIns="0" bIns="0" rtlCol="0">
            <a:spAutoFit/>
          </a:bodyPr>
          <a:lstStyle/>
          <a:p>
            <a:endParaRPr lang="en-US" dirty="0"/>
          </a:p>
        </p:txBody>
      </p:sp>
      <p:sp>
        <p:nvSpPr>
          <p:cNvPr id="2" name="Google Shape;99;p19">
            <a:extLst>
              <a:ext uri="{FF2B5EF4-FFF2-40B4-BE49-F238E27FC236}">
                <a16:creationId xmlns:a16="http://schemas.microsoft.com/office/drawing/2014/main" id="{CEADA4E9-0ECE-3AEA-1C26-67C89CC0D8D2}"/>
              </a:ext>
            </a:extLst>
          </p:cNvPr>
          <p:cNvSpPr txBox="1">
            <a:spLocks noGrp="1"/>
          </p:cNvSpPr>
          <p:nvPr>
            <p:ph type="body" idx="1"/>
          </p:nvPr>
        </p:nvSpPr>
        <p:spPr>
          <a:xfrm>
            <a:off x="311700" y="1703600"/>
            <a:ext cx="8385420" cy="2891520"/>
          </a:xfrm>
          <a:prstGeom prst="rect">
            <a:avLst/>
          </a:prstGeom>
          <a:noFill/>
          <a:ln w="19050" cap="flat" cmpd="sng">
            <a:solidFill>
              <a:srgbClr val="25A4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25A43A"/>
                </a:solidFill>
                <a:latin typeface="Arial"/>
                <a:ea typeface="Arial"/>
                <a:cs typeface="Arial"/>
                <a:sym typeface="Arial"/>
              </a:rPr>
              <a:t>Solution</a:t>
            </a:r>
            <a:endParaRPr lang="en-GB" sz="1400" b="1" dirty="0">
              <a:solidFill>
                <a:srgbClr val="25A43A"/>
              </a:solidFill>
            </a:endParaRPr>
          </a:p>
          <a:p>
            <a:pPr marL="114300" indent="0">
              <a:buNone/>
            </a:pPr>
            <a:r>
              <a:rPr lang="en-IE" sz="1400" dirty="0"/>
              <a:t>					</a:t>
            </a:r>
            <a:r>
              <a:rPr lang="en-IE" sz="1400" b="1" dirty="0"/>
              <a:t>				</a:t>
            </a:r>
          </a:p>
          <a:p>
            <a:pPr marL="114300" indent="0">
              <a:buNone/>
            </a:pPr>
            <a:endParaRPr lang="en-IE" sz="1400" b="1" dirty="0">
              <a:solidFill>
                <a:srgbClr val="25A43A"/>
              </a:solidFill>
            </a:endParaRPr>
          </a:p>
          <a:p>
            <a:pPr marL="114300" indent="0">
              <a:buNone/>
            </a:pPr>
            <a:endParaRPr lang="en-IE" sz="1400" b="1" dirty="0">
              <a:solidFill>
                <a:srgbClr val="25A43A"/>
              </a:solidFill>
            </a:endParaRPr>
          </a:p>
          <a:p>
            <a:pPr marL="114300" indent="0">
              <a:buNone/>
            </a:pPr>
            <a:endParaRPr lang="en-IE" sz="1400" b="1" dirty="0">
              <a:solidFill>
                <a:srgbClr val="25A43A"/>
              </a:solidFill>
            </a:endParaRPr>
          </a:p>
          <a:p>
            <a:pPr marL="114300" indent="0">
              <a:buNone/>
            </a:pPr>
            <a:endParaRPr lang="en-GB" sz="1400" b="1" dirty="0">
              <a:solidFill>
                <a:srgbClr val="25A43A"/>
              </a:solidFill>
            </a:endParaRPr>
          </a:p>
          <a:p>
            <a:pPr marL="114300" lvl="0" indent="0">
              <a:buNone/>
            </a:pPr>
            <a:endParaRPr lang="en-GB" sz="1400" dirty="0"/>
          </a:p>
          <a:p>
            <a:pPr marL="114300" lvl="0" indent="0">
              <a:buNone/>
            </a:pPr>
            <a:endParaRPr lang="en-GB" sz="1000" dirty="0"/>
          </a:p>
          <a:p>
            <a:pPr marL="114300" lvl="0" indent="0">
              <a:buNone/>
            </a:pPr>
            <a:endParaRPr lang="en-GB" sz="1000" dirty="0"/>
          </a:p>
          <a:p>
            <a:pPr marL="114300" lvl="0" indent="0">
              <a:buNone/>
            </a:pPr>
            <a:endParaRPr lang="en-IE" sz="1400" b="1" dirty="0">
              <a:solidFill>
                <a:srgbClr val="000000"/>
              </a:solidFill>
            </a:endParaRPr>
          </a:p>
          <a:p>
            <a:pPr marL="114300" lvl="0" indent="0">
              <a:buNone/>
            </a:pPr>
            <a:endParaRPr lang="en-IE" sz="1400" b="1" dirty="0">
              <a:solidFill>
                <a:srgbClr val="000000"/>
              </a:solidFill>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4569DB7-9A57-0CA2-3634-6F973804B5B9}"/>
                  </a:ext>
                </a:extLst>
              </p:cNvPr>
              <p:cNvSpPr txBox="1"/>
              <p:nvPr/>
            </p:nvSpPr>
            <p:spPr>
              <a:xfrm>
                <a:off x="4908113" y="2104230"/>
                <a:ext cx="3531437" cy="917431"/>
              </a:xfrm>
              <a:prstGeom prst="rect">
                <a:avLst/>
              </a:prstGeom>
              <a:noFill/>
            </p:spPr>
            <p:txBody>
              <a:bodyPr wrap="square" rtlCol="0">
                <a:spAutoFit/>
              </a:bodyPr>
              <a:lstStyle/>
              <a:p>
                <a:pPr marL="114300" indent="0">
                  <a:buNone/>
                </a:pPr>
                <a:r>
                  <a:rPr lang="en-IE" b="1" dirty="0"/>
                  <a:t>With a calculator </a:t>
                </a:r>
              </a:p>
              <a:p>
                <a:r>
                  <a:rPr lang="en-IE" b="1" dirty="0"/>
                  <a:t>  (b) </a:t>
                </a:r>
                <a:r>
                  <a:rPr lang="en-IE" dirty="0">
                    <a:solidFill>
                      <a:srgbClr val="00B3FF"/>
                    </a:solidFill>
                  </a:rPr>
                  <a:t>Remember </a:t>
                </a:r>
                <a14:m>
                  <m:oMath xmlns:m="http://schemas.openxmlformats.org/officeDocument/2006/math">
                    <m:f>
                      <m:fPr>
                        <m:ctrlPr>
                          <a:rPr lang="en-IE" i="1">
                            <a:solidFill>
                              <a:srgbClr val="00B3FF"/>
                            </a:solidFill>
                            <a:latin typeface="Cambria Math" panose="02040503050406030204" pitchFamily="18" charset="0"/>
                          </a:rPr>
                        </m:ctrlPr>
                      </m:fPr>
                      <m:num>
                        <m:r>
                          <a:rPr lang="en-GB">
                            <a:solidFill>
                              <a:srgbClr val="00B3FF"/>
                            </a:solidFill>
                            <a:latin typeface="Cambria Math" panose="02040503050406030204" pitchFamily="18" charset="0"/>
                          </a:rPr>
                          <m:t>7</m:t>
                        </m:r>
                      </m:num>
                      <m:den>
                        <m:r>
                          <a:rPr lang="en-GB">
                            <a:solidFill>
                              <a:srgbClr val="00B3FF"/>
                            </a:solidFill>
                            <a:latin typeface="Cambria Math" panose="02040503050406030204" pitchFamily="18" charset="0"/>
                          </a:rPr>
                          <m:t>20</m:t>
                        </m:r>
                      </m:den>
                    </m:f>
                  </m:oMath>
                </a14:m>
                <a:r>
                  <a:rPr lang="en-IE" dirty="0">
                    <a:solidFill>
                      <a:srgbClr val="00B3FF"/>
                    </a:solidFill>
                  </a:rPr>
                  <a:t> means </a:t>
                </a:r>
                <a14:m>
                  <m:oMath xmlns:m="http://schemas.openxmlformats.org/officeDocument/2006/math">
                    <m:r>
                      <a:rPr lang="en-GB">
                        <a:solidFill>
                          <a:srgbClr val="00B3FF"/>
                        </a:solidFill>
                        <a:latin typeface="Cambria Math" panose="02040503050406030204" pitchFamily="18" charset="0"/>
                      </a:rPr>
                      <m:t>7</m:t>
                    </m:r>
                    <m:r>
                      <a:rPr lang="en-IE">
                        <a:solidFill>
                          <a:srgbClr val="00B3FF"/>
                        </a:solidFill>
                        <a:latin typeface="Cambria Math" panose="02040503050406030204" pitchFamily="18" charset="0"/>
                      </a:rPr>
                      <m:t>÷</m:t>
                    </m:r>
                    <m:r>
                      <a:rPr lang="en-GB">
                        <a:solidFill>
                          <a:srgbClr val="00B3FF"/>
                        </a:solidFill>
                        <a:latin typeface="Cambria Math" panose="02040503050406030204" pitchFamily="18" charset="0"/>
                      </a:rPr>
                      <m:t>20</m:t>
                    </m:r>
                  </m:oMath>
                </a14:m>
                <a:r>
                  <a:rPr lang="en-IE" dirty="0">
                    <a:solidFill>
                      <a:srgbClr val="00B3FF"/>
                    </a:solidFill>
                  </a:rPr>
                  <a:t>. </a:t>
                </a:r>
              </a:p>
              <a:p>
                <a:r>
                  <a:rPr lang="en-IE" dirty="0"/>
                  <a:t>	 </a:t>
                </a:r>
                <a14:m>
                  <m:oMath xmlns:m="http://schemas.openxmlformats.org/officeDocument/2006/math">
                    <m:f>
                      <m:fPr>
                        <m:ctrlPr>
                          <a:rPr lang="en-IE" i="1">
                            <a:latin typeface="Cambria Math" panose="02040503050406030204" pitchFamily="18" charset="0"/>
                          </a:rPr>
                        </m:ctrlPr>
                      </m:fPr>
                      <m:num>
                        <m:r>
                          <a:rPr lang="en-GB" i="1">
                            <a:latin typeface="Cambria Math" panose="02040503050406030204" pitchFamily="18" charset="0"/>
                          </a:rPr>
                          <m:t>7</m:t>
                        </m:r>
                      </m:num>
                      <m:den>
                        <m:r>
                          <a:rPr lang="en-GB" i="1">
                            <a:latin typeface="Cambria Math" panose="02040503050406030204" pitchFamily="18" charset="0"/>
                          </a:rPr>
                          <m:t>20</m:t>
                        </m:r>
                      </m:den>
                    </m:f>
                    <m:r>
                      <a:rPr lang="en-GB" i="1">
                        <a:latin typeface="Cambria Math" panose="02040503050406030204" pitchFamily="18" charset="0"/>
                      </a:rPr>
                      <m:t>=0</m:t>
                    </m:r>
                    <m:r>
                      <m:rPr>
                        <m:nor/>
                      </m:rPr>
                      <a:rPr lang="en-GB" dirty="0"/>
                      <m:t>·</m:t>
                    </m:r>
                    <m:r>
                      <a:rPr lang="en-GB" i="1">
                        <a:latin typeface="Cambria Math" panose="02040503050406030204" pitchFamily="18" charset="0"/>
                      </a:rPr>
                      <m:t>35</m:t>
                    </m:r>
                  </m:oMath>
                </a14:m>
                <a:r>
                  <a:rPr lang="en-IE" dirty="0"/>
                  <a:t>  </a:t>
                </a:r>
              </a:p>
            </p:txBody>
          </p:sp>
        </mc:Choice>
        <mc:Fallback>
          <p:sp>
            <p:nvSpPr>
              <p:cNvPr id="5" name="TextBox 4">
                <a:extLst>
                  <a:ext uri="{FF2B5EF4-FFF2-40B4-BE49-F238E27FC236}">
                    <a16:creationId xmlns:a16="http://schemas.microsoft.com/office/drawing/2014/main" id="{C4569DB7-9A57-0CA2-3634-6F973804B5B9}"/>
                  </a:ext>
                </a:extLst>
              </p:cNvPr>
              <p:cNvSpPr txBox="1">
                <a:spLocks noRot="1" noChangeAspect="1" noMove="1" noResize="1" noEditPoints="1" noAdjustHandles="1" noChangeArrowheads="1" noChangeShapeType="1" noTextEdit="1"/>
              </p:cNvSpPr>
              <p:nvPr/>
            </p:nvSpPr>
            <p:spPr>
              <a:xfrm>
                <a:off x="4908113" y="2104230"/>
                <a:ext cx="3531437" cy="917431"/>
              </a:xfrm>
              <a:prstGeom prst="rect">
                <a:avLst/>
              </a:prstGeom>
              <a:blipFill>
                <a:blip r:embed="rId4"/>
                <a:stretch>
                  <a:fillRect t="-1325"/>
                </a:stretch>
              </a:blipFill>
            </p:spPr>
            <p:txBody>
              <a:bodyPr/>
              <a:lstStyle/>
              <a:p>
                <a:r>
                  <a:rPr lang="en-IE">
                    <a:noFill/>
                  </a:rPr>
                  <a:t> </a:t>
                </a:r>
              </a:p>
            </p:txBody>
          </p:sp>
        </mc:Fallback>
      </mc:AlternateContent>
      <p:sp>
        <p:nvSpPr>
          <p:cNvPr id="6" name="TextBox 5">
            <a:extLst>
              <a:ext uri="{FF2B5EF4-FFF2-40B4-BE49-F238E27FC236}">
                <a16:creationId xmlns:a16="http://schemas.microsoft.com/office/drawing/2014/main" id="{DD936CF3-2EE1-AB25-BE1C-4B89CC0C1BFE}"/>
              </a:ext>
            </a:extLst>
          </p:cNvPr>
          <p:cNvSpPr txBox="1"/>
          <p:nvPr/>
        </p:nvSpPr>
        <p:spPr>
          <a:xfrm>
            <a:off x="446880" y="2055222"/>
            <a:ext cx="3667855" cy="738664"/>
          </a:xfrm>
          <a:prstGeom prst="rect">
            <a:avLst/>
          </a:prstGeom>
          <a:noFill/>
        </p:spPr>
        <p:txBody>
          <a:bodyPr wrap="square" rtlCol="0">
            <a:spAutoFit/>
          </a:bodyPr>
          <a:lstStyle/>
          <a:p>
            <a:r>
              <a:rPr lang="en-IE" b="1" dirty="0"/>
              <a:t>Without a calculator</a:t>
            </a:r>
          </a:p>
          <a:p>
            <a:r>
              <a:rPr lang="en-IE" b="1" dirty="0"/>
              <a:t>(b) </a:t>
            </a:r>
            <a:r>
              <a:rPr lang="en-IE" dirty="0">
                <a:solidFill>
                  <a:srgbClr val="00B3FF"/>
                </a:solidFill>
              </a:rPr>
              <a:t>We need to ensure the denominator Is a multiple of 100.</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06CD5DA-FF7F-61E1-4EAC-EA46923972D0}"/>
                  </a:ext>
                </a:extLst>
              </p:cNvPr>
              <p:cNvSpPr txBox="1"/>
              <p:nvPr/>
            </p:nvSpPr>
            <p:spPr>
              <a:xfrm>
                <a:off x="583363" y="3996027"/>
                <a:ext cx="3531437" cy="613758"/>
              </a:xfrm>
              <a:prstGeom prst="rect">
                <a:avLst/>
              </a:prstGeom>
              <a:noFill/>
            </p:spPr>
            <p:txBody>
              <a:bodyPr wrap="square" rtlCol="0">
                <a:spAutoFit/>
              </a:bodyPr>
              <a:lstStyle/>
              <a:p>
                <a:pPr lvl="0"/>
                <a:r>
                  <a:rPr lang="en-GB" dirty="0">
                    <a:solidFill>
                      <a:srgbClr val="00B3FF"/>
                    </a:solidFill>
                  </a:rPr>
                  <a:t>Using your knowledge of place value:</a:t>
                </a:r>
              </a:p>
              <a:p>
                <a:pPr lvl="0"/>
                <a14:m>
                  <m:oMath xmlns:m="http://schemas.openxmlformats.org/officeDocument/2006/math">
                    <m:f>
                      <m:fPr>
                        <m:ctrlPr>
                          <a:rPr lang="en-IE" i="1">
                            <a:latin typeface="Cambria Math" panose="02040503050406030204" pitchFamily="18" charset="0"/>
                          </a:rPr>
                        </m:ctrlPr>
                      </m:fPr>
                      <m:num>
                        <m:r>
                          <a:rPr lang="en-GB" i="1">
                            <a:latin typeface="Cambria Math" panose="02040503050406030204" pitchFamily="18" charset="0"/>
                          </a:rPr>
                          <m:t>7</m:t>
                        </m:r>
                      </m:num>
                      <m:den>
                        <m:r>
                          <a:rPr lang="en-GB" i="1">
                            <a:latin typeface="Cambria Math" panose="02040503050406030204" pitchFamily="18" charset="0"/>
                          </a:rPr>
                          <m:t>20</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35</m:t>
                        </m:r>
                      </m:num>
                      <m:den>
                        <m:r>
                          <a:rPr lang="en-GB" i="1">
                            <a:latin typeface="Cambria Math" panose="02040503050406030204" pitchFamily="18" charset="0"/>
                          </a:rPr>
                          <m:t>100</m:t>
                        </m:r>
                      </m:den>
                    </m:f>
                    <m:r>
                      <a:rPr lang="en-GB" i="1">
                        <a:latin typeface="Cambria Math" panose="02040503050406030204" pitchFamily="18" charset="0"/>
                      </a:rPr>
                      <m:t>=0</m:t>
                    </m:r>
                    <m:r>
                      <m:rPr>
                        <m:nor/>
                      </m:rPr>
                      <a:rPr lang="en-GB" dirty="0"/>
                      <m:t>·</m:t>
                    </m:r>
                    <m:r>
                      <a:rPr lang="en-GB" i="1">
                        <a:latin typeface="Cambria Math" panose="02040503050406030204" pitchFamily="18" charset="0"/>
                      </a:rPr>
                      <m:t>35</m:t>
                    </m:r>
                  </m:oMath>
                </a14:m>
                <a:r>
                  <a:rPr lang="en-IE" dirty="0"/>
                  <a:t> </a:t>
                </a:r>
              </a:p>
            </p:txBody>
          </p:sp>
        </mc:Choice>
        <mc:Fallback>
          <p:sp>
            <p:nvSpPr>
              <p:cNvPr id="7" name="TextBox 6">
                <a:extLst>
                  <a:ext uri="{FF2B5EF4-FFF2-40B4-BE49-F238E27FC236}">
                    <a16:creationId xmlns:a16="http://schemas.microsoft.com/office/drawing/2014/main" id="{106CD5DA-FF7F-61E1-4EAC-EA46923972D0}"/>
                  </a:ext>
                </a:extLst>
              </p:cNvPr>
              <p:cNvSpPr txBox="1">
                <a:spLocks noRot="1" noChangeAspect="1" noMove="1" noResize="1" noEditPoints="1" noAdjustHandles="1" noChangeArrowheads="1" noChangeShapeType="1" noTextEdit="1"/>
              </p:cNvSpPr>
              <p:nvPr/>
            </p:nvSpPr>
            <p:spPr>
              <a:xfrm>
                <a:off x="583363" y="3996027"/>
                <a:ext cx="3531437" cy="613758"/>
              </a:xfrm>
              <a:prstGeom prst="rect">
                <a:avLst/>
              </a:prstGeom>
              <a:blipFill>
                <a:blip r:embed="rId5"/>
                <a:stretch>
                  <a:fillRect l="-518" t="-2000"/>
                </a:stretch>
              </a:blipFill>
            </p:spPr>
            <p:txBody>
              <a:bodyPr/>
              <a:lstStyle/>
              <a:p>
                <a:r>
                  <a:rPr lang="en-IE">
                    <a:noFill/>
                  </a:rPr>
                  <a:t> </a:t>
                </a:r>
              </a:p>
            </p:txBody>
          </p:sp>
        </mc:Fallback>
      </mc:AlternateContent>
      <p:pic>
        <p:nvPicPr>
          <p:cNvPr id="8" name="Picture 7">
            <a:extLst>
              <a:ext uri="{FF2B5EF4-FFF2-40B4-BE49-F238E27FC236}">
                <a16:creationId xmlns:a16="http://schemas.microsoft.com/office/drawing/2014/main" id="{73EF56BC-BE15-688F-5637-6FCA9B1D83B0}"/>
              </a:ext>
            </a:extLst>
          </p:cNvPr>
          <p:cNvPicPr>
            <a:picLocks noChangeAspect="1"/>
          </p:cNvPicPr>
          <p:nvPr/>
        </p:nvPicPr>
        <p:blipFill>
          <a:blip r:embed="rId6"/>
          <a:stretch>
            <a:fillRect/>
          </a:stretch>
        </p:blipFill>
        <p:spPr>
          <a:xfrm>
            <a:off x="1786979" y="2816227"/>
            <a:ext cx="786184" cy="1013304"/>
          </a:xfrm>
          <a:prstGeom prst="rect">
            <a:avLst/>
          </a:prstGeom>
        </p:spPr>
      </p:pic>
    </p:spTree>
    <p:extLst>
      <p:ext uri="{BB962C8B-B14F-4D97-AF65-F5344CB8AC3E}">
        <p14:creationId xmlns:p14="http://schemas.microsoft.com/office/powerpoint/2010/main" val="14542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E452BF23-AC82-D4BC-EB69-6681AE40270B}"/>
            </a:ext>
          </a:extLst>
        </p:cNvPr>
        <p:cNvGrpSpPr/>
        <p:nvPr/>
      </p:nvGrpSpPr>
      <p:grpSpPr>
        <a:xfrm>
          <a:off x="0" y="0"/>
          <a:ext cx="0" cy="0"/>
          <a:chOff x="0" y="0"/>
          <a:chExt cx="0" cy="0"/>
        </a:xfrm>
      </p:grpSpPr>
      <p:sp>
        <p:nvSpPr>
          <p:cNvPr id="77" name="Google Shape;77;p16">
            <a:extLst>
              <a:ext uri="{FF2B5EF4-FFF2-40B4-BE49-F238E27FC236}">
                <a16:creationId xmlns:a16="http://schemas.microsoft.com/office/drawing/2014/main" id="{6D1E2058-863C-3A0B-D33C-E85A5AB977B8}"/>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7.2 Working with decimals</a:t>
            </a:r>
            <a:endParaRPr dirty="0"/>
          </a:p>
        </p:txBody>
      </p:sp>
      <mc:AlternateContent xmlns:mc="http://schemas.openxmlformats.org/markup-compatibility/2006">
        <mc:Choice xmlns:a14="http://schemas.microsoft.com/office/drawing/2010/main" Requires="a14">
          <p:sp>
            <p:nvSpPr>
              <p:cNvPr id="78" name="Google Shape;78;p16">
                <a:extLst>
                  <a:ext uri="{FF2B5EF4-FFF2-40B4-BE49-F238E27FC236}">
                    <a16:creationId xmlns:a16="http://schemas.microsoft.com/office/drawing/2014/main" id="{61F6B681-8D27-99D6-3E75-8124C8673A0B}"/>
                  </a:ext>
                </a:extLst>
              </p:cNvPr>
              <p:cNvSpPr txBox="1"/>
              <p:nvPr/>
            </p:nvSpPr>
            <p:spPr>
              <a:xfrm>
                <a:off x="285915" y="921655"/>
                <a:ext cx="8385420" cy="615449"/>
              </a:xfrm>
              <a:prstGeom prst="rect">
                <a:avLst/>
              </a:prstGeom>
              <a:noFill/>
              <a:ln w="1905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942180"/>
                    </a:solidFill>
                    <a:latin typeface="Arial"/>
                    <a:ea typeface="Arial"/>
                    <a:cs typeface="Arial"/>
                    <a:sym typeface="Arial"/>
                  </a:rPr>
                  <a:t>Example 7.2.3</a:t>
                </a:r>
                <a:endParaRPr lang="en-GB" dirty="0"/>
              </a:p>
              <a:p>
                <a:pPr marL="0" marR="0" lvl="0" indent="0" algn="l" rtl="0">
                  <a:lnSpc>
                    <a:spcPct val="100000"/>
                  </a:lnSpc>
                  <a:spcBef>
                    <a:spcPts val="0"/>
                  </a:spcBef>
                  <a:spcAft>
                    <a:spcPts val="0"/>
                  </a:spcAft>
                  <a:buNone/>
                </a:pPr>
                <a:r>
                  <a:rPr lang="en-IE" dirty="0"/>
                  <a:t>(c) Write </a:t>
                </a:r>
                <a14:m>
                  <m:oMath xmlns:m="http://schemas.openxmlformats.org/officeDocument/2006/math">
                    <m:f>
                      <m:fPr>
                        <m:ctrlPr>
                          <a:rPr lang="en-IE" i="1">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11</m:t>
                        </m:r>
                      </m:den>
                    </m:f>
                  </m:oMath>
                </a14:m>
                <a:r>
                  <a:rPr lang="en-IE" dirty="0"/>
                  <a:t> as a decimal. </a:t>
                </a:r>
              </a:p>
            </p:txBody>
          </p:sp>
        </mc:Choice>
        <mc:Fallback>
          <p:sp>
            <p:nvSpPr>
              <p:cNvPr id="78" name="Google Shape;78;p16">
                <a:extLst>
                  <a:ext uri="{FF2B5EF4-FFF2-40B4-BE49-F238E27FC236}">
                    <a16:creationId xmlns:a16="http://schemas.microsoft.com/office/drawing/2014/main" id="{61F6B681-8D27-99D6-3E75-8124C8673A0B}"/>
                  </a:ext>
                </a:extLst>
              </p:cNvPr>
              <p:cNvSpPr txBox="1">
                <a:spLocks noRot="1" noChangeAspect="1" noMove="1" noResize="1" noEditPoints="1" noAdjustHandles="1" noChangeArrowheads="1" noChangeShapeType="1" noTextEdit="1"/>
              </p:cNvSpPr>
              <p:nvPr/>
            </p:nvSpPr>
            <p:spPr>
              <a:xfrm>
                <a:off x="285915" y="921655"/>
                <a:ext cx="8385420" cy="615449"/>
              </a:xfrm>
              <a:prstGeom prst="rect">
                <a:avLst/>
              </a:prstGeom>
              <a:blipFill>
                <a:blip r:embed="rId3"/>
                <a:stretch>
                  <a:fillRect l="-145" t="-962"/>
                </a:stretch>
              </a:blipFill>
              <a:ln w="19050" cap="flat" cmpd="sng">
                <a:solidFill>
                  <a:schemeClr val="accent3"/>
                </a:solidFill>
                <a:prstDash val="solid"/>
                <a:round/>
                <a:headEnd type="none" w="sm" len="sm"/>
                <a:tailEnd type="none" w="sm" len="sm"/>
              </a:ln>
            </p:spPr>
            <p:txBody>
              <a:bodyPr/>
              <a:lstStyle/>
              <a:p>
                <a:r>
                  <a:rPr lang="en-IE">
                    <a:noFill/>
                  </a:rPr>
                  <a:t> </a:t>
                </a:r>
              </a:p>
            </p:txBody>
          </p:sp>
        </mc:Fallback>
      </mc:AlternateContent>
      <p:sp>
        <p:nvSpPr>
          <p:cNvPr id="3" name="TextBox 2">
            <a:extLst>
              <a:ext uri="{FF2B5EF4-FFF2-40B4-BE49-F238E27FC236}">
                <a16:creationId xmlns:a16="http://schemas.microsoft.com/office/drawing/2014/main" id="{52A45CD2-2AF3-8344-A216-EB275C51784C}"/>
              </a:ext>
            </a:extLst>
          </p:cNvPr>
          <p:cNvSpPr txBox="1"/>
          <p:nvPr/>
        </p:nvSpPr>
        <p:spPr>
          <a:xfrm>
            <a:off x="4114800" y="2111071"/>
            <a:ext cx="65" cy="215444"/>
          </a:xfrm>
          <a:prstGeom prst="rect">
            <a:avLst/>
          </a:prstGeom>
          <a:noFill/>
        </p:spPr>
        <p:txBody>
          <a:bodyPr wrap="none" lIns="0" tIns="0" rIns="0" bIns="0" rtlCol="0">
            <a:spAutoFit/>
          </a:bodyPr>
          <a:lstStyle/>
          <a:p>
            <a:endParaRPr lang="en-US" dirty="0"/>
          </a:p>
        </p:txBody>
      </p:sp>
      <p:sp>
        <p:nvSpPr>
          <p:cNvPr id="2" name="Google Shape;99;p19">
            <a:extLst>
              <a:ext uri="{FF2B5EF4-FFF2-40B4-BE49-F238E27FC236}">
                <a16:creationId xmlns:a16="http://schemas.microsoft.com/office/drawing/2014/main" id="{8537AC5B-848F-46D7-C491-82484AB7FAB6}"/>
              </a:ext>
            </a:extLst>
          </p:cNvPr>
          <p:cNvSpPr txBox="1">
            <a:spLocks noGrp="1"/>
          </p:cNvSpPr>
          <p:nvPr>
            <p:ph type="body" idx="1"/>
          </p:nvPr>
        </p:nvSpPr>
        <p:spPr>
          <a:xfrm>
            <a:off x="311700" y="1703600"/>
            <a:ext cx="8385420" cy="2360606"/>
          </a:xfrm>
          <a:prstGeom prst="rect">
            <a:avLst/>
          </a:prstGeom>
          <a:noFill/>
          <a:ln w="19050" cap="flat" cmpd="sng">
            <a:solidFill>
              <a:srgbClr val="25A4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25A43A"/>
                </a:solidFill>
                <a:latin typeface="Arial"/>
                <a:ea typeface="Arial"/>
                <a:cs typeface="Arial"/>
                <a:sym typeface="Arial"/>
              </a:rPr>
              <a:t>Solution</a:t>
            </a:r>
            <a:endParaRPr lang="en-GB" sz="1400" b="1" dirty="0">
              <a:solidFill>
                <a:srgbClr val="25A43A"/>
              </a:solidFill>
            </a:endParaRPr>
          </a:p>
          <a:p>
            <a:pPr marL="114300" indent="0">
              <a:buNone/>
            </a:pPr>
            <a:r>
              <a:rPr lang="en-IE" sz="1400" dirty="0"/>
              <a:t>					</a:t>
            </a:r>
            <a:r>
              <a:rPr lang="en-IE" sz="1400" b="1" dirty="0"/>
              <a:t>				</a:t>
            </a:r>
          </a:p>
          <a:p>
            <a:pPr marL="114300" indent="0">
              <a:buNone/>
            </a:pPr>
            <a:endParaRPr lang="en-IE" sz="1400" b="1" dirty="0">
              <a:solidFill>
                <a:srgbClr val="25A43A"/>
              </a:solidFill>
            </a:endParaRPr>
          </a:p>
          <a:p>
            <a:pPr marL="114300" indent="0">
              <a:buNone/>
            </a:pPr>
            <a:endParaRPr lang="en-IE" sz="1400" b="1" dirty="0">
              <a:solidFill>
                <a:srgbClr val="25A43A"/>
              </a:solidFill>
            </a:endParaRPr>
          </a:p>
          <a:p>
            <a:pPr marL="114300" indent="0">
              <a:buNone/>
            </a:pPr>
            <a:endParaRPr lang="en-IE" sz="1400" b="1" dirty="0">
              <a:solidFill>
                <a:srgbClr val="25A43A"/>
              </a:solidFill>
            </a:endParaRPr>
          </a:p>
          <a:p>
            <a:pPr marL="114300" lvl="0" indent="0">
              <a:buNone/>
            </a:pPr>
            <a:endParaRPr lang="en-IE" sz="1400" b="1" dirty="0">
              <a:solidFill>
                <a:srgbClr val="000000"/>
              </a:solidFill>
            </a:endParaRPr>
          </a:p>
          <a:p>
            <a:pPr marL="114300" lvl="0" indent="0">
              <a:buNone/>
            </a:pPr>
            <a:endParaRPr lang="en-IE" sz="1400" b="1" dirty="0">
              <a:solidFill>
                <a:srgbClr val="000000"/>
              </a:solidFill>
            </a:endParaRPr>
          </a:p>
          <a:p>
            <a:pPr marL="114300" lvl="0" indent="0">
              <a:buNone/>
            </a:pPr>
            <a:endParaRPr lang="en-GB" b="1"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F9A2722-E775-AF0D-BE32-1B762206C805}"/>
                  </a:ext>
                </a:extLst>
              </p:cNvPr>
              <p:cNvSpPr txBox="1"/>
              <p:nvPr/>
            </p:nvSpPr>
            <p:spPr>
              <a:xfrm>
                <a:off x="5029137" y="2055222"/>
                <a:ext cx="3531437" cy="1477264"/>
              </a:xfrm>
              <a:prstGeom prst="rect">
                <a:avLst/>
              </a:prstGeom>
              <a:noFill/>
            </p:spPr>
            <p:txBody>
              <a:bodyPr wrap="square" rtlCol="0">
                <a:spAutoFit/>
              </a:bodyPr>
              <a:lstStyle/>
              <a:p>
                <a:pPr marL="114300" indent="0">
                  <a:buNone/>
                </a:pPr>
                <a:r>
                  <a:rPr lang="en-IE" b="1" dirty="0"/>
                  <a:t>With a calculator </a:t>
                </a:r>
              </a:p>
              <a:p>
                <a:r>
                  <a:rPr lang="en-IE" b="1" dirty="0"/>
                  <a:t>(c) </a:t>
                </a:r>
                <a:r>
                  <a:rPr lang="en-IE" dirty="0">
                    <a:solidFill>
                      <a:srgbClr val="00B3FF"/>
                    </a:solidFill>
                  </a:rPr>
                  <a:t>Type </a:t>
                </a:r>
                <a14:m>
                  <m:oMath xmlns:m="http://schemas.openxmlformats.org/officeDocument/2006/math">
                    <m:r>
                      <a:rPr lang="en-GB" dirty="0">
                        <a:solidFill>
                          <a:srgbClr val="00B3FF"/>
                        </a:solidFill>
                        <a:latin typeface="Cambria Math" panose="02040503050406030204" pitchFamily="18" charset="0"/>
                      </a:rPr>
                      <m:t>5</m:t>
                    </m:r>
                    <m:r>
                      <a:rPr lang="en-IE">
                        <a:solidFill>
                          <a:srgbClr val="00B3FF"/>
                        </a:solidFill>
                        <a:latin typeface="Cambria Math" panose="02040503050406030204" pitchFamily="18" charset="0"/>
                      </a:rPr>
                      <m:t>÷</m:t>
                    </m:r>
                    <m:r>
                      <a:rPr lang="en-GB">
                        <a:solidFill>
                          <a:srgbClr val="00B3FF"/>
                        </a:solidFill>
                        <a:latin typeface="Cambria Math" panose="02040503050406030204" pitchFamily="18" charset="0"/>
                      </a:rPr>
                      <m:t>11</m:t>
                    </m:r>
                  </m:oMath>
                </a14:m>
                <a:r>
                  <a:rPr lang="en-IE" dirty="0">
                    <a:solidFill>
                      <a:srgbClr val="00B3FF"/>
                    </a:solidFill>
                  </a:rPr>
                  <a:t> into your calculator and    use the conversion button to convert to a decimal.</a:t>
                </a:r>
                <a:r>
                  <a:rPr lang="en-IE" dirty="0"/>
                  <a:t>	</a:t>
                </a:r>
              </a:p>
              <a:p>
                <a:endParaRPr lang="en-IE" dirty="0"/>
              </a:p>
              <a:p>
                <a:r>
                  <a:rPr lang="en-IE" dirty="0"/>
                  <a:t>	 </a:t>
                </a:r>
                <a14:m>
                  <m:oMath xmlns:m="http://schemas.openxmlformats.org/officeDocument/2006/math">
                    <m:f>
                      <m:fPr>
                        <m:ctrlPr>
                          <a:rPr lang="en-IE" i="1">
                            <a:latin typeface="Cambria Math" panose="02040503050406030204" pitchFamily="18" charset="0"/>
                          </a:rPr>
                        </m:ctrlPr>
                      </m:fPr>
                      <m:num>
                        <m:r>
                          <a:rPr lang="en-GB" i="1">
                            <a:latin typeface="Cambria Math" panose="02040503050406030204" pitchFamily="18" charset="0"/>
                          </a:rPr>
                          <m:t>5</m:t>
                        </m:r>
                      </m:num>
                      <m:den>
                        <m:r>
                          <a:rPr lang="en-GB" i="1">
                            <a:latin typeface="Cambria Math" panose="02040503050406030204" pitchFamily="18" charset="0"/>
                          </a:rPr>
                          <m:t>11</m:t>
                        </m:r>
                      </m:den>
                    </m:f>
                    <m:r>
                      <a:rPr lang="en-GB" i="1">
                        <a:latin typeface="Cambria Math" panose="02040503050406030204" pitchFamily="18" charset="0"/>
                      </a:rPr>
                      <m:t>=0</m:t>
                    </m:r>
                    <m:r>
                      <m:rPr>
                        <m:nor/>
                      </m:rPr>
                      <a:rPr lang="en-GB" dirty="0"/>
                      <m:t>·</m:t>
                    </m:r>
                    <m:r>
                      <a:rPr lang="en-GB" i="1">
                        <a:latin typeface="Cambria Math" panose="02040503050406030204" pitchFamily="18" charset="0"/>
                      </a:rPr>
                      <m:t>45</m:t>
                    </m:r>
                  </m:oMath>
                </a14:m>
                <a:r>
                  <a:rPr lang="en-IE" dirty="0"/>
                  <a:t>  </a:t>
                </a:r>
              </a:p>
            </p:txBody>
          </p:sp>
        </mc:Choice>
        <mc:Fallback>
          <p:sp>
            <p:nvSpPr>
              <p:cNvPr id="5" name="TextBox 4">
                <a:extLst>
                  <a:ext uri="{FF2B5EF4-FFF2-40B4-BE49-F238E27FC236}">
                    <a16:creationId xmlns:a16="http://schemas.microsoft.com/office/drawing/2014/main" id="{2F9A2722-E775-AF0D-BE32-1B762206C805}"/>
                  </a:ext>
                </a:extLst>
              </p:cNvPr>
              <p:cNvSpPr txBox="1">
                <a:spLocks noRot="1" noChangeAspect="1" noMove="1" noResize="1" noEditPoints="1" noAdjustHandles="1" noChangeArrowheads="1" noChangeShapeType="1" noTextEdit="1"/>
              </p:cNvSpPr>
              <p:nvPr/>
            </p:nvSpPr>
            <p:spPr>
              <a:xfrm>
                <a:off x="5029137" y="2055222"/>
                <a:ext cx="3531437" cy="1477264"/>
              </a:xfrm>
              <a:prstGeom prst="rect">
                <a:avLst/>
              </a:prstGeom>
              <a:blipFill>
                <a:blip r:embed="rId4"/>
                <a:stretch>
                  <a:fillRect l="-518" t="-826"/>
                </a:stretch>
              </a:blipFill>
            </p:spPr>
            <p:txBody>
              <a:bodyPr/>
              <a:lstStyle/>
              <a:p>
                <a:r>
                  <a:rPr lang="en-IE">
                    <a:noFill/>
                  </a:rPr>
                  <a:t> </a:t>
                </a:r>
              </a:p>
            </p:txBody>
          </p:sp>
        </mc:Fallback>
      </mc:AlternateContent>
      <p:sp>
        <p:nvSpPr>
          <p:cNvPr id="6" name="TextBox 5">
            <a:extLst>
              <a:ext uri="{FF2B5EF4-FFF2-40B4-BE49-F238E27FC236}">
                <a16:creationId xmlns:a16="http://schemas.microsoft.com/office/drawing/2014/main" id="{8425DB23-FEAF-83A9-810B-5BE760DEEF82}"/>
              </a:ext>
            </a:extLst>
          </p:cNvPr>
          <p:cNvSpPr txBox="1"/>
          <p:nvPr/>
        </p:nvSpPr>
        <p:spPr>
          <a:xfrm>
            <a:off x="446880" y="2055222"/>
            <a:ext cx="3531437" cy="954107"/>
          </a:xfrm>
          <a:prstGeom prst="rect">
            <a:avLst/>
          </a:prstGeom>
          <a:noFill/>
        </p:spPr>
        <p:txBody>
          <a:bodyPr wrap="square" rtlCol="0">
            <a:spAutoFit/>
          </a:bodyPr>
          <a:lstStyle/>
          <a:p>
            <a:r>
              <a:rPr lang="en-IE" b="1" dirty="0"/>
              <a:t>Without a calculator</a:t>
            </a:r>
          </a:p>
          <a:p>
            <a:r>
              <a:rPr lang="en-IE" b="1" dirty="0"/>
              <a:t>(c) </a:t>
            </a:r>
            <a:r>
              <a:rPr lang="en-IE" dirty="0">
                <a:solidFill>
                  <a:srgbClr val="00B3FF"/>
                </a:solidFill>
              </a:rPr>
              <a:t>As 11 is not a factor of 10, 100 or </a:t>
            </a:r>
          </a:p>
          <a:p>
            <a:r>
              <a:rPr lang="en-IE" dirty="0">
                <a:solidFill>
                  <a:srgbClr val="00B3FF"/>
                </a:solidFill>
              </a:rPr>
              <a:t>1 000, we will need to use a calculator for this example.</a:t>
            </a:r>
          </a:p>
        </p:txBody>
      </p:sp>
    </p:spTree>
    <p:extLst>
      <p:ext uri="{BB962C8B-B14F-4D97-AF65-F5344CB8AC3E}">
        <p14:creationId xmlns:p14="http://schemas.microsoft.com/office/powerpoint/2010/main" val="370898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0C722641-AF5D-B619-C29D-BFD6F681F0A4}"/>
            </a:ext>
          </a:extLst>
        </p:cNvPr>
        <p:cNvGrpSpPr/>
        <p:nvPr/>
      </p:nvGrpSpPr>
      <p:grpSpPr>
        <a:xfrm>
          <a:off x="0" y="0"/>
          <a:ext cx="0" cy="0"/>
          <a:chOff x="0" y="0"/>
          <a:chExt cx="0" cy="0"/>
        </a:xfrm>
      </p:grpSpPr>
      <p:sp>
        <p:nvSpPr>
          <p:cNvPr id="77" name="Google Shape;77;p16">
            <a:extLst>
              <a:ext uri="{FF2B5EF4-FFF2-40B4-BE49-F238E27FC236}">
                <a16:creationId xmlns:a16="http://schemas.microsoft.com/office/drawing/2014/main" id="{ADE1D5AF-11E7-B7E2-6E2F-77A457984846}"/>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7.2 Working with decimals</a:t>
            </a:r>
            <a:endParaRPr dirty="0"/>
          </a:p>
        </p:txBody>
      </p:sp>
      <mc:AlternateContent xmlns:mc="http://schemas.openxmlformats.org/markup-compatibility/2006">
        <mc:Choice xmlns:a14="http://schemas.microsoft.com/office/drawing/2010/main" Requires="a14">
          <p:sp>
            <p:nvSpPr>
              <p:cNvPr id="78" name="Google Shape;78;p16">
                <a:extLst>
                  <a:ext uri="{FF2B5EF4-FFF2-40B4-BE49-F238E27FC236}">
                    <a16:creationId xmlns:a16="http://schemas.microsoft.com/office/drawing/2014/main" id="{A349C059-A369-827F-D4F6-9E6B2F8D808B}"/>
                  </a:ext>
                </a:extLst>
              </p:cNvPr>
              <p:cNvSpPr txBox="1"/>
              <p:nvPr/>
            </p:nvSpPr>
            <p:spPr>
              <a:xfrm>
                <a:off x="231250" y="993064"/>
                <a:ext cx="3085157" cy="1600398"/>
              </a:xfrm>
              <a:prstGeom prst="rect">
                <a:avLst/>
              </a:prstGeom>
              <a:noFill/>
              <a:ln w="1905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lvl="0"/>
                <a:r>
                  <a:rPr lang="en-GB" b="1" dirty="0">
                    <a:solidFill>
                      <a:srgbClr val="942180"/>
                    </a:solidFill>
                  </a:rPr>
                  <a:t>Example 7.2.4</a:t>
                </a:r>
                <a:endParaRPr lang="en-GB" dirty="0"/>
              </a:p>
              <a:p>
                <a:r>
                  <a:rPr lang="en-IE" dirty="0"/>
                  <a:t>Convert the following decimals to fractions, writing your answer in its simplest form.</a:t>
                </a:r>
              </a:p>
              <a:p>
                <a:r>
                  <a:rPr lang="en-IE" dirty="0"/>
                  <a:t>(a) </a:t>
                </a:r>
                <a:r>
                  <a:rPr lang="en-GB" dirty="0"/>
                  <a:t>0</a:t>
                </a:r>
                <a14:m>
                  <m:oMath xmlns:m="http://schemas.openxmlformats.org/officeDocument/2006/math">
                    <m:r>
                      <m:rPr>
                        <m:nor/>
                      </m:rPr>
                      <a:rPr lang="en-GB" dirty="0"/>
                      <m:t>·</m:t>
                    </m:r>
                  </m:oMath>
                </a14:m>
                <a:r>
                  <a:rPr lang="en-GB" dirty="0"/>
                  <a:t>3	</a:t>
                </a:r>
                <a:r>
                  <a:rPr lang="en-IE" dirty="0"/>
                  <a:t>	</a:t>
                </a:r>
              </a:p>
              <a:p>
                <a:r>
                  <a:rPr lang="en-IE" dirty="0"/>
                  <a:t>(b) </a:t>
                </a:r>
                <a:r>
                  <a:rPr lang="en-GB" dirty="0"/>
                  <a:t>0</a:t>
                </a:r>
                <a14:m>
                  <m:oMath xmlns:m="http://schemas.openxmlformats.org/officeDocument/2006/math">
                    <m:r>
                      <m:rPr>
                        <m:nor/>
                      </m:rPr>
                      <a:rPr lang="en-GB" dirty="0"/>
                      <m:t>·</m:t>
                    </m:r>
                  </m:oMath>
                </a14:m>
                <a:r>
                  <a:rPr lang="en-GB" dirty="0"/>
                  <a:t>75	</a:t>
                </a:r>
                <a:r>
                  <a:rPr lang="en-IE" dirty="0"/>
                  <a:t>	</a:t>
                </a:r>
              </a:p>
              <a:p>
                <a:r>
                  <a:rPr lang="en-IE" dirty="0"/>
                  <a:t>(c) </a:t>
                </a:r>
                <a:r>
                  <a:rPr lang="en-GB" dirty="0"/>
                  <a:t>0</a:t>
                </a:r>
                <a14:m>
                  <m:oMath xmlns:m="http://schemas.openxmlformats.org/officeDocument/2006/math">
                    <m:r>
                      <m:rPr>
                        <m:nor/>
                      </m:rPr>
                      <a:rPr lang="en-GB" dirty="0"/>
                      <m:t>·</m:t>
                    </m:r>
                  </m:oMath>
                </a14:m>
                <a:r>
                  <a:rPr lang="en-GB" dirty="0"/>
                  <a:t>125</a:t>
                </a:r>
                <a:endParaRPr lang="en-IE" dirty="0"/>
              </a:p>
            </p:txBody>
          </p:sp>
        </mc:Choice>
        <mc:Fallback>
          <p:sp>
            <p:nvSpPr>
              <p:cNvPr id="78" name="Google Shape;78;p16">
                <a:extLst>
                  <a:ext uri="{FF2B5EF4-FFF2-40B4-BE49-F238E27FC236}">
                    <a16:creationId xmlns:a16="http://schemas.microsoft.com/office/drawing/2014/main" id="{A349C059-A369-827F-D4F6-9E6B2F8D808B}"/>
                  </a:ext>
                </a:extLst>
              </p:cNvPr>
              <p:cNvSpPr txBox="1">
                <a:spLocks noRot="1" noChangeAspect="1" noMove="1" noResize="1" noEditPoints="1" noAdjustHandles="1" noChangeArrowheads="1" noChangeShapeType="1" noTextEdit="1"/>
              </p:cNvSpPr>
              <p:nvPr/>
            </p:nvSpPr>
            <p:spPr>
              <a:xfrm>
                <a:off x="231250" y="993064"/>
                <a:ext cx="3085157" cy="1600398"/>
              </a:xfrm>
              <a:prstGeom prst="rect">
                <a:avLst/>
              </a:prstGeom>
              <a:blipFill>
                <a:blip r:embed="rId3"/>
                <a:stretch>
                  <a:fillRect l="-393" t="-377" b="-2264"/>
                </a:stretch>
              </a:blipFill>
              <a:ln w="19050" cap="flat" cmpd="sng">
                <a:solidFill>
                  <a:schemeClr val="accent3"/>
                </a:solidFill>
                <a:prstDash val="solid"/>
                <a:round/>
                <a:headEnd type="none" w="sm" len="sm"/>
                <a:tailEnd type="none" w="sm" len="sm"/>
              </a:ln>
            </p:spPr>
            <p:txBody>
              <a:bodyPr/>
              <a:lstStyle/>
              <a:p>
                <a:r>
                  <a:rPr lang="en-IE">
                    <a:noFill/>
                  </a:rPr>
                  <a:t> </a:t>
                </a:r>
              </a:p>
            </p:txBody>
          </p:sp>
        </mc:Fallback>
      </mc:AlternateContent>
      <p:sp>
        <p:nvSpPr>
          <p:cNvPr id="3" name="TextBox 2">
            <a:extLst>
              <a:ext uri="{FF2B5EF4-FFF2-40B4-BE49-F238E27FC236}">
                <a16:creationId xmlns:a16="http://schemas.microsoft.com/office/drawing/2014/main" id="{1BF1E1E3-A05C-4043-EA74-210876321762}"/>
              </a:ext>
            </a:extLst>
          </p:cNvPr>
          <p:cNvSpPr txBox="1"/>
          <p:nvPr/>
        </p:nvSpPr>
        <p:spPr>
          <a:xfrm>
            <a:off x="4114800" y="2111071"/>
            <a:ext cx="65" cy="215444"/>
          </a:xfrm>
          <a:prstGeom prst="rect">
            <a:avLst/>
          </a:prstGeom>
          <a:noFill/>
        </p:spPr>
        <p:txBody>
          <a:bodyPr wrap="none" lIns="0" tIns="0" rIns="0" bIns="0" rtlCol="0">
            <a:spAutoFit/>
          </a:bodyPr>
          <a:lstStyle/>
          <a:p>
            <a:endParaRPr lang="en-US" dirty="0"/>
          </a:p>
        </p:txBody>
      </p:sp>
      <p:sp>
        <p:nvSpPr>
          <p:cNvPr id="2" name="Google Shape;99;p19">
            <a:extLst>
              <a:ext uri="{FF2B5EF4-FFF2-40B4-BE49-F238E27FC236}">
                <a16:creationId xmlns:a16="http://schemas.microsoft.com/office/drawing/2014/main" id="{EA11E363-D43C-84AC-8061-D6FF6DA64909}"/>
              </a:ext>
            </a:extLst>
          </p:cNvPr>
          <p:cNvSpPr txBox="1">
            <a:spLocks noGrp="1"/>
          </p:cNvSpPr>
          <p:nvPr>
            <p:ph type="body" idx="1"/>
          </p:nvPr>
        </p:nvSpPr>
        <p:spPr>
          <a:xfrm>
            <a:off x="3661077" y="993064"/>
            <a:ext cx="5010258" cy="3670195"/>
          </a:xfrm>
          <a:prstGeom prst="rect">
            <a:avLst/>
          </a:prstGeom>
          <a:noFill/>
          <a:ln w="19050" cap="flat" cmpd="sng">
            <a:solidFill>
              <a:srgbClr val="25A4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25A43A"/>
                </a:solidFill>
                <a:latin typeface="Arial"/>
                <a:ea typeface="Arial"/>
                <a:cs typeface="Arial"/>
                <a:sym typeface="Arial"/>
              </a:rPr>
              <a:t>Solution</a:t>
            </a:r>
            <a:endParaRPr lang="en-GB" sz="1400" b="1" dirty="0">
              <a:solidFill>
                <a:srgbClr val="25A43A"/>
              </a:solidFill>
            </a:endParaRPr>
          </a:p>
          <a:p>
            <a:pPr marL="114300" indent="0">
              <a:buNone/>
            </a:pPr>
            <a:r>
              <a:rPr lang="en-IE" sz="1400" dirty="0"/>
              <a:t>					</a:t>
            </a:r>
            <a:r>
              <a:rPr lang="en-IE" sz="1400" b="1" dirty="0"/>
              <a:t>				</a:t>
            </a:r>
          </a:p>
          <a:p>
            <a:pPr marL="114300" indent="0">
              <a:buNone/>
            </a:pPr>
            <a:endParaRPr lang="en-IE" sz="1400" b="1" dirty="0">
              <a:solidFill>
                <a:srgbClr val="25A43A"/>
              </a:solidFill>
            </a:endParaRPr>
          </a:p>
          <a:p>
            <a:pPr marL="114300" indent="0">
              <a:buNone/>
            </a:pPr>
            <a:endParaRPr lang="en-IE" sz="1400" b="1" dirty="0">
              <a:solidFill>
                <a:srgbClr val="25A43A"/>
              </a:solidFill>
            </a:endParaRPr>
          </a:p>
          <a:p>
            <a:pPr marL="114300" indent="0">
              <a:buNone/>
            </a:pPr>
            <a:endParaRPr lang="en-IE" sz="1400" b="1" dirty="0">
              <a:solidFill>
                <a:srgbClr val="25A43A"/>
              </a:solidFill>
            </a:endParaRPr>
          </a:p>
          <a:p>
            <a:pPr marL="114300" indent="0">
              <a:buNone/>
            </a:pPr>
            <a:endParaRPr lang="en-GB" sz="1400" b="1" dirty="0">
              <a:solidFill>
                <a:srgbClr val="25A43A"/>
              </a:solidFill>
            </a:endParaRPr>
          </a:p>
          <a:p>
            <a:pPr marL="114300" lvl="0" indent="0">
              <a:buNone/>
            </a:pPr>
            <a:endParaRPr lang="en-GB" sz="1400" dirty="0"/>
          </a:p>
          <a:p>
            <a:pPr marL="114300" lvl="0" indent="0">
              <a:buNone/>
            </a:pPr>
            <a:endParaRPr lang="en-GB" sz="1000" dirty="0"/>
          </a:p>
          <a:p>
            <a:pPr marL="114300" lvl="0" indent="0">
              <a:buNone/>
            </a:pPr>
            <a:endParaRPr lang="en-GB" sz="1000" dirty="0"/>
          </a:p>
          <a:p>
            <a:pPr marL="114300" lvl="0" indent="0">
              <a:buNone/>
            </a:pPr>
            <a:endParaRPr lang="en-GB" sz="1000" dirty="0"/>
          </a:p>
          <a:p>
            <a:pPr marL="114300" lvl="0" indent="0">
              <a:buNone/>
            </a:pPr>
            <a:endParaRPr lang="en-GB" sz="1000" dirty="0"/>
          </a:p>
          <a:p>
            <a:pPr marL="114300" lvl="0" indent="0">
              <a:buNone/>
            </a:pPr>
            <a:endParaRPr lang="en-GB" sz="1000" dirty="0"/>
          </a:p>
          <a:p>
            <a:pPr marL="114300" lvl="0" indent="0">
              <a:buNone/>
            </a:pPr>
            <a:endParaRPr lang="en-IE" sz="1400" b="1" dirty="0">
              <a:solidFill>
                <a:srgbClr val="000000"/>
              </a:solidFill>
            </a:endParaRPr>
          </a:p>
          <a:p>
            <a:pPr marL="114300" lvl="0" indent="0">
              <a:buNone/>
            </a:pPr>
            <a:endParaRPr lang="en-IE" sz="1400" b="1" dirty="0">
              <a:solidFill>
                <a:srgbClr val="000000"/>
              </a:solidFill>
            </a:endParaRPr>
          </a:p>
          <a:p>
            <a:pPr marL="114300" lvl="0" indent="0">
              <a:buNone/>
            </a:pPr>
            <a:endParaRPr lang="en-IE" sz="1400" b="1" dirty="0">
              <a:solidFill>
                <a:srgbClr val="000000"/>
              </a:solidFill>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FE4C766-2C89-B9DD-FC4E-478FE5500EA9}"/>
                  </a:ext>
                </a:extLst>
              </p:cNvPr>
              <p:cNvSpPr txBox="1"/>
              <p:nvPr/>
            </p:nvSpPr>
            <p:spPr>
              <a:xfrm>
                <a:off x="3661077" y="1276819"/>
                <a:ext cx="3415287" cy="3386440"/>
              </a:xfrm>
              <a:prstGeom prst="rect">
                <a:avLst/>
              </a:prstGeom>
              <a:noFill/>
            </p:spPr>
            <p:txBody>
              <a:bodyPr wrap="square" rtlCol="0">
                <a:spAutoFit/>
              </a:bodyPr>
              <a:lstStyle/>
              <a:p>
                <a:r>
                  <a:rPr lang="en-IE" dirty="0"/>
                  <a:t>(a) </a:t>
                </a:r>
                <a:r>
                  <a:rPr lang="en-IE" dirty="0">
                    <a:solidFill>
                      <a:srgbClr val="2E88CE"/>
                    </a:solidFill>
                  </a:rPr>
                  <a:t>The last digit (3) is in the tenths place: </a:t>
                </a:r>
              </a:p>
              <a:p>
                <a:endParaRPr lang="en-IE" dirty="0">
                  <a:solidFill>
                    <a:srgbClr val="2E88CE"/>
                  </a:solidFill>
                </a:endParaRPr>
              </a:p>
              <a:p>
                <a:r>
                  <a:rPr lang="en-GB" dirty="0"/>
                  <a:t>	</a:t>
                </a:r>
                <a14:m>
                  <m:oMath xmlns:m="http://schemas.openxmlformats.org/officeDocument/2006/math">
                    <m:r>
                      <a:rPr lang="en-GB" i="1">
                        <a:latin typeface="Cambria Math" panose="02040503050406030204" pitchFamily="18" charset="0"/>
                      </a:rPr>
                      <m:t>0</m:t>
                    </m:r>
                    <m:r>
                      <m:rPr>
                        <m:nor/>
                      </m:rPr>
                      <a:rPr lang="en-GB" dirty="0"/>
                      <m:t>·</m:t>
                    </m:r>
                    <m:r>
                      <a:rPr lang="en-GB" i="1">
                        <a:latin typeface="Cambria Math" panose="02040503050406030204" pitchFamily="18" charset="0"/>
                      </a:rPr>
                      <m:t>3=</m:t>
                    </m:r>
                    <m:f>
                      <m:fPr>
                        <m:ctrlPr>
                          <a:rPr lang="en-IE" i="1">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10</m:t>
                        </m:r>
                      </m:den>
                    </m:f>
                  </m:oMath>
                </a14:m>
                <a:r>
                  <a:rPr lang="en-IE" dirty="0"/>
                  <a:t> </a:t>
                </a:r>
              </a:p>
              <a:p>
                <a:endParaRPr lang="en-IE" dirty="0"/>
              </a:p>
              <a:p>
                <a:r>
                  <a:rPr lang="en-IE" dirty="0"/>
                  <a:t>(b) </a:t>
                </a:r>
                <a:r>
                  <a:rPr lang="en-IE" dirty="0">
                    <a:solidFill>
                      <a:srgbClr val="2E88CE"/>
                    </a:solidFill>
                  </a:rPr>
                  <a:t>The last digit (5) is in the hundredths place: </a:t>
                </a:r>
                <a:r>
                  <a:rPr lang="en-IE" dirty="0"/>
                  <a:t>		</a:t>
                </a:r>
                <a:r>
                  <a:rPr lang="en-IE" b="1" dirty="0"/>
                  <a:t>		</a:t>
                </a:r>
                <a:endParaRPr lang="en-GB" b="1" dirty="0">
                  <a:solidFill>
                    <a:srgbClr val="25A43A"/>
                  </a:solidFill>
                </a:endParaRPr>
              </a:p>
              <a:p>
                <a:r>
                  <a:rPr lang="en-GB" dirty="0"/>
                  <a:t>	</a:t>
                </a:r>
                <a14:m>
                  <m:oMath xmlns:m="http://schemas.openxmlformats.org/officeDocument/2006/math">
                    <m:r>
                      <a:rPr lang="en-GB" i="1">
                        <a:latin typeface="Cambria Math" panose="02040503050406030204" pitchFamily="18" charset="0"/>
                      </a:rPr>
                      <m:t>0</m:t>
                    </m:r>
                    <m:r>
                      <m:rPr>
                        <m:nor/>
                      </m:rPr>
                      <a:rPr lang="en-GB" dirty="0"/>
                      <m:t>·</m:t>
                    </m:r>
                    <m:r>
                      <a:rPr lang="en-GB" i="1">
                        <a:latin typeface="Cambria Math" panose="02040503050406030204" pitchFamily="18" charset="0"/>
                      </a:rPr>
                      <m:t>75=</m:t>
                    </m:r>
                    <m:f>
                      <m:fPr>
                        <m:ctrlPr>
                          <a:rPr lang="en-IE" i="1">
                            <a:latin typeface="Cambria Math" panose="02040503050406030204" pitchFamily="18" charset="0"/>
                          </a:rPr>
                        </m:ctrlPr>
                      </m:fPr>
                      <m:num>
                        <m:r>
                          <a:rPr lang="en-GB" i="1">
                            <a:latin typeface="Cambria Math" panose="02040503050406030204" pitchFamily="18" charset="0"/>
                          </a:rPr>
                          <m:t>75</m:t>
                        </m:r>
                      </m:num>
                      <m:den>
                        <m:r>
                          <a:rPr lang="en-GB" i="1">
                            <a:latin typeface="Cambria Math" panose="02040503050406030204" pitchFamily="18" charset="0"/>
                          </a:rPr>
                          <m:t>100</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4</m:t>
                        </m:r>
                      </m:den>
                    </m:f>
                  </m:oMath>
                </a14:m>
                <a:r>
                  <a:rPr lang="en-IE" dirty="0"/>
                  <a:t> </a:t>
                </a:r>
              </a:p>
              <a:p>
                <a:endParaRPr lang="en-IE" dirty="0"/>
              </a:p>
              <a:p>
                <a:r>
                  <a:rPr lang="en-IE" dirty="0"/>
                  <a:t>(c) </a:t>
                </a:r>
                <a:r>
                  <a:rPr lang="en-IE" dirty="0">
                    <a:solidFill>
                      <a:srgbClr val="2E88CE"/>
                    </a:solidFill>
                  </a:rPr>
                  <a:t>The last digit (5) is in the thousandths place:</a:t>
                </a:r>
              </a:p>
              <a:p>
                <a:endParaRPr lang="en-GB" dirty="0">
                  <a:solidFill>
                    <a:srgbClr val="2E88CE"/>
                  </a:solidFill>
                </a:endParaRPr>
              </a:p>
              <a:p>
                <a:r>
                  <a:rPr lang="en-GB" dirty="0"/>
                  <a:t>	</a:t>
                </a:r>
                <a14:m>
                  <m:oMath xmlns:m="http://schemas.openxmlformats.org/officeDocument/2006/math">
                    <m:r>
                      <a:rPr lang="en-GB" i="1">
                        <a:latin typeface="Cambria Math" panose="02040503050406030204" pitchFamily="18" charset="0"/>
                      </a:rPr>
                      <m:t>0</m:t>
                    </m:r>
                    <m:r>
                      <m:rPr>
                        <m:nor/>
                      </m:rPr>
                      <a:rPr lang="en-GB" dirty="0"/>
                      <m:t>·</m:t>
                    </m:r>
                    <m:r>
                      <a:rPr lang="en-GB" i="1">
                        <a:latin typeface="Cambria Math" panose="02040503050406030204" pitchFamily="18" charset="0"/>
                      </a:rPr>
                      <m:t>125=</m:t>
                    </m:r>
                    <m:f>
                      <m:fPr>
                        <m:ctrlPr>
                          <a:rPr lang="en-IE" i="1">
                            <a:latin typeface="Cambria Math" panose="02040503050406030204" pitchFamily="18" charset="0"/>
                          </a:rPr>
                        </m:ctrlPr>
                      </m:fPr>
                      <m:num>
                        <m:r>
                          <a:rPr lang="en-GB" i="1">
                            <a:latin typeface="Cambria Math" panose="02040503050406030204" pitchFamily="18" charset="0"/>
                          </a:rPr>
                          <m:t>125</m:t>
                        </m:r>
                      </m:num>
                      <m:den>
                        <m:r>
                          <a:rPr lang="en-GB" i="1">
                            <a:latin typeface="Cambria Math" panose="02040503050406030204" pitchFamily="18" charset="0"/>
                          </a:rPr>
                          <m:t>1</m:t>
                        </m:r>
                        <m:r>
                          <a:rPr lang="en-IE" b="0" i="1" smtClean="0">
                            <a:latin typeface="Cambria Math" panose="02040503050406030204" pitchFamily="18" charset="0"/>
                          </a:rPr>
                          <m:t> </m:t>
                        </m:r>
                        <m:r>
                          <a:rPr lang="en-GB" i="1">
                            <a:latin typeface="Cambria Math" panose="02040503050406030204" pitchFamily="18" charset="0"/>
                          </a:rPr>
                          <m:t>000</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8</m:t>
                        </m:r>
                      </m:den>
                    </m:f>
                  </m:oMath>
                </a14:m>
                <a:r>
                  <a:rPr lang="en-IE" dirty="0"/>
                  <a:t> </a:t>
                </a:r>
                <a:endParaRPr lang="en-GB" dirty="0"/>
              </a:p>
            </p:txBody>
          </p:sp>
        </mc:Choice>
        <mc:Fallback>
          <p:sp>
            <p:nvSpPr>
              <p:cNvPr id="6" name="TextBox 5">
                <a:extLst>
                  <a:ext uri="{FF2B5EF4-FFF2-40B4-BE49-F238E27FC236}">
                    <a16:creationId xmlns:a16="http://schemas.microsoft.com/office/drawing/2014/main" id="{6FE4C766-2C89-B9DD-FC4E-478FE5500EA9}"/>
                  </a:ext>
                </a:extLst>
              </p:cNvPr>
              <p:cNvSpPr txBox="1">
                <a:spLocks noRot="1" noChangeAspect="1" noMove="1" noResize="1" noEditPoints="1" noAdjustHandles="1" noChangeArrowheads="1" noChangeShapeType="1" noTextEdit="1"/>
              </p:cNvSpPr>
              <p:nvPr/>
            </p:nvSpPr>
            <p:spPr>
              <a:xfrm>
                <a:off x="3661077" y="1276819"/>
                <a:ext cx="3415287" cy="3386440"/>
              </a:xfrm>
              <a:prstGeom prst="rect">
                <a:avLst/>
              </a:prstGeom>
              <a:blipFill>
                <a:blip r:embed="rId4"/>
                <a:stretch>
                  <a:fillRect l="-536" t="-180" r="-1071"/>
                </a:stretch>
              </a:blipFill>
            </p:spPr>
            <p:txBody>
              <a:bodyPr/>
              <a:lstStyle/>
              <a:p>
                <a:r>
                  <a:rPr lang="en-IE">
                    <a:noFill/>
                  </a:rPr>
                  <a:t> </a:t>
                </a:r>
              </a:p>
            </p:txBody>
          </p:sp>
        </mc:Fallback>
      </mc:AlternateContent>
    </p:spTree>
    <p:extLst>
      <p:ext uri="{BB962C8B-B14F-4D97-AF65-F5344CB8AC3E}">
        <p14:creationId xmlns:p14="http://schemas.microsoft.com/office/powerpoint/2010/main" val="153663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8"/>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7.2 Working with decimals</a:t>
            </a:r>
            <a:endParaRPr dirty="0"/>
          </a:p>
        </p:txBody>
      </p:sp>
      <p:pic>
        <p:nvPicPr>
          <p:cNvPr id="2" name="Picture 1">
            <a:extLst>
              <a:ext uri="{FF2B5EF4-FFF2-40B4-BE49-F238E27FC236}">
                <a16:creationId xmlns:a16="http://schemas.microsoft.com/office/drawing/2014/main" id="{4D694863-F4F9-FD21-3913-FDE462402E2D}"/>
              </a:ext>
            </a:extLst>
          </p:cNvPr>
          <p:cNvPicPr>
            <a:picLocks noChangeAspect="1"/>
          </p:cNvPicPr>
          <p:nvPr/>
        </p:nvPicPr>
        <p:blipFill>
          <a:blip r:embed="rId3"/>
          <a:stretch>
            <a:fillRect/>
          </a:stretch>
        </p:blipFill>
        <p:spPr>
          <a:xfrm>
            <a:off x="359818" y="1309442"/>
            <a:ext cx="8424363" cy="285704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57F97641-5B43-EEC4-385E-1A5DB770D013}"/>
            </a:ext>
          </a:extLst>
        </p:cNvPr>
        <p:cNvGrpSpPr/>
        <p:nvPr/>
      </p:nvGrpSpPr>
      <p:grpSpPr>
        <a:xfrm>
          <a:off x="0" y="0"/>
          <a:ext cx="0" cy="0"/>
          <a:chOff x="0" y="0"/>
          <a:chExt cx="0" cy="0"/>
        </a:xfrm>
      </p:grpSpPr>
      <p:sp>
        <p:nvSpPr>
          <p:cNvPr id="113" name="Google Shape;113;p21">
            <a:extLst>
              <a:ext uri="{FF2B5EF4-FFF2-40B4-BE49-F238E27FC236}">
                <a16:creationId xmlns:a16="http://schemas.microsoft.com/office/drawing/2014/main" id="{B5A0C1C5-6AE0-EA53-4808-6743E60BC2B6}"/>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7.2 Working with decimals – Exercise 7.2</a:t>
            </a:r>
            <a:endParaRPr dirty="0"/>
          </a:p>
        </p:txBody>
      </p:sp>
      <p:sp>
        <p:nvSpPr>
          <p:cNvPr id="114" name="Google Shape;114;p21">
            <a:extLst>
              <a:ext uri="{FF2B5EF4-FFF2-40B4-BE49-F238E27FC236}">
                <a16:creationId xmlns:a16="http://schemas.microsoft.com/office/drawing/2014/main" id="{52E2422F-0F94-8E81-F487-ADDD74B9353C}"/>
              </a:ext>
            </a:extLst>
          </p:cNvPr>
          <p:cNvSpPr txBox="1"/>
          <p:nvPr/>
        </p:nvSpPr>
        <p:spPr>
          <a:xfrm>
            <a:off x="457200" y="1028700"/>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AC4632"/>
                </a:solidFill>
                <a:latin typeface="Arial"/>
                <a:ea typeface="Arial"/>
                <a:cs typeface="Arial"/>
                <a:sym typeface="Arial"/>
              </a:rPr>
              <a:t>Level 1</a:t>
            </a:r>
            <a:endParaRPr/>
          </a:p>
        </p:txBody>
      </p:sp>
      <mc:AlternateContent xmlns:mc="http://schemas.openxmlformats.org/markup-compatibility/2006">
        <mc:Choice xmlns:a14="http://schemas.microsoft.com/office/drawing/2010/main" Requires="a14">
          <p:sp>
            <p:nvSpPr>
              <p:cNvPr id="116" name="Google Shape;116;p21">
                <a:extLst>
                  <a:ext uri="{FF2B5EF4-FFF2-40B4-BE49-F238E27FC236}">
                    <a16:creationId xmlns:a16="http://schemas.microsoft.com/office/drawing/2014/main" id="{D609E620-3E66-CA63-6C8D-3E48722E3C50}"/>
                  </a:ext>
                </a:extLst>
              </p:cNvPr>
              <p:cNvSpPr txBox="1"/>
              <p:nvPr/>
            </p:nvSpPr>
            <p:spPr>
              <a:xfrm>
                <a:off x="438149" y="1336477"/>
                <a:ext cx="8233185" cy="90790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GB" sz="1400" b="0" i="0" u="none" strike="noStrike" cap="none" dirty="0">
                    <a:solidFill>
                      <a:srgbClr val="000000"/>
                    </a:solidFill>
                    <a:latin typeface="Arial"/>
                    <a:ea typeface="Arial"/>
                    <a:cs typeface="Arial"/>
                    <a:sym typeface="Arial"/>
                  </a:rPr>
                  <a:t>1. Find the value of the following calculations without using your calculator. Check your answers using your calculator.</a:t>
                </a:r>
              </a:p>
              <a:p>
                <a:pPr marR="0" lvl="0" algn="l" rtl="0">
                  <a:lnSpc>
                    <a:spcPct val="100000"/>
                  </a:lnSpc>
                  <a:spcBef>
                    <a:spcPts val="0"/>
                  </a:spcBef>
                  <a:spcAft>
                    <a:spcPts val="0"/>
                  </a:spcAft>
                </a:pPr>
                <a:endParaRPr lang="en-GB" sz="1000" b="0" i="0" u="none" strike="noStrike" cap="none" dirty="0">
                  <a:solidFill>
                    <a:srgbClr val="000000"/>
                  </a:solidFill>
                  <a:latin typeface="Arial"/>
                  <a:ea typeface="Arial"/>
                  <a:cs typeface="Arial"/>
                  <a:sym typeface="Arial"/>
                </a:endParaRPr>
              </a:p>
              <a:p>
                <a:pPr lvl="0"/>
                <a:r>
                  <a:rPr lang="en-GB" dirty="0"/>
                  <a:t>(a) </a:t>
                </a:r>
                <a14:m>
                  <m:oMath xmlns:m="http://schemas.openxmlformats.org/officeDocument/2006/math">
                    <m:box>
                      <m:boxPr>
                        <m:ctrlPr>
                          <a:rPr lang="en-GB" i="1" smtClean="0">
                            <a:latin typeface="Cambria Math" panose="02040503050406030204" pitchFamily="18" charset="0"/>
                          </a:rPr>
                        </m:ctrlPr>
                      </m:boxPr>
                      <m:e>
                        <m:r>
                          <a:rPr lang="en-GB" b="0" i="1" smtClean="0">
                            <a:latin typeface="Cambria Math" panose="02040503050406030204" pitchFamily="18" charset="0"/>
                          </a:rPr>
                          <m:t>34</m:t>
                        </m:r>
                        <m:r>
                          <m:rPr>
                            <m:nor/>
                          </m:rPr>
                          <a:rPr lang="en-GB" dirty="0"/>
                          <m:t>·</m:t>
                        </m:r>
                        <m:r>
                          <a:rPr lang="en-GB" b="0" i="1" smtClean="0">
                            <a:latin typeface="Cambria Math" panose="02040503050406030204" pitchFamily="18" charset="0"/>
                          </a:rPr>
                          <m:t>567</m:t>
                        </m:r>
                        <m:r>
                          <a:rPr lang="en-GB" i="1" smtClean="0">
                            <a:latin typeface="Cambria Math" panose="02040503050406030204" pitchFamily="18" charset="0"/>
                          </a:rPr>
                          <m:t>+</m:t>
                        </m:r>
                        <m:r>
                          <a:rPr lang="en-GB" b="0" i="1" smtClean="0">
                            <a:latin typeface="Cambria Math" panose="02040503050406030204" pitchFamily="18" charset="0"/>
                          </a:rPr>
                          <m:t>1.22</m:t>
                        </m:r>
                      </m:e>
                    </m:box>
                    <m:r>
                      <a:rPr lang="en-GB" b="0" i="1" smtClean="0">
                        <a:latin typeface="Cambria Math" panose="02040503050406030204" pitchFamily="18" charset="0"/>
                      </a:rPr>
                      <m:t> </m:t>
                    </m:r>
                  </m:oMath>
                </a14:m>
                <a:r>
                  <a:rPr lang="en-GB" sz="1400" b="0" i="0" u="none" strike="noStrike" cap="none" dirty="0">
                    <a:solidFill>
                      <a:srgbClr val="000000"/>
                    </a:solidFill>
                    <a:latin typeface="Arial"/>
                    <a:ea typeface="Arial"/>
                    <a:cs typeface="Arial"/>
                    <a:sym typeface="Arial"/>
                  </a:rPr>
                  <a:t>	(b) </a:t>
                </a:r>
                <a14:m>
                  <m:oMath xmlns:m="http://schemas.openxmlformats.org/officeDocument/2006/math">
                    <m:box>
                      <m:boxPr>
                        <m:ctrlPr>
                          <a:rPr lang="en-GB" i="1">
                            <a:latin typeface="Cambria Math" panose="02040503050406030204" pitchFamily="18" charset="0"/>
                          </a:rPr>
                        </m:ctrlPr>
                      </m:boxPr>
                      <m:e>
                        <m:r>
                          <a:rPr lang="en-GB" b="0" i="1" smtClean="0">
                            <a:latin typeface="Cambria Math" panose="02040503050406030204" pitchFamily="18" charset="0"/>
                          </a:rPr>
                          <m:t>743</m:t>
                        </m:r>
                        <m:r>
                          <m:rPr>
                            <m:nor/>
                          </m:rPr>
                          <a:rPr lang="en-GB" dirty="0"/>
                          <m:t>·</m:t>
                        </m:r>
                        <m:r>
                          <a:rPr lang="en-GB" b="0" i="1" smtClean="0">
                            <a:latin typeface="Cambria Math" panose="02040503050406030204" pitchFamily="18" charset="0"/>
                          </a:rPr>
                          <m:t>35</m:t>
                        </m:r>
                        <m:r>
                          <a:rPr lang="en-GB" i="1" dirty="0">
                            <a:latin typeface="Cambria Math" panose="02040503050406030204" pitchFamily="18" charset="0"/>
                            <a:ea typeface="Cambria Math" panose="02040503050406030204" pitchFamily="18" charset="0"/>
                          </a:rPr>
                          <m:t>−</m:t>
                        </m:r>
                        <m:r>
                          <a:rPr lang="en-GB" i="1">
                            <a:latin typeface="Cambria Math" panose="02040503050406030204" pitchFamily="18" charset="0"/>
                          </a:rPr>
                          <m:t>2</m:t>
                        </m:r>
                        <m:r>
                          <a:rPr lang="en-GB" b="0" i="1" smtClean="0">
                            <a:latin typeface="Cambria Math" panose="02040503050406030204" pitchFamily="18" charset="0"/>
                          </a:rPr>
                          <m:t>7</m:t>
                        </m:r>
                        <m:r>
                          <m:rPr>
                            <m:nor/>
                          </m:rPr>
                          <a:rPr lang="en-GB" dirty="0"/>
                          <m:t>·</m:t>
                        </m:r>
                        <m:r>
                          <a:rPr lang="en-GB" b="0" i="1" smtClean="0">
                            <a:latin typeface="Cambria Math" panose="02040503050406030204" pitchFamily="18" charset="0"/>
                          </a:rPr>
                          <m:t>01</m:t>
                        </m:r>
                      </m:e>
                    </m:box>
                    <m:r>
                      <a:rPr lang="en-GB" i="1">
                        <a:latin typeface="Cambria Math" panose="02040503050406030204" pitchFamily="18" charset="0"/>
                      </a:rPr>
                      <m:t> </m:t>
                    </m:r>
                  </m:oMath>
                </a14:m>
                <a:r>
                  <a:rPr lang="en-GB" sz="1400" b="0" i="0" u="none" strike="noStrike" cap="none" dirty="0">
                    <a:solidFill>
                      <a:srgbClr val="000000"/>
                    </a:solidFill>
                    <a:latin typeface="Arial"/>
                    <a:ea typeface="Arial"/>
                    <a:cs typeface="Arial"/>
                    <a:sym typeface="Arial"/>
                  </a:rPr>
                  <a:t>	(c) </a:t>
                </a:r>
                <a14:m>
                  <m:oMath xmlns:m="http://schemas.openxmlformats.org/officeDocument/2006/math">
                    <m:box>
                      <m:boxPr>
                        <m:ctrlPr>
                          <a:rPr lang="en-GB" i="1">
                            <a:latin typeface="Cambria Math" panose="02040503050406030204" pitchFamily="18" charset="0"/>
                          </a:rPr>
                        </m:ctrlPr>
                      </m:boxPr>
                      <m:e>
                        <m:r>
                          <a:rPr lang="en-GB" b="0" i="1" smtClean="0">
                            <a:latin typeface="Cambria Math" panose="02040503050406030204" pitchFamily="18" charset="0"/>
                          </a:rPr>
                          <m:t>13</m:t>
                        </m:r>
                        <m:r>
                          <m:rPr>
                            <m:nor/>
                          </m:rPr>
                          <a:rPr lang="en-GB" dirty="0"/>
                          <m:t>·</m:t>
                        </m:r>
                        <m:r>
                          <a:rPr lang="en-GB" b="0" i="1" smtClean="0">
                            <a:latin typeface="Cambria Math" panose="02040503050406030204" pitchFamily="18" charset="0"/>
                          </a:rPr>
                          <m:t>8</m:t>
                        </m:r>
                        <m:r>
                          <a:rPr lang="en-GB" i="1">
                            <a:latin typeface="Cambria Math" panose="02040503050406030204" pitchFamily="18" charset="0"/>
                          </a:rPr>
                          <m:t>+</m:t>
                        </m:r>
                        <m:r>
                          <a:rPr lang="en-GB" b="0" i="1" smtClean="0">
                            <a:latin typeface="Cambria Math" panose="02040503050406030204" pitchFamily="18" charset="0"/>
                          </a:rPr>
                          <m:t>210</m:t>
                        </m:r>
                        <m:r>
                          <m:rPr>
                            <m:nor/>
                          </m:rPr>
                          <a:rPr lang="en-GB" dirty="0"/>
                          <m:t>·</m:t>
                        </m:r>
                        <m:r>
                          <a:rPr lang="en-GB" b="0" i="1" smtClean="0">
                            <a:latin typeface="Cambria Math" panose="02040503050406030204" pitchFamily="18" charset="0"/>
                          </a:rPr>
                          <m:t>134</m:t>
                        </m:r>
                      </m:e>
                    </m:box>
                    <m:r>
                      <a:rPr lang="en-GB" i="1">
                        <a:latin typeface="Cambria Math" panose="02040503050406030204" pitchFamily="18" charset="0"/>
                      </a:rPr>
                      <m:t> </m:t>
                    </m:r>
                  </m:oMath>
                </a14:m>
                <a:r>
                  <a:rPr lang="en-GB" sz="1400" b="0" i="0" u="none" strike="noStrike" cap="none" dirty="0">
                    <a:solidFill>
                      <a:srgbClr val="000000"/>
                    </a:solidFill>
                    <a:latin typeface="Arial"/>
                    <a:ea typeface="Arial"/>
                    <a:cs typeface="Arial"/>
                    <a:sym typeface="Arial"/>
                  </a:rPr>
                  <a:t>	(d) </a:t>
                </a:r>
                <a14:m>
                  <m:oMath xmlns:m="http://schemas.openxmlformats.org/officeDocument/2006/math">
                    <m:box>
                      <m:boxPr>
                        <m:ctrlPr>
                          <a:rPr lang="en-GB" i="1">
                            <a:latin typeface="Cambria Math" panose="02040503050406030204" pitchFamily="18" charset="0"/>
                          </a:rPr>
                        </m:ctrlPr>
                      </m:boxPr>
                      <m:e>
                        <m:r>
                          <a:rPr lang="en-GB" b="0" i="1" smtClean="0">
                            <a:latin typeface="Cambria Math" panose="02040503050406030204" pitchFamily="18" charset="0"/>
                          </a:rPr>
                          <m:t>18</m:t>
                        </m:r>
                        <m:r>
                          <m:rPr>
                            <m:nor/>
                          </m:rPr>
                          <a:rPr lang="en-GB" dirty="0"/>
                          <m:t>·</m:t>
                        </m:r>
                        <m:r>
                          <a:rPr lang="en-GB" i="1">
                            <a:latin typeface="Cambria Math" panose="02040503050406030204" pitchFamily="18" charset="0"/>
                          </a:rPr>
                          <m:t>7</m:t>
                        </m:r>
                        <m:r>
                          <a:rPr lang="en-GB" i="1" dirty="0">
                            <a:latin typeface="Cambria Math" panose="02040503050406030204" pitchFamily="18" charset="0"/>
                            <a:ea typeface="Cambria Math" panose="02040503050406030204" pitchFamily="18" charset="0"/>
                          </a:rPr>
                          <m:t>−</m:t>
                        </m:r>
                        <m:r>
                          <a:rPr lang="en-GB" i="1">
                            <a:latin typeface="Cambria Math" panose="02040503050406030204" pitchFamily="18" charset="0"/>
                          </a:rPr>
                          <m:t>2</m:t>
                        </m:r>
                        <m:r>
                          <m:rPr>
                            <m:nor/>
                          </m:rPr>
                          <a:rPr lang="en-GB" dirty="0"/>
                          <m:t>·</m:t>
                        </m:r>
                        <m:r>
                          <a:rPr lang="en-GB" b="0" i="1" smtClean="0">
                            <a:latin typeface="Cambria Math" panose="02040503050406030204" pitchFamily="18" charset="0"/>
                          </a:rPr>
                          <m:t>56</m:t>
                        </m:r>
                      </m:e>
                    </m:box>
                    <m:r>
                      <a:rPr lang="en-GB" i="1">
                        <a:latin typeface="Cambria Math" panose="02040503050406030204" pitchFamily="18" charset="0"/>
                      </a:rPr>
                      <m:t> </m:t>
                    </m:r>
                  </m:oMath>
                </a14:m>
                <a:endParaRPr sz="1400" b="0" i="0" u="none" strike="noStrike" cap="none" dirty="0">
                  <a:solidFill>
                    <a:srgbClr val="000000"/>
                  </a:solidFill>
                  <a:latin typeface="Arial"/>
                  <a:ea typeface="Arial"/>
                  <a:cs typeface="Arial"/>
                  <a:sym typeface="Arial"/>
                </a:endParaRPr>
              </a:p>
            </p:txBody>
          </p:sp>
        </mc:Choice>
        <mc:Fallback>
          <p:sp>
            <p:nvSpPr>
              <p:cNvPr id="116" name="Google Shape;116;p21">
                <a:extLst>
                  <a:ext uri="{FF2B5EF4-FFF2-40B4-BE49-F238E27FC236}">
                    <a16:creationId xmlns:a16="http://schemas.microsoft.com/office/drawing/2014/main" id="{D609E620-3E66-CA63-6C8D-3E48722E3C50}"/>
                  </a:ext>
                </a:extLst>
              </p:cNvPr>
              <p:cNvSpPr txBox="1">
                <a:spLocks noRot="1" noChangeAspect="1" noMove="1" noResize="1" noEditPoints="1" noAdjustHandles="1" noChangeArrowheads="1" noChangeShapeType="1" noTextEdit="1"/>
              </p:cNvSpPr>
              <p:nvPr/>
            </p:nvSpPr>
            <p:spPr>
              <a:xfrm>
                <a:off x="438149" y="1336477"/>
                <a:ext cx="8233185" cy="907900"/>
              </a:xfrm>
              <a:prstGeom prst="rect">
                <a:avLst/>
              </a:prstGeom>
              <a:blipFill>
                <a:blip r:embed="rId3"/>
                <a:stretch>
                  <a:fillRect l="-222" t="-1342" b="-4698"/>
                </a:stretch>
              </a:blipFill>
              <a:ln>
                <a:noFill/>
              </a:ln>
            </p:spPr>
            <p:txBody>
              <a:bodyPr/>
              <a:lstStyle/>
              <a:p>
                <a:r>
                  <a:rPr lang="en-IE">
                    <a:noFill/>
                  </a:rPr>
                  <a:t> </a:t>
                </a:r>
              </a:p>
            </p:txBody>
          </p:sp>
        </mc:Fallback>
      </mc:AlternateContent>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0FA51166-2E66-2392-D956-2428FF43878E}"/>
                  </a:ext>
                </a:extLst>
              </p:cNvPr>
              <p:cNvGraphicFramePr>
                <a:graphicFrameLocks noGrp="1"/>
              </p:cNvGraphicFramePr>
              <p:nvPr>
                <p:extLst>
                  <p:ext uri="{D42A27DB-BD31-4B8C-83A1-F6EECF244321}">
                    <p14:modId xmlns:p14="http://schemas.microsoft.com/office/powerpoint/2010/main" val="1939253039"/>
                  </p:ext>
                </p:extLst>
              </p:nvPr>
            </p:nvGraphicFramePr>
            <p:xfrm>
              <a:off x="590136" y="2943995"/>
              <a:ext cx="7893907" cy="1894840"/>
            </p:xfrm>
            <a:graphic>
              <a:graphicData uri="http://schemas.openxmlformats.org/drawingml/2006/table">
                <a:tbl>
                  <a:tblPr firstRow="1" bandRow="1">
                    <a:tableStyleId>{5C22544A-7EE6-4342-B048-85BDC9FD1C3A}</a:tableStyleId>
                  </a:tblPr>
                  <a:tblGrid>
                    <a:gridCol w="634365">
                      <a:extLst>
                        <a:ext uri="{9D8B030D-6E8A-4147-A177-3AD203B41FA5}">
                          <a16:colId xmlns:a16="http://schemas.microsoft.com/office/drawing/2014/main" val="2367339359"/>
                        </a:ext>
                      </a:extLst>
                    </a:gridCol>
                    <a:gridCol w="1781092">
                      <a:extLst>
                        <a:ext uri="{9D8B030D-6E8A-4147-A177-3AD203B41FA5}">
                          <a16:colId xmlns:a16="http://schemas.microsoft.com/office/drawing/2014/main" val="4143875300"/>
                        </a:ext>
                      </a:extLst>
                    </a:gridCol>
                    <a:gridCol w="1998262">
                      <a:extLst>
                        <a:ext uri="{9D8B030D-6E8A-4147-A177-3AD203B41FA5}">
                          <a16:colId xmlns:a16="http://schemas.microsoft.com/office/drawing/2014/main" val="4268243830"/>
                        </a:ext>
                      </a:extLst>
                    </a:gridCol>
                    <a:gridCol w="1484409">
                      <a:extLst>
                        <a:ext uri="{9D8B030D-6E8A-4147-A177-3AD203B41FA5}">
                          <a16:colId xmlns:a16="http://schemas.microsoft.com/office/drawing/2014/main" val="4229482011"/>
                        </a:ext>
                      </a:extLst>
                    </a:gridCol>
                    <a:gridCol w="1995779">
                      <a:extLst>
                        <a:ext uri="{9D8B030D-6E8A-4147-A177-3AD203B41FA5}">
                          <a16:colId xmlns:a16="http://schemas.microsoft.com/office/drawing/2014/main" val="3841078895"/>
                        </a:ext>
                      </a:extLst>
                    </a:gridCol>
                  </a:tblGrid>
                  <a:tr h="370840">
                    <a:tc>
                      <a:txBody>
                        <a:bodyPr/>
                        <a:lstStyle/>
                        <a:p>
                          <a:endParaRPr lang="en-US" sz="1100"/>
                        </a:p>
                      </a:txBody>
                      <a:tcPr>
                        <a:solidFill>
                          <a:srgbClr val="E2C2B7"/>
                        </a:solidFill>
                      </a:tcPr>
                    </a:tc>
                    <a:tc>
                      <a:txBody>
                        <a:bodyPr/>
                        <a:lstStyle/>
                        <a:p>
                          <a:pPr algn="ctr"/>
                          <a:r>
                            <a:rPr lang="en-US" sz="1050" dirty="0">
                              <a:solidFill>
                                <a:schemeClr val="bg2"/>
                              </a:solidFill>
                            </a:rPr>
                            <a:t>Problem</a:t>
                          </a:r>
                        </a:p>
                      </a:txBody>
                      <a:tcPr anchor="ctr">
                        <a:solidFill>
                          <a:srgbClr val="E2C2B7"/>
                        </a:solidFill>
                      </a:tcPr>
                    </a:tc>
                    <a:tc>
                      <a:txBody>
                        <a:bodyPr/>
                        <a:lstStyle/>
                        <a:p>
                          <a:pPr algn="ctr"/>
                          <a:r>
                            <a:rPr lang="en-US" sz="1050" dirty="0">
                              <a:solidFill>
                                <a:schemeClr val="bg2"/>
                              </a:solidFill>
                            </a:rPr>
                            <a:t>Rounded to 1 significant figure</a:t>
                          </a:r>
                        </a:p>
                      </a:txBody>
                      <a:tcPr anchor="ctr">
                        <a:solidFill>
                          <a:srgbClr val="E2C2B7"/>
                        </a:solidFill>
                      </a:tcPr>
                    </a:tc>
                    <a:tc>
                      <a:txBody>
                        <a:bodyPr/>
                        <a:lstStyle/>
                        <a:p>
                          <a:pPr algn="ctr"/>
                          <a:r>
                            <a:rPr lang="en-US" sz="1050" dirty="0">
                              <a:solidFill>
                                <a:schemeClr val="bg2"/>
                              </a:solidFill>
                            </a:rPr>
                            <a:t>Estimate</a:t>
                          </a:r>
                        </a:p>
                      </a:txBody>
                      <a:tcPr anchor="ctr">
                        <a:solidFill>
                          <a:srgbClr val="E2C2B7"/>
                        </a:solidFill>
                      </a:tcPr>
                    </a:tc>
                    <a:tc>
                      <a:txBody>
                        <a:bodyPr/>
                        <a:lstStyle/>
                        <a:p>
                          <a:pPr algn="ctr"/>
                          <a:r>
                            <a:rPr lang="en-US" sz="1050" dirty="0">
                              <a:solidFill>
                                <a:schemeClr val="bg2"/>
                              </a:solidFill>
                            </a:rPr>
                            <a:t>Actual answer (rounded to 2 decimal places)</a:t>
                          </a:r>
                        </a:p>
                      </a:txBody>
                      <a:tcPr anchor="ctr">
                        <a:solidFill>
                          <a:srgbClr val="E2C2B7"/>
                        </a:solidFill>
                      </a:tcPr>
                    </a:tc>
                    <a:extLst>
                      <a:ext uri="{0D108BD9-81ED-4DB2-BD59-A6C34878D82A}">
                        <a16:rowId xmlns:a16="http://schemas.microsoft.com/office/drawing/2014/main" val="1935728890"/>
                      </a:ext>
                    </a:extLst>
                  </a:tr>
                  <a:tr h="370840">
                    <a:tc>
                      <a:txBody>
                        <a:bodyPr/>
                        <a:lstStyle/>
                        <a:p>
                          <a:pPr algn="ctr"/>
                          <a:r>
                            <a:rPr lang="en-US" sz="1050" b="1" dirty="0">
                              <a:solidFill>
                                <a:schemeClr val="bg2"/>
                              </a:solidFill>
                            </a:rPr>
                            <a:t>(a)</a:t>
                          </a:r>
                        </a:p>
                      </a:txBody>
                      <a:tcPr anchor="ctr">
                        <a:solidFill>
                          <a:srgbClr val="F0E2DC"/>
                        </a:solidFill>
                      </a:tcPr>
                    </a:tc>
                    <a:tc>
                      <a:txBody>
                        <a:bodyPr/>
                        <a:lstStyle/>
                        <a:p>
                          <a:pPr algn="ctr"/>
                          <a14:m>
                            <m:oMathPara xmlns:m="http://schemas.openxmlformats.org/officeDocument/2006/math">
                              <m:oMathParaPr>
                                <m:jc m:val="centerGroup"/>
                              </m:oMathParaPr>
                              <m:oMath xmlns:m="http://schemas.openxmlformats.org/officeDocument/2006/math">
                                <m:box>
                                  <m:boxPr>
                                    <m:ctrlPr>
                                      <a:rPr lang="en-GB" b="0" i="1" dirty="0" smtClean="0">
                                        <a:solidFill>
                                          <a:srgbClr val="000000"/>
                                        </a:solidFill>
                                        <a:latin typeface="Cambria Math" panose="02040503050406030204" pitchFamily="18" charset="0"/>
                                      </a:rPr>
                                    </m:ctrlPr>
                                  </m:boxPr>
                                  <m:e>
                                    <m:r>
                                      <a:rPr lang="en-GB" b="0" i="1" dirty="0" smtClean="0">
                                        <a:solidFill>
                                          <a:srgbClr val="000000"/>
                                        </a:solidFill>
                                        <a:latin typeface="Cambria Math" panose="02040503050406030204" pitchFamily="18" charset="0"/>
                                      </a:rPr>
                                      <m:t>71 × 4</m:t>
                                    </m:r>
                                    <m:r>
                                      <m:rPr>
                                        <m:nor/>
                                      </m:rPr>
                                      <a:rPr lang="en-GB" dirty="0" smtClean="0">
                                        <a:solidFill>
                                          <a:srgbClr val="000000"/>
                                        </a:solidFill>
                                      </a:rPr>
                                      <m:t>·</m:t>
                                    </m:r>
                                    <m:r>
                                      <a:rPr lang="en-GB" b="0" i="1" dirty="0" smtClean="0">
                                        <a:solidFill>
                                          <a:srgbClr val="000000"/>
                                        </a:solidFill>
                                        <a:latin typeface="Cambria Math" panose="02040503050406030204" pitchFamily="18" charset="0"/>
                                      </a:rPr>
                                      <m:t>9</m:t>
                                    </m:r>
                                  </m:e>
                                </m:box>
                              </m:oMath>
                            </m:oMathPara>
                          </a14:m>
                          <a:endParaRPr lang="en-US" dirty="0">
                            <a:solidFill>
                              <a:srgbClr val="000000"/>
                            </a:solidFill>
                          </a:endParaRPr>
                        </a:p>
                      </a:txBody>
                      <a:tcPr>
                        <a:solidFill>
                          <a:srgbClr val="F0E2DC"/>
                        </a:solidFill>
                      </a:tcPr>
                    </a:tc>
                    <a:tc>
                      <a:txBody>
                        <a:bodyPr/>
                        <a:lstStyle/>
                        <a:p>
                          <a:pPr algn="ctr"/>
                          <a14:m>
                            <m:oMathPara xmlns:m="http://schemas.openxmlformats.org/officeDocument/2006/math">
                              <m:oMathParaPr>
                                <m:jc m:val="centerGroup"/>
                              </m:oMathParaPr>
                              <m:oMath xmlns:m="http://schemas.openxmlformats.org/officeDocument/2006/math">
                                <m:box>
                                  <m:boxPr>
                                    <m:ctrlPr>
                                      <a:rPr lang="en-GB" b="0" i="1" dirty="0" smtClean="0">
                                        <a:solidFill>
                                          <a:srgbClr val="000000"/>
                                        </a:solidFill>
                                        <a:latin typeface="Cambria Math" panose="02040503050406030204" pitchFamily="18" charset="0"/>
                                      </a:rPr>
                                    </m:ctrlPr>
                                  </m:boxPr>
                                  <m:e>
                                    <m:r>
                                      <a:rPr lang="en-GB" b="0" i="1" dirty="0" smtClean="0">
                                        <a:solidFill>
                                          <a:srgbClr val="000000"/>
                                        </a:solidFill>
                                        <a:latin typeface="Cambria Math" panose="02040503050406030204" pitchFamily="18" charset="0"/>
                                      </a:rPr>
                                      <m:t>7×5</m:t>
                                    </m:r>
                                  </m:e>
                                </m:box>
                              </m:oMath>
                            </m:oMathPara>
                          </a14:m>
                          <a:endParaRPr lang="en-US" dirty="0">
                            <a:solidFill>
                              <a:srgbClr val="000000"/>
                            </a:solidFill>
                          </a:endParaRPr>
                        </a:p>
                      </a:txBody>
                      <a:tcPr>
                        <a:solidFill>
                          <a:srgbClr val="F0E2DC"/>
                        </a:solidFill>
                      </a:tcPr>
                    </a:tc>
                    <a:tc>
                      <a:txBody>
                        <a:bodyPr/>
                        <a:lstStyle/>
                        <a:p>
                          <a:pPr algn="ctr"/>
                          <a:r>
                            <a:rPr lang="en-US" dirty="0">
                              <a:solidFill>
                                <a:srgbClr val="000000"/>
                              </a:solidFill>
                            </a:rPr>
                            <a:t>35</a:t>
                          </a:r>
                        </a:p>
                      </a:txBody>
                      <a:tcPr>
                        <a:solidFill>
                          <a:srgbClr val="F0E2DC"/>
                        </a:solidFill>
                      </a:tcPr>
                    </a:tc>
                    <a:tc>
                      <a:txBody>
                        <a:bodyPr/>
                        <a:lstStyle/>
                        <a:p>
                          <a:pPr algn="ctr"/>
                          <a:r>
                            <a:rPr lang="en-US" dirty="0">
                              <a:solidFill>
                                <a:srgbClr val="000000"/>
                              </a:solidFill>
                            </a:rPr>
                            <a:t>34</a:t>
                          </a:r>
                          <a14:m>
                            <m:oMath xmlns:m="http://schemas.openxmlformats.org/officeDocument/2006/math">
                              <m:r>
                                <m:rPr>
                                  <m:nor/>
                                </m:rPr>
                                <a:rPr lang="en-GB" dirty="0" smtClean="0">
                                  <a:solidFill>
                                    <a:srgbClr val="000000"/>
                                  </a:solidFill>
                                </a:rPr>
                                <m:t>·</m:t>
                              </m:r>
                            </m:oMath>
                          </a14:m>
                          <a:r>
                            <a:rPr lang="en-US" dirty="0">
                              <a:solidFill>
                                <a:srgbClr val="000000"/>
                              </a:solidFill>
                            </a:rPr>
                            <a:t>79</a:t>
                          </a:r>
                        </a:p>
                      </a:txBody>
                      <a:tcPr>
                        <a:solidFill>
                          <a:srgbClr val="F0E2DC"/>
                        </a:solidFill>
                      </a:tcPr>
                    </a:tc>
                    <a:extLst>
                      <a:ext uri="{0D108BD9-81ED-4DB2-BD59-A6C34878D82A}">
                        <a16:rowId xmlns:a16="http://schemas.microsoft.com/office/drawing/2014/main" val="3433839788"/>
                      </a:ext>
                    </a:extLst>
                  </a:tr>
                  <a:tr h="370840">
                    <a:tc>
                      <a:txBody>
                        <a:bodyPr/>
                        <a:lstStyle/>
                        <a:p>
                          <a:pPr algn="ctr"/>
                          <a:r>
                            <a:rPr lang="en-US" sz="1050" b="1" dirty="0">
                              <a:solidFill>
                                <a:schemeClr val="bg2"/>
                              </a:solidFill>
                            </a:rPr>
                            <a:t>(b)</a:t>
                          </a:r>
                        </a:p>
                      </a:txBody>
                      <a:tcPr anchor="ctr">
                        <a:solidFill>
                          <a:srgbClr val="F6EDE9"/>
                        </a:solidFill>
                      </a:tcPr>
                    </a:tc>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rgbClr val="000000"/>
                                    </a:solidFill>
                                    <a:latin typeface="Cambria Math" panose="02040503050406030204" pitchFamily="18" charset="0"/>
                                  </a:rPr>
                                  <m:t>28</m:t>
                                </m:r>
                                <m:r>
                                  <m:rPr>
                                    <m:nor/>
                                  </m:rPr>
                                  <a:rPr lang="en-GB" dirty="0" smtClean="0">
                                    <a:solidFill>
                                      <a:srgbClr val="000000"/>
                                    </a:solidFill>
                                  </a:rPr>
                                  <m:t>·</m:t>
                                </m:r>
                                <m:r>
                                  <a:rPr lang="en-GB" b="0" i="1" dirty="0" smtClean="0">
                                    <a:solidFill>
                                      <a:srgbClr val="000000"/>
                                    </a:solidFill>
                                    <a:latin typeface="Cambria Math" panose="02040503050406030204" pitchFamily="18" charset="0"/>
                                  </a:rPr>
                                  <m:t>88÷6</m:t>
                                </m:r>
                                <m:r>
                                  <m:rPr>
                                    <m:nor/>
                                  </m:rPr>
                                  <a:rPr lang="en-GB" dirty="0" smtClean="0">
                                    <a:solidFill>
                                      <a:srgbClr val="000000"/>
                                    </a:solidFill>
                                  </a:rPr>
                                  <m:t>·</m:t>
                                </m:r>
                                <m:r>
                                  <a:rPr lang="en-GB" b="0" i="1" dirty="0" smtClean="0">
                                    <a:solidFill>
                                      <a:srgbClr val="000000"/>
                                    </a:solidFill>
                                    <a:latin typeface="Cambria Math" panose="02040503050406030204" pitchFamily="18" charset="0"/>
                                  </a:rPr>
                                  <m:t>102</m:t>
                                </m:r>
                              </m:oMath>
                            </m:oMathPara>
                          </a14:m>
                          <a:endParaRPr lang="en-US" dirty="0">
                            <a:solidFill>
                              <a:srgbClr val="000000"/>
                            </a:solidFill>
                          </a:endParaRPr>
                        </a:p>
                      </a:txBody>
                      <a:tcPr>
                        <a:solidFill>
                          <a:srgbClr val="F6EDE9"/>
                        </a:solidFill>
                      </a:tcPr>
                    </a:tc>
                    <a:tc>
                      <a:txBody>
                        <a:bodyPr/>
                        <a:lstStyle/>
                        <a:p>
                          <a:pPr algn="ctr"/>
                          <a:endParaRPr lang="en-US" dirty="0">
                            <a:solidFill>
                              <a:srgbClr val="000000"/>
                            </a:solidFill>
                          </a:endParaRPr>
                        </a:p>
                      </a:txBody>
                      <a:tcPr>
                        <a:solidFill>
                          <a:srgbClr val="F6EDE9"/>
                        </a:solidFill>
                      </a:tcPr>
                    </a:tc>
                    <a:tc>
                      <a:txBody>
                        <a:bodyPr/>
                        <a:lstStyle/>
                        <a:p>
                          <a:pPr algn="ctr"/>
                          <a:endParaRPr lang="en-US" dirty="0">
                            <a:solidFill>
                              <a:srgbClr val="000000"/>
                            </a:solidFill>
                          </a:endParaRPr>
                        </a:p>
                      </a:txBody>
                      <a:tcPr>
                        <a:solidFill>
                          <a:srgbClr val="F6EDE9"/>
                        </a:solidFill>
                      </a:tcPr>
                    </a:tc>
                    <a:tc>
                      <a:txBody>
                        <a:bodyPr/>
                        <a:lstStyle/>
                        <a:p>
                          <a:pPr algn="ctr"/>
                          <a:endParaRPr lang="en-US" dirty="0">
                            <a:solidFill>
                              <a:srgbClr val="000000"/>
                            </a:solidFill>
                          </a:endParaRPr>
                        </a:p>
                      </a:txBody>
                      <a:tcPr>
                        <a:solidFill>
                          <a:srgbClr val="F6EDE9"/>
                        </a:solidFill>
                      </a:tcPr>
                    </a:tc>
                    <a:extLst>
                      <a:ext uri="{0D108BD9-81ED-4DB2-BD59-A6C34878D82A}">
                        <a16:rowId xmlns:a16="http://schemas.microsoft.com/office/drawing/2014/main" val="1026112917"/>
                      </a:ext>
                    </a:extLst>
                  </a:tr>
                  <a:tr h="370840">
                    <a:tc>
                      <a:txBody>
                        <a:bodyPr/>
                        <a:lstStyle/>
                        <a:p>
                          <a:pPr algn="ctr"/>
                          <a:r>
                            <a:rPr lang="en-US" sz="1050" b="1" dirty="0">
                              <a:solidFill>
                                <a:schemeClr val="bg2"/>
                              </a:solidFill>
                            </a:rPr>
                            <a:t>(c)</a:t>
                          </a:r>
                        </a:p>
                      </a:txBody>
                      <a:tcPr anchor="ctr">
                        <a:solidFill>
                          <a:srgbClr val="F0E2D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GB" b="0" i="1" dirty="0" smtClean="0">
                                    <a:solidFill>
                                      <a:srgbClr val="000000"/>
                                    </a:solidFill>
                                    <a:latin typeface="Cambria Math" panose="02040503050406030204" pitchFamily="18" charset="0"/>
                                  </a:rPr>
                                  <m:t>424</m:t>
                                </m:r>
                                <m:r>
                                  <m:rPr>
                                    <m:nor/>
                                  </m:rPr>
                                  <a:rPr lang="en-GB" dirty="0" smtClean="0">
                                    <a:solidFill>
                                      <a:srgbClr val="000000"/>
                                    </a:solidFill>
                                  </a:rPr>
                                  <m:t>·</m:t>
                                </m:r>
                                <m:r>
                                  <a:rPr lang="en-GB" b="0" i="1" dirty="0" smtClean="0">
                                    <a:solidFill>
                                      <a:srgbClr val="000000"/>
                                    </a:solidFill>
                                    <a:latin typeface="Cambria Math" panose="02040503050406030204" pitchFamily="18" charset="0"/>
                                  </a:rPr>
                                  <m:t>562÷49</m:t>
                                </m:r>
                                <m:r>
                                  <m:rPr>
                                    <m:nor/>
                                  </m:rPr>
                                  <a:rPr lang="en-GB" dirty="0" smtClean="0">
                                    <a:solidFill>
                                      <a:srgbClr val="000000"/>
                                    </a:solidFill>
                                  </a:rPr>
                                  <m:t>·</m:t>
                                </m:r>
                                <m:r>
                                  <a:rPr lang="en-GB" b="0" i="1" dirty="0" smtClean="0">
                                    <a:solidFill>
                                      <a:srgbClr val="000000"/>
                                    </a:solidFill>
                                    <a:latin typeface="Cambria Math" panose="02040503050406030204" pitchFamily="18" charset="0"/>
                                  </a:rPr>
                                  <m:t>98</m:t>
                                </m:r>
                              </m:oMath>
                            </m:oMathPara>
                          </a14:m>
                          <a:endParaRPr lang="en-US" dirty="0">
                            <a:solidFill>
                              <a:srgbClr val="000000"/>
                            </a:solidFill>
                          </a:endParaRPr>
                        </a:p>
                      </a:txBody>
                      <a:tcPr>
                        <a:solidFill>
                          <a:srgbClr val="F0E2DC"/>
                        </a:solidFill>
                      </a:tcPr>
                    </a:tc>
                    <a:tc>
                      <a:txBody>
                        <a:bodyPr/>
                        <a:lstStyle/>
                        <a:p>
                          <a:pPr algn="ctr"/>
                          <a:endParaRPr lang="en-US" dirty="0">
                            <a:solidFill>
                              <a:srgbClr val="000000"/>
                            </a:solidFill>
                          </a:endParaRPr>
                        </a:p>
                      </a:txBody>
                      <a:tcPr>
                        <a:solidFill>
                          <a:srgbClr val="F0E2DC"/>
                        </a:solidFill>
                      </a:tcPr>
                    </a:tc>
                    <a:tc>
                      <a:txBody>
                        <a:bodyPr/>
                        <a:lstStyle/>
                        <a:p>
                          <a:pPr algn="ctr"/>
                          <a:endParaRPr lang="en-US" dirty="0">
                            <a:solidFill>
                              <a:srgbClr val="000000"/>
                            </a:solidFill>
                          </a:endParaRPr>
                        </a:p>
                      </a:txBody>
                      <a:tcPr>
                        <a:solidFill>
                          <a:srgbClr val="F0E2DC"/>
                        </a:solidFill>
                      </a:tcPr>
                    </a:tc>
                    <a:tc>
                      <a:txBody>
                        <a:bodyPr/>
                        <a:lstStyle/>
                        <a:p>
                          <a:pPr algn="ctr"/>
                          <a:endParaRPr lang="en-US" dirty="0">
                            <a:solidFill>
                              <a:srgbClr val="000000"/>
                            </a:solidFill>
                          </a:endParaRPr>
                        </a:p>
                      </a:txBody>
                      <a:tcPr>
                        <a:solidFill>
                          <a:srgbClr val="F0E2DC"/>
                        </a:solidFill>
                      </a:tcPr>
                    </a:tc>
                    <a:extLst>
                      <a:ext uri="{0D108BD9-81ED-4DB2-BD59-A6C34878D82A}">
                        <a16:rowId xmlns:a16="http://schemas.microsoft.com/office/drawing/2014/main" val="1210927948"/>
                      </a:ext>
                    </a:extLst>
                  </a:tr>
                  <a:tr h="370840">
                    <a:tc>
                      <a:txBody>
                        <a:bodyPr/>
                        <a:lstStyle/>
                        <a:p>
                          <a:pPr algn="ctr"/>
                          <a:r>
                            <a:rPr lang="en-US" sz="1050" b="1" dirty="0">
                              <a:solidFill>
                                <a:schemeClr val="bg2"/>
                              </a:solidFill>
                            </a:rPr>
                            <a:t>(d)</a:t>
                          </a:r>
                        </a:p>
                      </a:txBody>
                      <a:tcPr anchor="ctr">
                        <a:solidFill>
                          <a:srgbClr val="F6EDE9"/>
                        </a:solidFill>
                      </a:tcPr>
                    </a:tc>
                    <a:tc>
                      <a:txBody>
                        <a:bodyPr/>
                        <a:lstStyle/>
                        <a:p>
                          <a:pPr algn="ctr"/>
                          <a14:m>
                            <m:oMathPara xmlns:m="http://schemas.openxmlformats.org/officeDocument/2006/math">
                              <m:oMathParaPr>
                                <m:jc m:val="centerGroup"/>
                              </m:oMathParaPr>
                              <m:oMath xmlns:m="http://schemas.openxmlformats.org/officeDocument/2006/math">
                                <m:box>
                                  <m:boxPr>
                                    <m:ctrlPr>
                                      <a:rPr lang="en-GB" b="0" i="1" dirty="0" smtClean="0">
                                        <a:solidFill>
                                          <a:srgbClr val="000000"/>
                                        </a:solidFill>
                                        <a:latin typeface="Cambria Math" panose="02040503050406030204" pitchFamily="18" charset="0"/>
                                      </a:rPr>
                                    </m:ctrlPr>
                                  </m:boxPr>
                                  <m:e>
                                    <m:r>
                                      <a:rPr lang="en-GB" b="0" i="1" dirty="0" smtClean="0">
                                        <a:solidFill>
                                          <a:srgbClr val="000000"/>
                                        </a:solidFill>
                                        <a:latin typeface="Cambria Math" panose="02040503050406030204" pitchFamily="18" charset="0"/>
                                      </a:rPr>
                                      <m:t>9</m:t>
                                    </m:r>
                                    <m:r>
                                      <m:rPr>
                                        <m:nor/>
                                      </m:rPr>
                                      <a:rPr lang="en-GB" dirty="0" smtClean="0">
                                        <a:solidFill>
                                          <a:srgbClr val="000000"/>
                                        </a:solidFill>
                                      </a:rPr>
                                      <m:t>·</m:t>
                                    </m:r>
                                    <m:r>
                                      <a:rPr lang="en-GB" b="0" i="1" dirty="0" smtClean="0">
                                        <a:solidFill>
                                          <a:srgbClr val="000000"/>
                                        </a:solidFill>
                                        <a:latin typeface="Cambria Math" panose="02040503050406030204" pitchFamily="18" charset="0"/>
                                      </a:rPr>
                                      <m:t>89×14</m:t>
                                    </m:r>
                                    <m:r>
                                      <m:rPr>
                                        <m:nor/>
                                      </m:rPr>
                                      <a:rPr lang="en-GB" dirty="0" smtClean="0">
                                        <a:solidFill>
                                          <a:srgbClr val="000000"/>
                                        </a:solidFill>
                                      </a:rPr>
                                      <m:t>·</m:t>
                                    </m:r>
                                    <m:r>
                                      <a:rPr lang="en-GB" b="0" i="1" dirty="0" smtClean="0">
                                        <a:solidFill>
                                          <a:srgbClr val="000000"/>
                                        </a:solidFill>
                                        <a:latin typeface="Cambria Math" panose="02040503050406030204" pitchFamily="18" charset="0"/>
                                      </a:rPr>
                                      <m:t>67</m:t>
                                    </m:r>
                                  </m:e>
                                </m:box>
                              </m:oMath>
                            </m:oMathPara>
                          </a14:m>
                          <a:endParaRPr lang="en-US" dirty="0">
                            <a:solidFill>
                              <a:srgbClr val="000000"/>
                            </a:solidFill>
                          </a:endParaRPr>
                        </a:p>
                      </a:txBody>
                      <a:tcPr>
                        <a:solidFill>
                          <a:srgbClr val="F6EDE9"/>
                        </a:solidFill>
                      </a:tcPr>
                    </a:tc>
                    <a:tc>
                      <a:txBody>
                        <a:bodyPr/>
                        <a:lstStyle/>
                        <a:p>
                          <a:pPr algn="ctr"/>
                          <a:endParaRPr lang="en-US" dirty="0">
                            <a:solidFill>
                              <a:srgbClr val="000000"/>
                            </a:solidFill>
                          </a:endParaRPr>
                        </a:p>
                      </a:txBody>
                      <a:tcPr>
                        <a:solidFill>
                          <a:srgbClr val="F6EDE9"/>
                        </a:solidFill>
                      </a:tcPr>
                    </a:tc>
                    <a:tc>
                      <a:txBody>
                        <a:bodyPr/>
                        <a:lstStyle/>
                        <a:p>
                          <a:pPr algn="ctr"/>
                          <a:endParaRPr lang="en-US" dirty="0">
                            <a:solidFill>
                              <a:srgbClr val="000000"/>
                            </a:solidFill>
                          </a:endParaRPr>
                        </a:p>
                      </a:txBody>
                      <a:tcPr>
                        <a:solidFill>
                          <a:srgbClr val="F6EDE9"/>
                        </a:solidFill>
                      </a:tcPr>
                    </a:tc>
                    <a:tc>
                      <a:txBody>
                        <a:bodyPr/>
                        <a:lstStyle/>
                        <a:p>
                          <a:pPr algn="ctr"/>
                          <a:endParaRPr lang="en-US" dirty="0">
                            <a:solidFill>
                              <a:srgbClr val="000000"/>
                            </a:solidFill>
                          </a:endParaRPr>
                        </a:p>
                      </a:txBody>
                      <a:tcPr>
                        <a:solidFill>
                          <a:srgbClr val="F6EDE9"/>
                        </a:solidFill>
                      </a:tcPr>
                    </a:tc>
                    <a:extLst>
                      <a:ext uri="{0D108BD9-81ED-4DB2-BD59-A6C34878D82A}">
                        <a16:rowId xmlns:a16="http://schemas.microsoft.com/office/drawing/2014/main" val="1451423618"/>
                      </a:ext>
                    </a:extLst>
                  </a:tr>
                </a:tbl>
              </a:graphicData>
            </a:graphic>
          </p:graphicFrame>
        </mc:Choice>
        <mc:Fallback>
          <p:graphicFrame>
            <p:nvGraphicFramePr>
              <p:cNvPr id="2" name="Table 1">
                <a:extLst>
                  <a:ext uri="{FF2B5EF4-FFF2-40B4-BE49-F238E27FC236}">
                    <a16:creationId xmlns:a16="http://schemas.microsoft.com/office/drawing/2014/main" id="{0FA51166-2E66-2392-D956-2428FF43878E}"/>
                  </a:ext>
                </a:extLst>
              </p:cNvPr>
              <p:cNvGraphicFramePr>
                <a:graphicFrameLocks noGrp="1"/>
              </p:cNvGraphicFramePr>
              <p:nvPr>
                <p:extLst>
                  <p:ext uri="{D42A27DB-BD31-4B8C-83A1-F6EECF244321}">
                    <p14:modId xmlns:p14="http://schemas.microsoft.com/office/powerpoint/2010/main" val="1939253039"/>
                  </p:ext>
                </p:extLst>
              </p:nvPr>
            </p:nvGraphicFramePr>
            <p:xfrm>
              <a:off x="590136" y="2943995"/>
              <a:ext cx="7893907" cy="1894840"/>
            </p:xfrm>
            <a:graphic>
              <a:graphicData uri="http://schemas.openxmlformats.org/drawingml/2006/table">
                <a:tbl>
                  <a:tblPr firstRow="1" bandRow="1">
                    <a:tableStyleId>{5C22544A-7EE6-4342-B048-85BDC9FD1C3A}</a:tableStyleId>
                  </a:tblPr>
                  <a:tblGrid>
                    <a:gridCol w="634365">
                      <a:extLst>
                        <a:ext uri="{9D8B030D-6E8A-4147-A177-3AD203B41FA5}">
                          <a16:colId xmlns:a16="http://schemas.microsoft.com/office/drawing/2014/main" val="2367339359"/>
                        </a:ext>
                      </a:extLst>
                    </a:gridCol>
                    <a:gridCol w="1781092">
                      <a:extLst>
                        <a:ext uri="{9D8B030D-6E8A-4147-A177-3AD203B41FA5}">
                          <a16:colId xmlns:a16="http://schemas.microsoft.com/office/drawing/2014/main" val="4143875300"/>
                        </a:ext>
                      </a:extLst>
                    </a:gridCol>
                    <a:gridCol w="1998262">
                      <a:extLst>
                        <a:ext uri="{9D8B030D-6E8A-4147-A177-3AD203B41FA5}">
                          <a16:colId xmlns:a16="http://schemas.microsoft.com/office/drawing/2014/main" val="4268243830"/>
                        </a:ext>
                      </a:extLst>
                    </a:gridCol>
                    <a:gridCol w="1484409">
                      <a:extLst>
                        <a:ext uri="{9D8B030D-6E8A-4147-A177-3AD203B41FA5}">
                          <a16:colId xmlns:a16="http://schemas.microsoft.com/office/drawing/2014/main" val="4229482011"/>
                        </a:ext>
                      </a:extLst>
                    </a:gridCol>
                    <a:gridCol w="1995779">
                      <a:extLst>
                        <a:ext uri="{9D8B030D-6E8A-4147-A177-3AD203B41FA5}">
                          <a16:colId xmlns:a16="http://schemas.microsoft.com/office/drawing/2014/main" val="3841078895"/>
                        </a:ext>
                      </a:extLst>
                    </a:gridCol>
                  </a:tblGrid>
                  <a:tr h="411480">
                    <a:tc>
                      <a:txBody>
                        <a:bodyPr/>
                        <a:lstStyle/>
                        <a:p>
                          <a:endParaRPr lang="en-US" sz="1100"/>
                        </a:p>
                      </a:txBody>
                      <a:tcPr>
                        <a:solidFill>
                          <a:srgbClr val="E2C2B7"/>
                        </a:solidFill>
                      </a:tcPr>
                    </a:tc>
                    <a:tc>
                      <a:txBody>
                        <a:bodyPr/>
                        <a:lstStyle/>
                        <a:p>
                          <a:pPr algn="ctr"/>
                          <a:r>
                            <a:rPr lang="en-US" sz="1050" dirty="0">
                              <a:solidFill>
                                <a:schemeClr val="bg2"/>
                              </a:solidFill>
                            </a:rPr>
                            <a:t>Problem</a:t>
                          </a:r>
                        </a:p>
                      </a:txBody>
                      <a:tcPr anchor="ctr">
                        <a:solidFill>
                          <a:srgbClr val="E2C2B7"/>
                        </a:solidFill>
                      </a:tcPr>
                    </a:tc>
                    <a:tc>
                      <a:txBody>
                        <a:bodyPr/>
                        <a:lstStyle/>
                        <a:p>
                          <a:pPr algn="ctr"/>
                          <a:r>
                            <a:rPr lang="en-US" sz="1050" dirty="0">
                              <a:solidFill>
                                <a:schemeClr val="bg2"/>
                              </a:solidFill>
                            </a:rPr>
                            <a:t>Rounded to 1 significant figure</a:t>
                          </a:r>
                        </a:p>
                      </a:txBody>
                      <a:tcPr anchor="ctr">
                        <a:solidFill>
                          <a:srgbClr val="E2C2B7"/>
                        </a:solidFill>
                      </a:tcPr>
                    </a:tc>
                    <a:tc>
                      <a:txBody>
                        <a:bodyPr/>
                        <a:lstStyle/>
                        <a:p>
                          <a:pPr algn="ctr"/>
                          <a:r>
                            <a:rPr lang="en-US" sz="1050" dirty="0">
                              <a:solidFill>
                                <a:schemeClr val="bg2"/>
                              </a:solidFill>
                            </a:rPr>
                            <a:t>Estimate</a:t>
                          </a:r>
                        </a:p>
                      </a:txBody>
                      <a:tcPr anchor="ctr">
                        <a:solidFill>
                          <a:srgbClr val="E2C2B7"/>
                        </a:solidFill>
                      </a:tcPr>
                    </a:tc>
                    <a:tc>
                      <a:txBody>
                        <a:bodyPr/>
                        <a:lstStyle/>
                        <a:p>
                          <a:pPr algn="ctr"/>
                          <a:r>
                            <a:rPr lang="en-US" sz="1050" dirty="0">
                              <a:solidFill>
                                <a:schemeClr val="bg2"/>
                              </a:solidFill>
                            </a:rPr>
                            <a:t>Actual answer (rounded to 2 decimal places)</a:t>
                          </a:r>
                        </a:p>
                      </a:txBody>
                      <a:tcPr anchor="ctr">
                        <a:solidFill>
                          <a:srgbClr val="E2C2B7"/>
                        </a:solidFill>
                      </a:tcPr>
                    </a:tc>
                    <a:extLst>
                      <a:ext uri="{0D108BD9-81ED-4DB2-BD59-A6C34878D82A}">
                        <a16:rowId xmlns:a16="http://schemas.microsoft.com/office/drawing/2014/main" val="1935728890"/>
                      </a:ext>
                    </a:extLst>
                  </a:tr>
                  <a:tr h="370840">
                    <a:tc>
                      <a:txBody>
                        <a:bodyPr/>
                        <a:lstStyle/>
                        <a:p>
                          <a:pPr algn="ctr"/>
                          <a:r>
                            <a:rPr lang="en-US" sz="1050" b="1" dirty="0">
                              <a:solidFill>
                                <a:schemeClr val="bg2"/>
                              </a:solidFill>
                            </a:rPr>
                            <a:t>(a)</a:t>
                          </a:r>
                        </a:p>
                      </a:txBody>
                      <a:tcPr anchor="ctr">
                        <a:solidFill>
                          <a:srgbClr val="F0E2DC"/>
                        </a:solidFill>
                      </a:tcPr>
                    </a:tc>
                    <a:tc>
                      <a:txBody>
                        <a:bodyPr/>
                        <a:lstStyle/>
                        <a:p>
                          <a:endParaRPr lang="en-US"/>
                        </a:p>
                      </a:txBody>
                      <a:tcPr>
                        <a:blipFill>
                          <a:blip r:embed="rId4"/>
                          <a:stretch>
                            <a:fillRect l="-35836" t="-113115" r="-308191" b="-303279"/>
                          </a:stretch>
                        </a:blipFill>
                      </a:tcPr>
                    </a:tc>
                    <a:tc>
                      <a:txBody>
                        <a:bodyPr/>
                        <a:lstStyle/>
                        <a:p>
                          <a:endParaRPr lang="en-US"/>
                        </a:p>
                      </a:txBody>
                      <a:tcPr>
                        <a:blipFill>
                          <a:blip r:embed="rId4"/>
                          <a:stretch>
                            <a:fillRect l="-121341" t="-113115" r="-175305" b="-303279"/>
                          </a:stretch>
                        </a:blipFill>
                      </a:tcPr>
                    </a:tc>
                    <a:tc>
                      <a:txBody>
                        <a:bodyPr/>
                        <a:lstStyle/>
                        <a:p>
                          <a:pPr algn="ctr"/>
                          <a:r>
                            <a:rPr lang="en-US" dirty="0">
                              <a:solidFill>
                                <a:srgbClr val="000000"/>
                              </a:solidFill>
                            </a:rPr>
                            <a:t>35</a:t>
                          </a:r>
                        </a:p>
                      </a:txBody>
                      <a:tcPr>
                        <a:solidFill>
                          <a:srgbClr val="F0E2DC"/>
                        </a:solidFill>
                      </a:tcPr>
                    </a:tc>
                    <a:tc>
                      <a:txBody>
                        <a:bodyPr/>
                        <a:lstStyle/>
                        <a:p>
                          <a:endParaRPr lang="en-US"/>
                        </a:p>
                      </a:txBody>
                      <a:tcPr>
                        <a:blipFill>
                          <a:blip r:embed="rId4"/>
                          <a:stretch>
                            <a:fillRect l="-295427" t="-113115" r="-1220" b="-303279"/>
                          </a:stretch>
                        </a:blipFill>
                      </a:tcPr>
                    </a:tc>
                    <a:extLst>
                      <a:ext uri="{0D108BD9-81ED-4DB2-BD59-A6C34878D82A}">
                        <a16:rowId xmlns:a16="http://schemas.microsoft.com/office/drawing/2014/main" val="3433839788"/>
                      </a:ext>
                    </a:extLst>
                  </a:tr>
                  <a:tr h="370840">
                    <a:tc>
                      <a:txBody>
                        <a:bodyPr/>
                        <a:lstStyle/>
                        <a:p>
                          <a:pPr algn="ctr"/>
                          <a:r>
                            <a:rPr lang="en-US" sz="1050" b="1" dirty="0">
                              <a:solidFill>
                                <a:schemeClr val="bg2"/>
                              </a:solidFill>
                            </a:rPr>
                            <a:t>(b)</a:t>
                          </a:r>
                        </a:p>
                      </a:txBody>
                      <a:tcPr anchor="ctr">
                        <a:solidFill>
                          <a:srgbClr val="F6EDE9"/>
                        </a:solidFill>
                      </a:tcPr>
                    </a:tc>
                    <a:tc>
                      <a:txBody>
                        <a:bodyPr/>
                        <a:lstStyle/>
                        <a:p>
                          <a:endParaRPr lang="en-US"/>
                        </a:p>
                      </a:txBody>
                      <a:tcPr>
                        <a:blipFill>
                          <a:blip r:embed="rId4"/>
                          <a:stretch>
                            <a:fillRect l="-35836" t="-213115" r="-308191" b="-203279"/>
                          </a:stretch>
                        </a:blipFill>
                      </a:tcPr>
                    </a:tc>
                    <a:tc>
                      <a:txBody>
                        <a:bodyPr/>
                        <a:lstStyle/>
                        <a:p>
                          <a:pPr algn="ctr"/>
                          <a:endParaRPr lang="en-US" dirty="0">
                            <a:solidFill>
                              <a:srgbClr val="000000"/>
                            </a:solidFill>
                          </a:endParaRPr>
                        </a:p>
                      </a:txBody>
                      <a:tcPr>
                        <a:solidFill>
                          <a:srgbClr val="F6EDE9"/>
                        </a:solidFill>
                      </a:tcPr>
                    </a:tc>
                    <a:tc>
                      <a:txBody>
                        <a:bodyPr/>
                        <a:lstStyle/>
                        <a:p>
                          <a:pPr algn="ctr"/>
                          <a:endParaRPr lang="en-US" dirty="0">
                            <a:solidFill>
                              <a:srgbClr val="000000"/>
                            </a:solidFill>
                          </a:endParaRPr>
                        </a:p>
                      </a:txBody>
                      <a:tcPr>
                        <a:solidFill>
                          <a:srgbClr val="F6EDE9"/>
                        </a:solidFill>
                      </a:tcPr>
                    </a:tc>
                    <a:tc>
                      <a:txBody>
                        <a:bodyPr/>
                        <a:lstStyle/>
                        <a:p>
                          <a:pPr algn="ctr"/>
                          <a:endParaRPr lang="en-US" dirty="0">
                            <a:solidFill>
                              <a:srgbClr val="000000"/>
                            </a:solidFill>
                          </a:endParaRPr>
                        </a:p>
                      </a:txBody>
                      <a:tcPr>
                        <a:solidFill>
                          <a:srgbClr val="F6EDE9"/>
                        </a:solidFill>
                      </a:tcPr>
                    </a:tc>
                    <a:extLst>
                      <a:ext uri="{0D108BD9-81ED-4DB2-BD59-A6C34878D82A}">
                        <a16:rowId xmlns:a16="http://schemas.microsoft.com/office/drawing/2014/main" val="1026112917"/>
                      </a:ext>
                    </a:extLst>
                  </a:tr>
                  <a:tr h="370840">
                    <a:tc>
                      <a:txBody>
                        <a:bodyPr/>
                        <a:lstStyle/>
                        <a:p>
                          <a:pPr algn="ctr"/>
                          <a:r>
                            <a:rPr lang="en-US" sz="1050" b="1" dirty="0">
                              <a:solidFill>
                                <a:schemeClr val="bg2"/>
                              </a:solidFill>
                            </a:rPr>
                            <a:t>(c)</a:t>
                          </a:r>
                        </a:p>
                      </a:txBody>
                      <a:tcPr anchor="ctr">
                        <a:solidFill>
                          <a:srgbClr val="F0E2DC"/>
                        </a:solidFill>
                      </a:tcPr>
                    </a:tc>
                    <a:tc>
                      <a:txBody>
                        <a:bodyPr/>
                        <a:lstStyle/>
                        <a:p>
                          <a:endParaRPr lang="en-US"/>
                        </a:p>
                      </a:txBody>
                      <a:tcPr>
                        <a:blipFill>
                          <a:blip r:embed="rId4"/>
                          <a:stretch>
                            <a:fillRect l="-35836" t="-313115" r="-308191" b="-103279"/>
                          </a:stretch>
                        </a:blipFill>
                      </a:tcPr>
                    </a:tc>
                    <a:tc>
                      <a:txBody>
                        <a:bodyPr/>
                        <a:lstStyle/>
                        <a:p>
                          <a:pPr algn="ctr"/>
                          <a:endParaRPr lang="en-US" dirty="0">
                            <a:solidFill>
                              <a:srgbClr val="000000"/>
                            </a:solidFill>
                          </a:endParaRPr>
                        </a:p>
                      </a:txBody>
                      <a:tcPr>
                        <a:solidFill>
                          <a:srgbClr val="F0E2DC"/>
                        </a:solidFill>
                      </a:tcPr>
                    </a:tc>
                    <a:tc>
                      <a:txBody>
                        <a:bodyPr/>
                        <a:lstStyle/>
                        <a:p>
                          <a:pPr algn="ctr"/>
                          <a:endParaRPr lang="en-US" dirty="0">
                            <a:solidFill>
                              <a:srgbClr val="000000"/>
                            </a:solidFill>
                          </a:endParaRPr>
                        </a:p>
                      </a:txBody>
                      <a:tcPr>
                        <a:solidFill>
                          <a:srgbClr val="F0E2DC"/>
                        </a:solidFill>
                      </a:tcPr>
                    </a:tc>
                    <a:tc>
                      <a:txBody>
                        <a:bodyPr/>
                        <a:lstStyle/>
                        <a:p>
                          <a:pPr algn="ctr"/>
                          <a:endParaRPr lang="en-US" dirty="0">
                            <a:solidFill>
                              <a:srgbClr val="000000"/>
                            </a:solidFill>
                          </a:endParaRPr>
                        </a:p>
                      </a:txBody>
                      <a:tcPr>
                        <a:solidFill>
                          <a:srgbClr val="F0E2DC"/>
                        </a:solidFill>
                      </a:tcPr>
                    </a:tc>
                    <a:extLst>
                      <a:ext uri="{0D108BD9-81ED-4DB2-BD59-A6C34878D82A}">
                        <a16:rowId xmlns:a16="http://schemas.microsoft.com/office/drawing/2014/main" val="1210927948"/>
                      </a:ext>
                    </a:extLst>
                  </a:tr>
                  <a:tr h="370840">
                    <a:tc>
                      <a:txBody>
                        <a:bodyPr/>
                        <a:lstStyle/>
                        <a:p>
                          <a:pPr algn="ctr"/>
                          <a:r>
                            <a:rPr lang="en-US" sz="1050" b="1" dirty="0">
                              <a:solidFill>
                                <a:schemeClr val="bg2"/>
                              </a:solidFill>
                            </a:rPr>
                            <a:t>(d)</a:t>
                          </a:r>
                        </a:p>
                      </a:txBody>
                      <a:tcPr anchor="ctr">
                        <a:solidFill>
                          <a:srgbClr val="F6EDE9"/>
                        </a:solidFill>
                      </a:tcPr>
                    </a:tc>
                    <a:tc>
                      <a:txBody>
                        <a:bodyPr/>
                        <a:lstStyle/>
                        <a:p>
                          <a:endParaRPr lang="en-US"/>
                        </a:p>
                      </a:txBody>
                      <a:tcPr>
                        <a:blipFill>
                          <a:blip r:embed="rId4"/>
                          <a:stretch>
                            <a:fillRect l="-35836" t="-413115" r="-308191" b="-3279"/>
                          </a:stretch>
                        </a:blipFill>
                      </a:tcPr>
                    </a:tc>
                    <a:tc>
                      <a:txBody>
                        <a:bodyPr/>
                        <a:lstStyle/>
                        <a:p>
                          <a:pPr algn="ctr"/>
                          <a:endParaRPr lang="en-US" dirty="0">
                            <a:solidFill>
                              <a:srgbClr val="000000"/>
                            </a:solidFill>
                          </a:endParaRPr>
                        </a:p>
                      </a:txBody>
                      <a:tcPr>
                        <a:solidFill>
                          <a:srgbClr val="F6EDE9"/>
                        </a:solidFill>
                      </a:tcPr>
                    </a:tc>
                    <a:tc>
                      <a:txBody>
                        <a:bodyPr/>
                        <a:lstStyle/>
                        <a:p>
                          <a:pPr algn="ctr"/>
                          <a:endParaRPr lang="en-US" dirty="0">
                            <a:solidFill>
                              <a:srgbClr val="000000"/>
                            </a:solidFill>
                          </a:endParaRPr>
                        </a:p>
                      </a:txBody>
                      <a:tcPr>
                        <a:solidFill>
                          <a:srgbClr val="F6EDE9"/>
                        </a:solidFill>
                      </a:tcPr>
                    </a:tc>
                    <a:tc>
                      <a:txBody>
                        <a:bodyPr/>
                        <a:lstStyle/>
                        <a:p>
                          <a:pPr algn="ctr"/>
                          <a:endParaRPr lang="en-US" dirty="0">
                            <a:solidFill>
                              <a:srgbClr val="000000"/>
                            </a:solidFill>
                          </a:endParaRPr>
                        </a:p>
                      </a:txBody>
                      <a:tcPr>
                        <a:solidFill>
                          <a:srgbClr val="F6EDE9"/>
                        </a:solidFill>
                      </a:tcPr>
                    </a:tc>
                    <a:extLst>
                      <a:ext uri="{0D108BD9-81ED-4DB2-BD59-A6C34878D82A}">
                        <a16:rowId xmlns:a16="http://schemas.microsoft.com/office/drawing/2014/main" val="1451423618"/>
                      </a:ext>
                    </a:extLst>
                  </a:tr>
                </a:tbl>
              </a:graphicData>
            </a:graphic>
          </p:graphicFrame>
        </mc:Fallback>
      </mc:AlternateContent>
      <p:sp>
        <p:nvSpPr>
          <p:cNvPr id="3" name="Google Shape;116;p21">
            <a:extLst>
              <a:ext uri="{FF2B5EF4-FFF2-40B4-BE49-F238E27FC236}">
                <a16:creationId xmlns:a16="http://schemas.microsoft.com/office/drawing/2014/main" id="{82356D32-6FE4-B247-D188-08A7681D66D6}"/>
              </a:ext>
            </a:extLst>
          </p:cNvPr>
          <p:cNvSpPr txBox="1"/>
          <p:nvPr/>
        </p:nvSpPr>
        <p:spPr>
          <a:xfrm>
            <a:off x="438148" y="2339666"/>
            <a:ext cx="8233185" cy="52318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GB" sz="1400" b="0" i="0" u="none" strike="noStrike" cap="none" dirty="0">
                <a:solidFill>
                  <a:srgbClr val="000000"/>
                </a:solidFill>
                <a:latin typeface="Arial"/>
                <a:ea typeface="Arial"/>
                <a:cs typeface="Arial"/>
                <a:sym typeface="Arial"/>
              </a:rPr>
              <a:t>2. Complete the table below. First estimate your answers, then use your calculator to find the solution. The first one has been done for you.</a:t>
            </a:r>
          </a:p>
        </p:txBody>
      </p:sp>
    </p:spTree>
    <p:extLst>
      <p:ext uri="{BB962C8B-B14F-4D97-AF65-F5344CB8AC3E}">
        <p14:creationId xmlns:p14="http://schemas.microsoft.com/office/powerpoint/2010/main" val="2563421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A9925DC4-5A28-828B-E623-2C1E221929F8}"/>
            </a:ext>
          </a:extLst>
        </p:cNvPr>
        <p:cNvGrpSpPr/>
        <p:nvPr/>
      </p:nvGrpSpPr>
      <p:grpSpPr>
        <a:xfrm>
          <a:off x="0" y="0"/>
          <a:ext cx="0" cy="0"/>
          <a:chOff x="0" y="0"/>
          <a:chExt cx="0" cy="0"/>
        </a:xfrm>
      </p:grpSpPr>
      <p:sp>
        <p:nvSpPr>
          <p:cNvPr id="113" name="Google Shape;113;p21">
            <a:extLst>
              <a:ext uri="{FF2B5EF4-FFF2-40B4-BE49-F238E27FC236}">
                <a16:creationId xmlns:a16="http://schemas.microsoft.com/office/drawing/2014/main" id="{5C0AF286-A471-9513-FF19-0A0764FB19AD}"/>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7.2 Working with decimals – Exercise 7.2</a:t>
            </a:r>
            <a:endParaRPr dirty="0"/>
          </a:p>
        </p:txBody>
      </p:sp>
      <p:sp>
        <p:nvSpPr>
          <p:cNvPr id="114" name="Google Shape;114;p21">
            <a:extLst>
              <a:ext uri="{FF2B5EF4-FFF2-40B4-BE49-F238E27FC236}">
                <a16:creationId xmlns:a16="http://schemas.microsoft.com/office/drawing/2014/main" id="{D6445B0A-03AD-07FC-72E5-7B7DE31987C7}"/>
              </a:ext>
            </a:extLst>
          </p:cNvPr>
          <p:cNvSpPr txBox="1"/>
          <p:nvPr/>
        </p:nvSpPr>
        <p:spPr>
          <a:xfrm>
            <a:off x="457200" y="1028700"/>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AC4632"/>
                </a:solidFill>
                <a:latin typeface="Arial"/>
                <a:ea typeface="Arial"/>
                <a:cs typeface="Arial"/>
                <a:sym typeface="Arial"/>
              </a:rPr>
              <a:t>Level 1</a:t>
            </a:r>
            <a:endParaRPr/>
          </a:p>
        </p:txBody>
      </p:sp>
      <mc:AlternateContent xmlns:mc="http://schemas.openxmlformats.org/markup-compatibility/2006">
        <mc:Choice xmlns:a14="http://schemas.microsoft.com/office/drawing/2010/main" Requires="a14">
          <p:sp>
            <p:nvSpPr>
              <p:cNvPr id="116" name="Google Shape;116;p21">
                <a:extLst>
                  <a:ext uri="{FF2B5EF4-FFF2-40B4-BE49-F238E27FC236}">
                    <a16:creationId xmlns:a16="http://schemas.microsoft.com/office/drawing/2014/main" id="{90BE4E0A-7415-9275-AA2C-2B4E5B52B086}"/>
                  </a:ext>
                </a:extLst>
              </p:cNvPr>
              <p:cNvSpPr txBox="1"/>
              <p:nvPr/>
            </p:nvSpPr>
            <p:spPr>
              <a:xfrm>
                <a:off x="438149" y="1336477"/>
                <a:ext cx="8233185" cy="150447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GB" dirty="0"/>
                  <a:t>3</a:t>
                </a:r>
                <a:r>
                  <a:rPr lang="en-GB" sz="1400" b="0" i="0" u="none" strike="noStrike" cap="none" dirty="0">
                    <a:solidFill>
                      <a:srgbClr val="000000"/>
                    </a:solidFill>
                    <a:latin typeface="Arial"/>
                    <a:ea typeface="Arial"/>
                    <a:cs typeface="Arial"/>
                    <a:sym typeface="Arial"/>
                  </a:rPr>
                  <a:t>. Without using a calculator, write the following fractions as decimals.</a:t>
                </a:r>
              </a:p>
              <a:p>
                <a:pPr marR="0" lvl="0" algn="l" rtl="0">
                  <a:lnSpc>
                    <a:spcPct val="100000"/>
                  </a:lnSpc>
                  <a:spcBef>
                    <a:spcPts val="0"/>
                  </a:spcBef>
                  <a:spcAft>
                    <a:spcPts val="0"/>
                  </a:spcAft>
                </a:pPr>
                <a:endParaRPr lang="en-GB" sz="1000" b="0" i="0" u="none" strike="noStrike" cap="none" dirty="0">
                  <a:solidFill>
                    <a:srgbClr val="000000"/>
                  </a:solidFill>
                  <a:latin typeface="Arial"/>
                  <a:ea typeface="Arial"/>
                  <a:cs typeface="Arial"/>
                  <a:sym typeface="Arial"/>
                </a:endParaRPr>
              </a:p>
              <a:p>
                <a:pPr lvl="0"/>
                <a:r>
                  <a:rPr lang="en-GB" dirty="0"/>
                  <a:t>(a) </a:t>
                </a:r>
                <a14:m>
                  <m:oMath xmlns:m="http://schemas.openxmlformats.org/officeDocument/2006/math">
                    <m:f>
                      <m:fPr>
                        <m:ctrlPr>
                          <a:rPr lang="en-GB"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10</m:t>
                        </m:r>
                      </m:den>
                    </m:f>
                    <m:r>
                      <a:rPr lang="en-GB" b="0" i="1" dirty="0" smtClean="0">
                        <a:latin typeface="Cambria Math" panose="02040503050406030204" pitchFamily="18" charset="0"/>
                      </a:rPr>
                      <m:t> </m:t>
                    </m:r>
                  </m:oMath>
                </a14:m>
                <a:r>
                  <a:rPr lang="en-GB" sz="1400" b="0" i="0" u="none" strike="noStrike" cap="none" dirty="0">
                    <a:solidFill>
                      <a:srgbClr val="000000"/>
                    </a:solidFill>
                    <a:latin typeface="Arial"/>
                    <a:ea typeface="Arial"/>
                    <a:cs typeface="Arial"/>
                    <a:sym typeface="Arial"/>
                  </a:rPr>
                  <a:t>		(c) </a:t>
                </a:r>
                <a14:m>
                  <m:oMath xmlns:m="http://schemas.openxmlformats.org/officeDocument/2006/math">
                    <m:f>
                      <m:fPr>
                        <m:ctrlPr>
                          <a:rPr lang="en-GB" i="1" dirty="0">
                            <a:latin typeface="Cambria Math" panose="02040503050406030204" pitchFamily="18" charset="0"/>
                          </a:rPr>
                        </m:ctrlPr>
                      </m:fPr>
                      <m:num>
                        <m:r>
                          <a:rPr lang="en-GB" b="0" i="1" dirty="0" smtClean="0">
                            <a:latin typeface="Cambria Math" panose="02040503050406030204" pitchFamily="18" charset="0"/>
                          </a:rPr>
                          <m:t>2</m:t>
                        </m:r>
                      </m:num>
                      <m:den>
                        <m:r>
                          <a:rPr lang="en-GB" i="1" dirty="0">
                            <a:latin typeface="Cambria Math" panose="02040503050406030204" pitchFamily="18" charset="0"/>
                          </a:rPr>
                          <m:t>10</m:t>
                        </m:r>
                      </m:den>
                    </m:f>
                  </m:oMath>
                </a14:m>
                <a:r>
                  <a:rPr lang="en-GB" sz="1400" b="0" i="0" u="none" strike="noStrike" cap="none" dirty="0">
                    <a:solidFill>
                      <a:srgbClr val="000000"/>
                    </a:solidFill>
                    <a:latin typeface="Arial"/>
                    <a:ea typeface="Arial"/>
                    <a:cs typeface="Arial"/>
                    <a:sym typeface="Arial"/>
                  </a:rPr>
                  <a:t>		(</a:t>
                </a:r>
                <a:r>
                  <a:rPr lang="en-GB" dirty="0"/>
                  <a:t>e</a:t>
                </a:r>
                <a:r>
                  <a:rPr lang="en-GB" sz="1400" b="0" i="0" u="none" strike="noStrike" cap="none" dirty="0">
                    <a:solidFill>
                      <a:srgbClr val="000000"/>
                    </a:solidFill>
                    <a:latin typeface="Arial"/>
                    <a:ea typeface="Arial"/>
                    <a:cs typeface="Arial"/>
                    <a:sym typeface="Arial"/>
                  </a:rPr>
                  <a:t>) </a:t>
                </a:r>
                <a14:m>
                  <m:oMath xmlns:m="http://schemas.openxmlformats.org/officeDocument/2006/math">
                    <m:f>
                      <m:fPr>
                        <m:ctrlPr>
                          <a:rPr lang="en-GB" i="1" dirty="0">
                            <a:latin typeface="Cambria Math" panose="02040503050406030204" pitchFamily="18" charset="0"/>
                          </a:rPr>
                        </m:ctrlPr>
                      </m:fPr>
                      <m:num>
                        <m:r>
                          <a:rPr lang="en-GB" b="0" i="1" dirty="0" smtClean="0">
                            <a:latin typeface="Cambria Math" panose="02040503050406030204" pitchFamily="18" charset="0"/>
                          </a:rPr>
                          <m:t>3</m:t>
                        </m:r>
                      </m:num>
                      <m:den>
                        <m:r>
                          <a:rPr lang="en-GB" i="1" dirty="0">
                            <a:latin typeface="Cambria Math" panose="02040503050406030204" pitchFamily="18" charset="0"/>
                          </a:rPr>
                          <m:t>1</m:t>
                        </m:r>
                        <m:r>
                          <a:rPr lang="en-GB" b="0" i="1" dirty="0" smtClean="0">
                            <a:latin typeface="Cambria Math" panose="02040503050406030204" pitchFamily="18" charset="0"/>
                          </a:rPr>
                          <m:t>0</m:t>
                        </m:r>
                        <m:r>
                          <a:rPr lang="en-GB" i="1" dirty="0">
                            <a:latin typeface="Cambria Math" panose="02040503050406030204" pitchFamily="18" charset="0"/>
                          </a:rPr>
                          <m:t>0</m:t>
                        </m:r>
                      </m:den>
                    </m:f>
                  </m:oMath>
                </a14:m>
                <a:r>
                  <a:rPr lang="en-GB" sz="1400" b="0" i="0" u="none" strike="noStrike" cap="none" dirty="0">
                    <a:solidFill>
                      <a:srgbClr val="000000"/>
                    </a:solidFill>
                    <a:latin typeface="Arial"/>
                    <a:ea typeface="Arial"/>
                    <a:cs typeface="Arial"/>
                    <a:sym typeface="Arial"/>
                  </a:rPr>
                  <a:t>		(g) </a:t>
                </a:r>
                <a14:m>
                  <m:oMath xmlns:m="http://schemas.openxmlformats.org/officeDocument/2006/math">
                    <m:f>
                      <m:fPr>
                        <m:ctrlPr>
                          <a:rPr lang="en-GB" i="1" dirty="0">
                            <a:latin typeface="Cambria Math" panose="02040503050406030204" pitchFamily="18" charset="0"/>
                          </a:rPr>
                        </m:ctrlPr>
                      </m:fPr>
                      <m:num>
                        <m:r>
                          <a:rPr lang="en-GB" i="1" dirty="0">
                            <a:latin typeface="Cambria Math" panose="02040503050406030204" pitchFamily="18" charset="0"/>
                          </a:rPr>
                          <m:t>1</m:t>
                        </m:r>
                        <m:r>
                          <a:rPr lang="en-GB" b="0" i="1" dirty="0" smtClean="0">
                            <a:latin typeface="Cambria Math" panose="02040503050406030204" pitchFamily="18" charset="0"/>
                          </a:rPr>
                          <m:t>2</m:t>
                        </m:r>
                      </m:num>
                      <m:den>
                        <m:r>
                          <a:rPr lang="en-GB" i="1" dirty="0">
                            <a:latin typeface="Cambria Math" panose="02040503050406030204" pitchFamily="18" charset="0"/>
                          </a:rPr>
                          <m:t>1</m:t>
                        </m:r>
                        <m:r>
                          <a:rPr lang="en-IE" b="0" i="1" dirty="0" smtClean="0">
                            <a:latin typeface="Cambria Math" panose="02040503050406030204" pitchFamily="18" charset="0"/>
                          </a:rPr>
                          <m:t> </m:t>
                        </m:r>
                        <m:r>
                          <a:rPr lang="en-GB" b="0" i="1" dirty="0" smtClean="0">
                            <a:latin typeface="Cambria Math" panose="02040503050406030204" pitchFamily="18" charset="0"/>
                          </a:rPr>
                          <m:t>00</m:t>
                        </m:r>
                        <m:r>
                          <a:rPr lang="en-GB" i="1" dirty="0">
                            <a:latin typeface="Cambria Math" panose="02040503050406030204" pitchFamily="18" charset="0"/>
                          </a:rPr>
                          <m:t>0</m:t>
                        </m:r>
                      </m:den>
                    </m:f>
                  </m:oMath>
                </a14:m>
                <a:r>
                  <a:rPr lang="en-GB" dirty="0"/>
                  <a:t>	</a:t>
                </a:r>
              </a:p>
              <a:p>
                <a:pPr lvl="0"/>
                <a:endParaRPr lang="en-GB" dirty="0"/>
              </a:p>
              <a:p>
                <a:pPr lvl="0"/>
                <a:r>
                  <a:rPr lang="en-GB" dirty="0"/>
                  <a:t>(b) </a:t>
                </a:r>
                <a14:m>
                  <m:oMath xmlns:m="http://schemas.openxmlformats.org/officeDocument/2006/math">
                    <m:f>
                      <m:fPr>
                        <m:ctrlPr>
                          <a:rPr lang="en-GB" i="1" dirty="0">
                            <a:latin typeface="Cambria Math" panose="02040503050406030204" pitchFamily="18" charset="0"/>
                          </a:rPr>
                        </m:ctrlPr>
                      </m:fPr>
                      <m:num>
                        <m:r>
                          <a:rPr lang="en-GB" i="1" dirty="0">
                            <a:latin typeface="Cambria Math" panose="02040503050406030204" pitchFamily="18" charset="0"/>
                          </a:rPr>
                          <m:t>1</m:t>
                        </m:r>
                      </m:num>
                      <m:den>
                        <m:r>
                          <a:rPr lang="en-GB" i="1" dirty="0">
                            <a:latin typeface="Cambria Math" panose="02040503050406030204" pitchFamily="18" charset="0"/>
                          </a:rPr>
                          <m:t>10</m:t>
                        </m:r>
                        <m:r>
                          <a:rPr lang="en-GB" b="0" i="1" dirty="0" smtClean="0">
                            <a:latin typeface="Cambria Math" panose="02040503050406030204" pitchFamily="18" charset="0"/>
                          </a:rPr>
                          <m:t>0</m:t>
                        </m:r>
                      </m:den>
                    </m:f>
                  </m:oMath>
                </a14:m>
                <a:r>
                  <a:rPr lang="en-GB" dirty="0"/>
                  <a:t>		(d) </a:t>
                </a:r>
                <a14:m>
                  <m:oMath xmlns:m="http://schemas.openxmlformats.org/officeDocument/2006/math">
                    <m:f>
                      <m:fPr>
                        <m:ctrlPr>
                          <a:rPr lang="en-GB" i="1" dirty="0">
                            <a:latin typeface="Cambria Math" panose="02040503050406030204" pitchFamily="18" charset="0"/>
                          </a:rPr>
                        </m:ctrlPr>
                      </m:fPr>
                      <m:num>
                        <m:r>
                          <a:rPr lang="en-GB" b="0" i="1" dirty="0" smtClean="0">
                            <a:latin typeface="Cambria Math" panose="02040503050406030204" pitchFamily="18" charset="0"/>
                          </a:rPr>
                          <m:t>22</m:t>
                        </m:r>
                      </m:num>
                      <m:den>
                        <m:r>
                          <a:rPr lang="en-GB" i="1" dirty="0">
                            <a:latin typeface="Cambria Math" panose="02040503050406030204" pitchFamily="18" charset="0"/>
                          </a:rPr>
                          <m:t>1</m:t>
                        </m:r>
                        <m:r>
                          <a:rPr lang="en-GB" b="0" i="1" dirty="0" smtClean="0">
                            <a:latin typeface="Cambria Math" panose="02040503050406030204" pitchFamily="18" charset="0"/>
                          </a:rPr>
                          <m:t>0</m:t>
                        </m:r>
                        <m:r>
                          <a:rPr lang="en-GB" i="1" dirty="0">
                            <a:latin typeface="Cambria Math" panose="02040503050406030204" pitchFamily="18" charset="0"/>
                          </a:rPr>
                          <m:t>0</m:t>
                        </m:r>
                      </m:den>
                    </m:f>
                  </m:oMath>
                </a14:m>
                <a:r>
                  <a:rPr lang="en-GB" dirty="0"/>
                  <a:t> 		(f) </a:t>
                </a:r>
                <a14:m>
                  <m:oMath xmlns:m="http://schemas.openxmlformats.org/officeDocument/2006/math">
                    <m:f>
                      <m:fPr>
                        <m:ctrlPr>
                          <a:rPr lang="en-GB" i="1" dirty="0">
                            <a:latin typeface="Cambria Math" panose="02040503050406030204" pitchFamily="18" charset="0"/>
                          </a:rPr>
                        </m:ctrlPr>
                      </m:fPr>
                      <m:num>
                        <m:r>
                          <a:rPr lang="en-GB" i="1" dirty="0">
                            <a:latin typeface="Cambria Math" panose="02040503050406030204" pitchFamily="18" charset="0"/>
                          </a:rPr>
                          <m:t>1</m:t>
                        </m:r>
                        <m:r>
                          <a:rPr lang="en-GB" b="0" i="1" dirty="0" smtClean="0">
                            <a:latin typeface="Cambria Math" panose="02040503050406030204" pitchFamily="18" charset="0"/>
                          </a:rPr>
                          <m:t>73</m:t>
                        </m:r>
                      </m:num>
                      <m:den>
                        <m:r>
                          <a:rPr lang="en-GB" i="1" dirty="0">
                            <a:latin typeface="Cambria Math" panose="02040503050406030204" pitchFamily="18" charset="0"/>
                          </a:rPr>
                          <m:t>1</m:t>
                        </m:r>
                        <m:r>
                          <a:rPr lang="en-IE" b="0" i="1" dirty="0" smtClean="0">
                            <a:latin typeface="Cambria Math" panose="02040503050406030204" pitchFamily="18" charset="0"/>
                          </a:rPr>
                          <m:t> </m:t>
                        </m:r>
                        <m:r>
                          <a:rPr lang="en-GB" i="1" dirty="0">
                            <a:latin typeface="Cambria Math" panose="02040503050406030204" pitchFamily="18" charset="0"/>
                          </a:rPr>
                          <m:t>0</m:t>
                        </m:r>
                        <m:r>
                          <a:rPr lang="en-GB" b="0" i="1" dirty="0" smtClean="0">
                            <a:latin typeface="Cambria Math" panose="02040503050406030204" pitchFamily="18" charset="0"/>
                          </a:rPr>
                          <m:t>00</m:t>
                        </m:r>
                      </m:den>
                    </m:f>
                  </m:oMath>
                </a14:m>
                <a:r>
                  <a:rPr lang="en-GB" dirty="0"/>
                  <a:t> 		(h) </a:t>
                </a:r>
                <a14:m>
                  <m:oMath xmlns:m="http://schemas.openxmlformats.org/officeDocument/2006/math">
                    <m:f>
                      <m:fPr>
                        <m:ctrlPr>
                          <a:rPr lang="en-GB" i="1" dirty="0">
                            <a:latin typeface="Cambria Math" panose="02040503050406030204" pitchFamily="18" charset="0"/>
                          </a:rPr>
                        </m:ctrlPr>
                      </m:fPr>
                      <m:num>
                        <m:r>
                          <a:rPr lang="en-GB" i="1" dirty="0">
                            <a:latin typeface="Cambria Math" panose="02040503050406030204" pitchFamily="18" charset="0"/>
                          </a:rPr>
                          <m:t>1</m:t>
                        </m:r>
                        <m:r>
                          <a:rPr lang="en-GB" b="0" i="1" dirty="0" smtClean="0">
                            <a:latin typeface="Cambria Math" panose="02040503050406030204" pitchFamily="18" charset="0"/>
                          </a:rPr>
                          <m:t>02</m:t>
                        </m:r>
                      </m:num>
                      <m:den>
                        <m:r>
                          <a:rPr lang="en-GB" i="1" dirty="0">
                            <a:latin typeface="Cambria Math" panose="02040503050406030204" pitchFamily="18" charset="0"/>
                          </a:rPr>
                          <m:t>1</m:t>
                        </m:r>
                        <m:r>
                          <a:rPr lang="en-IE" b="0" i="1" dirty="0" smtClean="0">
                            <a:latin typeface="Cambria Math" panose="02040503050406030204" pitchFamily="18" charset="0"/>
                          </a:rPr>
                          <m:t> </m:t>
                        </m:r>
                        <m:r>
                          <a:rPr lang="en-GB" i="1" dirty="0">
                            <a:latin typeface="Cambria Math" panose="02040503050406030204" pitchFamily="18" charset="0"/>
                          </a:rPr>
                          <m:t>0</m:t>
                        </m:r>
                        <m:r>
                          <a:rPr lang="en-GB" b="0" i="1" dirty="0" smtClean="0">
                            <a:latin typeface="Cambria Math" panose="02040503050406030204" pitchFamily="18" charset="0"/>
                          </a:rPr>
                          <m:t>00</m:t>
                        </m:r>
                      </m:den>
                    </m:f>
                  </m:oMath>
                </a14:m>
                <a:endParaRPr lang="en-GB" sz="1400" b="0" i="0" u="none" strike="noStrike" cap="none" dirty="0">
                  <a:solidFill>
                    <a:srgbClr val="000000"/>
                  </a:solidFill>
                  <a:latin typeface="Arial"/>
                  <a:ea typeface="Arial"/>
                  <a:cs typeface="Arial"/>
                  <a:sym typeface="Arial"/>
                </a:endParaRPr>
              </a:p>
              <a:p>
                <a:pPr lvl="0"/>
                <a:endParaRPr sz="1400" b="0" i="0" u="none" strike="noStrike" cap="none" dirty="0">
                  <a:solidFill>
                    <a:srgbClr val="000000"/>
                  </a:solidFill>
                  <a:latin typeface="Arial"/>
                  <a:ea typeface="Arial"/>
                  <a:cs typeface="Arial"/>
                  <a:sym typeface="Arial"/>
                </a:endParaRPr>
              </a:p>
            </p:txBody>
          </p:sp>
        </mc:Choice>
        <mc:Fallback>
          <p:sp>
            <p:nvSpPr>
              <p:cNvPr id="116" name="Google Shape;116;p21">
                <a:extLst>
                  <a:ext uri="{FF2B5EF4-FFF2-40B4-BE49-F238E27FC236}">
                    <a16:creationId xmlns:a16="http://schemas.microsoft.com/office/drawing/2014/main" id="{90BE4E0A-7415-9275-AA2C-2B4E5B52B086}"/>
                  </a:ext>
                </a:extLst>
              </p:cNvPr>
              <p:cNvSpPr txBox="1">
                <a:spLocks noRot="1" noChangeAspect="1" noMove="1" noResize="1" noEditPoints="1" noAdjustHandles="1" noChangeArrowheads="1" noChangeShapeType="1" noTextEdit="1"/>
              </p:cNvSpPr>
              <p:nvPr/>
            </p:nvSpPr>
            <p:spPr>
              <a:xfrm>
                <a:off x="438149" y="1336477"/>
                <a:ext cx="8233185" cy="1504474"/>
              </a:xfrm>
              <a:prstGeom prst="rect">
                <a:avLst/>
              </a:prstGeom>
              <a:blipFill>
                <a:blip r:embed="rId3"/>
                <a:stretch>
                  <a:fillRect l="-222" t="-810"/>
                </a:stretch>
              </a:blipFill>
              <a:ln>
                <a:noFill/>
              </a:ln>
            </p:spPr>
            <p:txBody>
              <a:bodyPr/>
              <a:lstStyle/>
              <a:p>
                <a:r>
                  <a:rPr lang="en-IE">
                    <a:noFill/>
                  </a:rPr>
                  <a:t> </a:t>
                </a:r>
              </a:p>
            </p:txBody>
          </p:sp>
        </mc:Fallback>
      </mc:AlternateContent>
      <mc:AlternateContent xmlns:mc="http://schemas.openxmlformats.org/markup-compatibility/2006">
        <mc:Choice xmlns:a14="http://schemas.microsoft.com/office/drawing/2010/main" Requires="a14">
          <p:sp>
            <p:nvSpPr>
              <p:cNvPr id="4" name="Google Shape;116;p21">
                <a:extLst>
                  <a:ext uri="{FF2B5EF4-FFF2-40B4-BE49-F238E27FC236}">
                    <a16:creationId xmlns:a16="http://schemas.microsoft.com/office/drawing/2014/main" id="{74A75D91-52E9-B5EE-9160-DDE652540CEA}"/>
                  </a:ext>
                </a:extLst>
              </p:cNvPr>
              <p:cNvSpPr txBox="1"/>
              <p:nvPr/>
            </p:nvSpPr>
            <p:spPr>
              <a:xfrm>
                <a:off x="438148" y="2951917"/>
                <a:ext cx="8233185" cy="738623"/>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GB" sz="1400" b="0" i="0" u="none" strike="noStrike" cap="none" dirty="0">
                    <a:solidFill>
                      <a:srgbClr val="000000"/>
                    </a:solidFill>
                    <a:latin typeface="Arial"/>
                    <a:ea typeface="Arial"/>
                    <a:cs typeface="Arial"/>
                    <a:sym typeface="Arial"/>
                  </a:rPr>
                  <a:t>4. Without using a calculator, write the following decimals as fractions and simplify your answer.</a:t>
                </a:r>
                <a:endParaRPr lang="en-GB" sz="1000" b="0" i="0" u="none" strike="noStrike" cap="none" dirty="0">
                  <a:solidFill>
                    <a:srgbClr val="000000"/>
                  </a:solidFill>
                  <a:latin typeface="Arial"/>
                  <a:ea typeface="Arial"/>
                  <a:cs typeface="Arial"/>
                  <a:sym typeface="Arial"/>
                </a:endParaRPr>
              </a:p>
              <a:p>
                <a:pPr lvl="0"/>
                <a:r>
                  <a:rPr lang="en-GB" b="0" dirty="0"/>
                  <a:t>(a) </a:t>
                </a:r>
                <a14:m>
                  <m:oMath xmlns:m="http://schemas.openxmlformats.org/officeDocument/2006/math">
                    <m:r>
                      <a:rPr lang="en-GB" b="0" i="1" dirty="0" smtClean="0">
                        <a:latin typeface="Cambria Math" panose="02040503050406030204" pitchFamily="18" charset="0"/>
                      </a:rPr>
                      <m:t>0</m:t>
                    </m:r>
                    <m:r>
                      <m:rPr>
                        <m:nor/>
                      </m:rPr>
                      <a:rPr lang="en-GB" dirty="0"/>
                      <m:t>·</m:t>
                    </m:r>
                    <m:r>
                      <a:rPr lang="en-GB" b="0" i="1" dirty="0" smtClean="0">
                        <a:latin typeface="Cambria Math" panose="02040503050406030204" pitchFamily="18" charset="0"/>
                      </a:rPr>
                      <m:t>2</m:t>
                    </m:r>
                  </m:oMath>
                </a14:m>
                <a:r>
                  <a:rPr lang="en-GB" sz="1400" b="0" i="0" u="none" strike="noStrike" cap="none" dirty="0">
                    <a:solidFill>
                      <a:srgbClr val="000000"/>
                    </a:solidFill>
                    <a:latin typeface="Arial"/>
                    <a:ea typeface="Arial"/>
                    <a:cs typeface="Arial"/>
                    <a:sym typeface="Arial"/>
                  </a:rPr>
                  <a:t>		(c) </a:t>
                </a:r>
                <a14:m>
                  <m:oMath xmlns:m="http://schemas.openxmlformats.org/officeDocument/2006/math">
                    <m:r>
                      <a:rPr lang="en-GB" b="0" i="1" dirty="0" smtClean="0">
                        <a:latin typeface="Cambria Math" panose="02040503050406030204" pitchFamily="18" charset="0"/>
                      </a:rPr>
                      <m:t>0</m:t>
                    </m:r>
                    <m:r>
                      <m:rPr>
                        <m:nor/>
                      </m:rPr>
                      <a:rPr lang="en-GB" dirty="0"/>
                      <m:t>·</m:t>
                    </m:r>
                    <m:r>
                      <a:rPr lang="en-GB" b="0" i="1" dirty="0" smtClean="0">
                        <a:latin typeface="Cambria Math" panose="02040503050406030204" pitchFamily="18" charset="0"/>
                      </a:rPr>
                      <m:t>8</m:t>
                    </m:r>
                  </m:oMath>
                </a14:m>
                <a:r>
                  <a:rPr lang="en-GB" sz="1400" b="0" i="0" u="none" strike="noStrike" cap="none" dirty="0">
                    <a:solidFill>
                      <a:srgbClr val="000000"/>
                    </a:solidFill>
                    <a:latin typeface="Arial"/>
                    <a:ea typeface="Arial"/>
                    <a:cs typeface="Arial"/>
                    <a:sym typeface="Arial"/>
                  </a:rPr>
                  <a:t>		(</a:t>
                </a:r>
                <a:r>
                  <a:rPr lang="en-GB" dirty="0"/>
                  <a:t>e</a:t>
                </a:r>
                <a:r>
                  <a:rPr lang="en-GB" sz="1400" b="0" i="0" u="none" strike="noStrike" cap="none" dirty="0">
                    <a:solidFill>
                      <a:srgbClr val="000000"/>
                    </a:solidFill>
                    <a:latin typeface="Arial"/>
                    <a:ea typeface="Arial"/>
                    <a:cs typeface="Arial"/>
                    <a:sym typeface="Arial"/>
                  </a:rPr>
                  <a:t>) </a:t>
                </a:r>
                <a14:m>
                  <m:oMath xmlns:m="http://schemas.openxmlformats.org/officeDocument/2006/math">
                    <m:r>
                      <a:rPr lang="en-GB" b="0" i="1" dirty="0" smtClean="0">
                        <a:latin typeface="Cambria Math" panose="02040503050406030204" pitchFamily="18" charset="0"/>
                      </a:rPr>
                      <m:t>0</m:t>
                    </m:r>
                    <m:r>
                      <m:rPr>
                        <m:nor/>
                      </m:rPr>
                      <a:rPr lang="en-GB" dirty="0"/>
                      <m:t>·</m:t>
                    </m:r>
                    <m:r>
                      <a:rPr lang="en-GB" b="0" i="1" dirty="0" smtClean="0">
                        <a:latin typeface="Cambria Math" panose="02040503050406030204" pitchFamily="18" charset="0"/>
                      </a:rPr>
                      <m:t>25</m:t>
                    </m:r>
                  </m:oMath>
                </a14:m>
                <a:r>
                  <a:rPr lang="en-GB" sz="1400" b="0" i="0" u="none" strike="noStrike" cap="none" dirty="0">
                    <a:solidFill>
                      <a:srgbClr val="000000"/>
                    </a:solidFill>
                    <a:latin typeface="Arial"/>
                    <a:ea typeface="Arial"/>
                    <a:cs typeface="Arial"/>
                    <a:sym typeface="Arial"/>
                  </a:rPr>
                  <a:t>				</a:t>
                </a:r>
                <a:endParaRPr lang="en-GB" dirty="0"/>
              </a:p>
              <a:p>
                <a:pPr lvl="0"/>
                <a:r>
                  <a:rPr lang="en-GB" dirty="0"/>
                  <a:t>(b) </a:t>
                </a:r>
                <a14:m>
                  <m:oMath xmlns:m="http://schemas.openxmlformats.org/officeDocument/2006/math">
                    <m:r>
                      <a:rPr lang="en-GB" b="0" i="1" dirty="0" smtClean="0">
                        <a:latin typeface="Cambria Math" panose="02040503050406030204" pitchFamily="18" charset="0"/>
                      </a:rPr>
                      <m:t>0</m:t>
                    </m:r>
                    <m:r>
                      <m:rPr>
                        <m:nor/>
                      </m:rPr>
                      <a:rPr lang="en-GB" dirty="0"/>
                      <m:t>·</m:t>
                    </m:r>
                    <m:r>
                      <a:rPr lang="en-GB" b="0" i="1" dirty="0" smtClean="0">
                        <a:latin typeface="Cambria Math" panose="02040503050406030204" pitchFamily="18" charset="0"/>
                      </a:rPr>
                      <m:t>6</m:t>
                    </m:r>
                  </m:oMath>
                </a14:m>
                <a:r>
                  <a:rPr lang="en-GB" dirty="0"/>
                  <a:t>		(d) </a:t>
                </a:r>
                <a14:m>
                  <m:oMath xmlns:m="http://schemas.openxmlformats.org/officeDocument/2006/math">
                    <m:r>
                      <a:rPr lang="en-GB" b="0" i="1" dirty="0" smtClean="0">
                        <a:latin typeface="Cambria Math" panose="02040503050406030204" pitchFamily="18" charset="0"/>
                      </a:rPr>
                      <m:t>0</m:t>
                    </m:r>
                    <m:r>
                      <m:rPr>
                        <m:nor/>
                      </m:rPr>
                      <a:rPr lang="en-GB" dirty="0"/>
                      <m:t>·</m:t>
                    </m:r>
                    <m:r>
                      <a:rPr lang="en-GB" b="0" i="1" dirty="0" smtClean="0">
                        <a:latin typeface="Cambria Math" panose="02040503050406030204" pitchFamily="18" charset="0"/>
                      </a:rPr>
                      <m:t>5</m:t>
                    </m:r>
                  </m:oMath>
                </a14:m>
                <a:r>
                  <a:rPr lang="en-GB" dirty="0"/>
                  <a:t>		(f) </a:t>
                </a:r>
                <a14:m>
                  <m:oMath xmlns:m="http://schemas.openxmlformats.org/officeDocument/2006/math">
                    <m:r>
                      <a:rPr lang="en-GB" b="0" i="1" dirty="0" smtClean="0">
                        <a:latin typeface="Cambria Math" panose="02040503050406030204" pitchFamily="18" charset="0"/>
                      </a:rPr>
                      <m:t>0</m:t>
                    </m:r>
                    <m:r>
                      <m:rPr>
                        <m:nor/>
                      </m:rPr>
                      <a:rPr lang="en-GB" dirty="0"/>
                      <m:t>·</m:t>
                    </m:r>
                    <m:r>
                      <a:rPr lang="en-GB" b="0" i="1" dirty="0" smtClean="0">
                        <a:latin typeface="Cambria Math" panose="02040503050406030204" pitchFamily="18" charset="0"/>
                      </a:rPr>
                      <m:t>75</m:t>
                    </m:r>
                  </m:oMath>
                </a14:m>
                <a:r>
                  <a:rPr lang="en-GB" dirty="0"/>
                  <a:t>		</a:t>
                </a:r>
                <a:endParaRPr lang="en-GB" sz="1400" b="0" i="0" u="none" strike="noStrike" cap="none" dirty="0">
                  <a:solidFill>
                    <a:srgbClr val="000000"/>
                  </a:solidFill>
                  <a:latin typeface="Arial"/>
                  <a:ea typeface="Arial"/>
                  <a:cs typeface="Arial"/>
                  <a:sym typeface="Arial"/>
                </a:endParaRPr>
              </a:p>
            </p:txBody>
          </p:sp>
        </mc:Choice>
        <mc:Fallback>
          <p:sp>
            <p:nvSpPr>
              <p:cNvPr id="4" name="Google Shape;116;p21">
                <a:extLst>
                  <a:ext uri="{FF2B5EF4-FFF2-40B4-BE49-F238E27FC236}">
                    <a16:creationId xmlns:a16="http://schemas.microsoft.com/office/drawing/2014/main" id="{74A75D91-52E9-B5EE-9160-DDE652540CEA}"/>
                  </a:ext>
                </a:extLst>
              </p:cNvPr>
              <p:cNvSpPr txBox="1">
                <a:spLocks noRot="1" noChangeAspect="1" noMove="1" noResize="1" noEditPoints="1" noAdjustHandles="1" noChangeArrowheads="1" noChangeShapeType="1" noTextEdit="1"/>
              </p:cNvSpPr>
              <p:nvPr/>
            </p:nvSpPr>
            <p:spPr>
              <a:xfrm>
                <a:off x="438148" y="2951917"/>
                <a:ext cx="8233185" cy="738623"/>
              </a:xfrm>
              <a:prstGeom prst="rect">
                <a:avLst/>
              </a:prstGeom>
              <a:blipFill>
                <a:blip r:embed="rId4"/>
                <a:stretch>
                  <a:fillRect l="-222" t="-1653" b="-8264"/>
                </a:stretch>
              </a:blipFill>
              <a:ln>
                <a:noFill/>
              </a:ln>
            </p:spPr>
            <p:txBody>
              <a:bodyPr/>
              <a:lstStyle/>
              <a:p>
                <a:r>
                  <a:rPr lang="en-IE">
                    <a:noFill/>
                  </a:rPr>
                  <a:t> </a:t>
                </a:r>
              </a:p>
            </p:txBody>
          </p:sp>
        </mc:Fallback>
      </mc:AlternateContent>
      <p:sp>
        <p:nvSpPr>
          <p:cNvPr id="5" name="Google Shape;116;p21">
            <a:extLst>
              <a:ext uri="{FF2B5EF4-FFF2-40B4-BE49-F238E27FC236}">
                <a16:creationId xmlns:a16="http://schemas.microsoft.com/office/drawing/2014/main" id="{1499D7D3-F624-ADE0-CFB5-A3244B948CB4}"/>
              </a:ext>
            </a:extLst>
          </p:cNvPr>
          <p:cNvSpPr txBox="1"/>
          <p:nvPr/>
        </p:nvSpPr>
        <p:spPr>
          <a:xfrm>
            <a:off x="438147" y="3883545"/>
            <a:ext cx="8233185" cy="738623"/>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GB" dirty="0"/>
              <a:t>5</a:t>
            </a:r>
            <a:r>
              <a:rPr lang="en-GB" sz="1400" b="0" i="0" u="none" strike="noStrike" cap="none" dirty="0">
                <a:solidFill>
                  <a:srgbClr val="000000"/>
                </a:solidFill>
                <a:latin typeface="Arial"/>
                <a:ea typeface="Arial"/>
                <a:cs typeface="Arial"/>
                <a:sym typeface="Arial"/>
              </a:rPr>
              <a:t>. Use dot notation to rewrite the following recurring decimals.</a:t>
            </a:r>
            <a:endParaRPr lang="en-GB" sz="1000" b="0" i="0" u="none" strike="noStrike" cap="none" dirty="0">
              <a:solidFill>
                <a:srgbClr val="000000"/>
              </a:solidFill>
              <a:latin typeface="Arial"/>
              <a:ea typeface="Arial"/>
              <a:cs typeface="Arial"/>
              <a:sym typeface="Arial"/>
            </a:endParaRPr>
          </a:p>
          <a:p>
            <a:r>
              <a:rPr lang="en-GB" dirty="0"/>
              <a:t>(a) </a:t>
            </a:r>
            <a:r>
              <a:rPr lang="en-IE" dirty="0"/>
              <a:t>0∙22222222222 ... 	</a:t>
            </a:r>
            <a:r>
              <a:rPr lang="en-GB" sz="1400" b="0" i="0" u="none" strike="noStrike" cap="none" dirty="0">
                <a:solidFill>
                  <a:srgbClr val="000000"/>
                </a:solidFill>
                <a:latin typeface="Arial"/>
                <a:ea typeface="Arial"/>
                <a:cs typeface="Arial"/>
                <a:sym typeface="Arial"/>
              </a:rPr>
              <a:t>	(</a:t>
            </a:r>
            <a:r>
              <a:rPr lang="en-GB" dirty="0"/>
              <a:t>c) 0∙42424242424 ...</a:t>
            </a:r>
            <a:r>
              <a:rPr lang="en-GB" sz="1400" b="0" i="0" u="none" strike="noStrike" cap="none" dirty="0">
                <a:solidFill>
                  <a:srgbClr val="000000"/>
                </a:solidFill>
                <a:latin typeface="Arial"/>
                <a:ea typeface="Arial"/>
                <a:cs typeface="Arial"/>
                <a:sym typeface="Arial"/>
              </a:rPr>
              <a:t>		(</a:t>
            </a:r>
            <a:r>
              <a:rPr lang="en-GB" dirty="0"/>
              <a:t>e) 0∙421212121212 ...</a:t>
            </a:r>
            <a:r>
              <a:rPr lang="en-GB" sz="1400" b="0" i="0" u="none" strike="noStrike" cap="none" dirty="0">
                <a:solidFill>
                  <a:srgbClr val="000000"/>
                </a:solidFill>
                <a:latin typeface="Arial"/>
                <a:ea typeface="Arial"/>
                <a:cs typeface="Arial"/>
                <a:sym typeface="Arial"/>
              </a:rPr>
              <a:t>	</a:t>
            </a:r>
            <a:endParaRPr lang="en-GB" dirty="0"/>
          </a:p>
          <a:p>
            <a:pPr lvl="0"/>
            <a:r>
              <a:rPr lang="en-GB" dirty="0"/>
              <a:t>(b) 0∙44444444444 ...		(d) 0∙421421421421 ...				</a:t>
            </a:r>
            <a:endParaRPr lang="en-GB"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52656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CB7131F0-8FA1-4B1A-BC58-33DA62809B4E}"/>
            </a:ext>
          </a:extLst>
        </p:cNvPr>
        <p:cNvGrpSpPr/>
        <p:nvPr/>
      </p:nvGrpSpPr>
      <p:grpSpPr>
        <a:xfrm>
          <a:off x="0" y="0"/>
          <a:ext cx="0" cy="0"/>
          <a:chOff x="0" y="0"/>
          <a:chExt cx="0" cy="0"/>
        </a:xfrm>
      </p:grpSpPr>
      <p:sp>
        <p:nvSpPr>
          <p:cNvPr id="143" name="Google Shape;143;p25">
            <a:extLst>
              <a:ext uri="{FF2B5EF4-FFF2-40B4-BE49-F238E27FC236}">
                <a16:creationId xmlns:a16="http://schemas.microsoft.com/office/drawing/2014/main" id="{ED8C309A-9D46-06D4-82FB-71C91329EB2B}"/>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7.2 Working with decimals – Exercise 7.2</a:t>
            </a:r>
            <a:endParaRPr dirty="0"/>
          </a:p>
        </p:txBody>
      </p:sp>
      <p:sp>
        <p:nvSpPr>
          <p:cNvPr id="144" name="Google Shape;144;p25">
            <a:extLst>
              <a:ext uri="{FF2B5EF4-FFF2-40B4-BE49-F238E27FC236}">
                <a16:creationId xmlns:a16="http://schemas.microsoft.com/office/drawing/2014/main" id="{B321A3AD-1A28-094D-8039-BBC0D5DE8583}"/>
              </a:ext>
            </a:extLst>
          </p:cNvPr>
          <p:cNvSpPr txBox="1"/>
          <p:nvPr/>
        </p:nvSpPr>
        <p:spPr>
          <a:xfrm>
            <a:off x="457200" y="819149"/>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6C91A3"/>
                </a:solidFill>
                <a:latin typeface="Arial"/>
                <a:ea typeface="Arial"/>
                <a:cs typeface="Arial"/>
                <a:sym typeface="Arial"/>
              </a:rPr>
              <a:t>Level 2</a:t>
            </a:r>
            <a:endParaRPr/>
          </a:p>
        </p:txBody>
      </p:sp>
      <p:sp>
        <p:nvSpPr>
          <p:cNvPr id="145" name="Google Shape;145;p25">
            <a:extLst>
              <a:ext uri="{FF2B5EF4-FFF2-40B4-BE49-F238E27FC236}">
                <a16:creationId xmlns:a16="http://schemas.microsoft.com/office/drawing/2014/main" id="{BDED2D40-C6FF-0A84-9FC9-A9A615282B93}"/>
              </a:ext>
            </a:extLst>
          </p:cNvPr>
          <p:cNvSpPr txBox="1"/>
          <p:nvPr/>
        </p:nvSpPr>
        <p:spPr>
          <a:xfrm>
            <a:off x="210709" y="1183500"/>
            <a:ext cx="8670898" cy="31085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i="0" u="none" strike="noStrike" cap="none" dirty="0">
                <a:solidFill>
                  <a:srgbClr val="000000"/>
                </a:solidFill>
                <a:latin typeface="Arial"/>
                <a:ea typeface="Arial"/>
                <a:cs typeface="Arial"/>
                <a:sym typeface="Arial"/>
              </a:rPr>
              <a:t>1. At a café you and three friends buy three scones for €2∙25 each, a croissant for €2∙85 and four hot chocolates for €3∙78 each. You decide to split the bill equally between the four of you.</a:t>
            </a:r>
          </a:p>
          <a:p>
            <a:pPr marL="0" marR="0" lvl="0" indent="0" algn="l" rtl="0">
              <a:lnSpc>
                <a:spcPct val="100000"/>
              </a:lnSpc>
              <a:spcBef>
                <a:spcPts val="0"/>
              </a:spcBef>
              <a:spcAft>
                <a:spcPts val="0"/>
              </a:spcAft>
              <a:buNone/>
            </a:pPr>
            <a:r>
              <a:rPr lang="en-GB" i="0" u="none" strike="noStrike" cap="none" dirty="0">
                <a:solidFill>
                  <a:srgbClr val="000000"/>
                </a:solidFill>
                <a:latin typeface="Arial"/>
                <a:ea typeface="Arial"/>
                <a:cs typeface="Arial"/>
                <a:sym typeface="Arial"/>
              </a:rPr>
              <a:t>(a) Estimate how much each person will pay by rounding the price of each item to 1 significant figure. Do this without your calculator.</a:t>
            </a:r>
          </a:p>
          <a:p>
            <a:pPr marL="0" marR="0" lvl="0" indent="0" algn="l" rtl="0">
              <a:lnSpc>
                <a:spcPct val="100000"/>
              </a:lnSpc>
              <a:spcBef>
                <a:spcPts val="0"/>
              </a:spcBef>
              <a:spcAft>
                <a:spcPts val="0"/>
              </a:spcAft>
              <a:buNone/>
            </a:pPr>
            <a:r>
              <a:rPr lang="en-GB" i="0" u="none" strike="noStrike" cap="none" dirty="0">
                <a:solidFill>
                  <a:srgbClr val="000000"/>
                </a:solidFill>
                <a:latin typeface="Arial"/>
                <a:ea typeface="Arial"/>
                <a:cs typeface="Arial"/>
                <a:sym typeface="Arial"/>
              </a:rPr>
              <a:t>(b) Find the actual amount owed by each person using your calculator.</a:t>
            </a:r>
          </a:p>
          <a:p>
            <a:pPr marL="0" marR="0" lvl="0" indent="0" algn="l" rtl="0">
              <a:lnSpc>
                <a:spcPct val="100000"/>
              </a:lnSpc>
              <a:spcBef>
                <a:spcPts val="0"/>
              </a:spcBef>
              <a:spcAft>
                <a:spcPts val="0"/>
              </a:spcAft>
              <a:buNone/>
            </a:pPr>
            <a:endParaRPr lang="en-GB"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n-GB"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i="0" u="none" strike="noStrike" cap="none" dirty="0">
                <a:solidFill>
                  <a:srgbClr val="000000"/>
                </a:solidFill>
                <a:latin typeface="Arial"/>
                <a:ea typeface="Arial"/>
                <a:cs typeface="Arial"/>
                <a:sym typeface="Arial"/>
              </a:rPr>
              <a:t>2. John ran a quarter mile race in 74∙5 seconds. Mark said he ran the same race in 82∙34 seconds. How many seconds faster was John than Mark?</a:t>
            </a:r>
          </a:p>
          <a:p>
            <a:pPr marL="0" marR="0" lvl="0" indent="0" algn="l" rtl="0">
              <a:lnSpc>
                <a:spcPct val="100000"/>
              </a:lnSpc>
              <a:spcBef>
                <a:spcPts val="0"/>
              </a:spcBef>
              <a:spcAft>
                <a:spcPts val="0"/>
              </a:spcAft>
              <a:buNone/>
            </a:pPr>
            <a:r>
              <a:rPr lang="en-GB" i="0" u="none" strike="noStrike" cap="none" dirty="0">
                <a:solidFill>
                  <a:srgbClr val="000000"/>
                </a:solidFill>
                <a:latin typeface="Arial"/>
                <a:ea typeface="Arial"/>
                <a:cs typeface="Arial"/>
                <a:sym typeface="Arial"/>
              </a:rPr>
              <a:t>(a) Estimate your answer by rounding the times to 2 significant figures.</a:t>
            </a:r>
          </a:p>
          <a:p>
            <a:pPr marL="0" marR="0" lvl="0" indent="0" algn="l" rtl="0">
              <a:lnSpc>
                <a:spcPct val="100000"/>
              </a:lnSpc>
              <a:spcBef>
                <a:spcPts val="0"/>
              </a:spcBef>
              <a:spcAft>
                <a:spcPts val="0"/>
              </a:spcAft>
              <a:buNone/>
            </a:pPr>
            <a:r>
              <a:rPr lang="en-GB" i="0" u="none" strike="noStrike" cap="none" dirty="0">
                <a:solidFill>
                  <a:srgbClr val="000000"/>
                </a:solidFill>
                <a:latin typeface="Arial"/>
                <a:ea typeface="Arial"/>
                <a:cs typeface="Arial"/>
                <a:sym typeface="Arial"/>
              </a:rPr>
              <a:t>(b) Find the actual difference in times without using a calculator.</a:t>
            </a:r>
          </a:p>
          <a:p>
            <a:pPr marL="0" marR="0" lvl="0" indent="0" algn="l" rtl="0">
              <a:lnSpc>
                <a:spcPct val="100000"/>
              </a:lnSpc>
              <a:spcBef>
                <a:spcPts val="0"/>
              </a:spcBef>
              <a:spcAft>
                <a:spcPts val="0"/>
              </a:spcAft>
              <a:buNone/>
            </a:pPr>
            <a:r>
              <a:rPr lang="en-GB" i="0" u="none" strike="noStrike" cap="none" dirty="0">
                <a:solidFill>
                  <a:srgbClr val="000000"/>
                </a:solidFill>
                <a:latin typeface="Arial"/>
                <a:ea typeface="Arial"/>
                <a:cs typeface="Arial"/>
                <a:sym typeface="Arial"/>
              </a:rPr>
              <a:t>(c) Use your calculator to check your answer and find the difference between your estimate and the actual answer.</a:t>
            </a:r>
          </a:p>
          <a:p>
            <a:pPr marL="0" marR="0" lvl="0" indent="0" algn="l" rtl="0">
              <a:lnSpc>
                <a:spcPct val="100000"/>
              </a:lnSpc>
              <a:spcBef>
                <a:spcPts val="0"/>
              </a:spcBef>
              <a:spcAft>
                <a:spcPts val="0"/>
              </a:spcAft>
              <a:buNone/>
            </a:pPr>
            <a:endParaRPr lang="en-GB"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78226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9B0A7B8D-A2B4-E5BF-530C-DC6033F3A2FD}"/>
            </a:ext>
          </a:extLst>
        </p:cNvPr>
        <p:cNvGrpSpPr/>
        <p:nvPr/>
      </p:nvGrpSpPr>
      <p:grpSpPr>
        <a:xfrm>
          <a:off x="0" y="0"/>
          <a:ext cx="0" cy="0"/>
          <a:chOff x="0" y="0"/>
          <a:chExt cx="0" cy="0"/>
        </a:xfrm>
      </p:grpSpPr>
      <p:sp>
        <p:nvSpPr>
          <p:cNvPr id="143" name="Google Shape;143;p25">
            <a:extLst>
              <a:ext uri="{FF2B5EF4-FFF2-40B4-BE49-F238E27FC236}">
                <a16:creationId xmlns:a16="http://schemas.microsoft.com/office/drawing/2014/main" id="{7A31C9C7-1A8A-5DCD-5AC8-FF4C948EEBFD}"/>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7.2 Working with decimals – Exercise 7.2</a:t>
            </a:r>
            <a:endParaRPr dirty="0"/>
          </a:p>
        </p:txBody>
      </p:sp>
      <p:sp>
        <p:nvSpPr>
          <p:cNvPr id="144" name="Google Shape;144;p25">
            <a:extLst>
              <a:ext uri="{FF2B5EF4-FFF2-40B4-BE49-F238E27FC236}">
                <a16:creationId xmlns:a16="http://schemas.microsoft.com/office/drawing/2014/main" id="{92C16B98-D7C7-7802-5E86-A162C7DC947F}"/>
              </a:ext>
            </a:extLst>
          </p:cNvPr>
          <p:cNvSpPr txBox="1"/>
          <p:nvPr/>
        </p:nvSpPr>
        <p:spPr>
          <a:xfrm>
            <a:off x="457200" y="819149"/>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6C91A3"/>
                </a:solidFill>
                <a:latin typeface="Arial"/>
                <a:ea typeface="Arial"/>
                <a:cs typeface="Arial"/>
                <a:sym typeface="Arial"/>
              </a:rPr>
              <a:t>Level 2</a:t>
            </a:r>
            <a:endParaRPr/>
          </a:p>
        </p:txBody>
      </p:sp>
      <mc:AlternateContent xmlns:mc="http://schemas.openxmlformats.org/markup-compatibility/2006">
        <mc:Choice xmlns:a14="http://schemas.microsoft.com/office/drawing/2010/main" Requires="a14">
          <p:sp>
            <p:nvSpPr>
              <p:cNvPr id="145" name="Google Shape;145;p25">
                <a:extLst>
                  <a:ext uri="{FF2B5EF4-FFF2-40B4-BE49-F238E27FC236}">
                    <a16:creationId xmlns:a16="http://schemas.microsoft.com/office/drawing/2014/main" id="{1A3B36EA-067A-C6D3-7FF7-41123B39BCEB}"/>
                  </a:ext>
                </a:extLst>
              </p:cNvPr>
              <p:cNvSpPr txBox="1"/>
              <p:nvPr/>
            </p:nvSpPr>
            <p:spPr>
              <a:xfrm>
                <a:off x="210709" y="1183500"/>
                <a:ext cx="8670898" cy="3592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lang="en-GB"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i="0" u="none" strike="noStrike" cap="none" dirty="0">
                    <a:solidFill>
                      <a:srgbClr val="000000"/>
                    </a:solidFill>
                    <a:latin typeface="Arial"/>
                    <a:ea typeface="Arial"/>
                    <a:cs typeface="Arial"/>
                    <a:sym typeface="Arial"/>
                  </a:rPr>
                  <a:t>3. A gardener planted flower seeds in her garden in April. By the end of April the flowers were 3∙98 mm tall. By the end of May they were 64∙83 mm tall.</a:t>
                </a:r>
              </a:p>
              <a:p>
                <a:pPr marL="0" marR="0" lvl="0" indent="0" algn="l" rtl="0">
                  <a:lnSpc>
                    <a:spcPct val="100000"/>
                  </a:lnSpc>
                  <a:spcBef>
                    <a:spcPts val="0"/>
                  </a:spcBef>
                  <a:spcAft>
                    <a:spcPts val="0"/>
                  </a:spcAft>
                  <a:buNone/>
                </a:pPr>
                <a:r>
                  <a:rPr lang="en-GB" i="0" u="none" strike="noStrike" cap="none" dirty="0">
                    <a:solidFill>
                      <a:srgbClr val="000000"/>
                    </a:solidFill>
                    <a:latin typeface="Arial"/>
                    <a:ea typeface="Arial"/>
                    <a:cs typeface="Arial"/>
                    <a:sym typeface="Arial"/>
                  </a:rPr>
                  <a:t>(a) Estimate how much the flowers grew from April to May.</a:t>
                </a:r>
              </a:p>
              <a:p>
                <a:pPr marL="0" marR="0" lvl="0" indent="0" algn="l" rtl="0">
                  <a:lnSpc>
                    <a:spcPct val="100000"/>
                  </a:lnSpc>
                  <a:spcBef>
                    <a:spcPts val="0"/>
                  </a:spcBef>
                  <a:spcAft>
                    <a:spcPts val="0"/>
                  </a:spcAft>
                  <a:buNone/>
                </a:pPr>
                <a:r>
                  <a:rPr lang="en-GB" i="0" u="none" strike="noStrike" cap="none" dirty="0">
                    <a:solidFill>
                      <a:srgbClr val="000000"/>
                    </a:solidFill>
                    <a:latin typeface="Arial"/>
                    <a:ea typeface="Arial"/>
                    <a:cs typeface="Arial"/>
                    <a:sym typeface="Arial"/>
                  </a:rPr>
                  <a:t>(b) Work out the exact calculation without using a calculator.</a:t>
                </a:r>
              </a:p>
              <a:p>
                <a:pPr marL="0" marR="0" lvl="0" indent="0" algn="l" rtl="0">
                  <a:lnSpc>
                    <a:spcPct val="100000"/>
                  </a:lnSpc>
                  <a:spcBef>
                    <a:spcPts val="0"/>
                  </a:spcBef>
                  <a:spcAft>
                    <a:spcPts val="0"/>
                  </a:spcAft>
                  <a:buNone/>
                </a:pPr>
                <a:r>
                  <a:rPr lang="en-GB" i="0" u="none" strike="noStrike" cap="none" dirty="0">
                    <a:solidFill>
                      <a:srgbClr val="000000"/>
                    </a:solidFill>
                    <a:latin typeface="Arial"/>
                    <a:ea typeface="Arial"/>
                    <a:cs typeface="Arial"/>
                    <a:sym typeface="Arial"/>
                  </a:rPr>
                  <a:t>(c) Use your calculator to check your answer and find the difference between your estimate and the actual answer.</a:t>
                </a:r>
              </a:p>
              <a:p>
                <a:pPr marL="0" marR="0" lvl="0" indent="0" algn="l" rtl="0">
                  <a:lnSpc>
                    <a:spcPct val="100000"/>
                  </a:lnSpc>
                  <a:spcBef>
                    <a:spcPts val="0"/>
                  </a:spcBef>
                  <a:spcAft>
                    <a:spcPts val="0"/>
                  </a:spcAft>
                  <a:buNone/>
                </a:pPr>
                <a:endParaRPr lang="en-GB" dirty="0"/>
              </a:p>
              <a:p>
                <a:pPr marL="0" marR="0" lvl="0" indent="0" algn="l" rtl="0">
                  <a:lnSpc>
                    <a:spcPct val="100000"/>
                  </a:lnSpc>
                  <a:spcBef>
                    <a:spcPts val="0"/>
                  </a:spcBef>
                  <a:spcAft>
                    <a:spcPts val="0"/>
                  </a:spcAft>
                  <a:buNone/>
                </a:pPr>
                <a:endParaRPr lang="en-GB" dirty="0"/>
              </a:p>
              <a:p>
                <a:r>
                  <a:rPr lang="en-IE" dirty="0"/>
                  <a:t>4. (a) Which is larger: 0∙85 or </a:t>
                </a:r>
                <a14:m>
                  <m:oMath xmlns:m="http://schemas.openxmlformats.org/officeDocument/2006/math">
                    <m:f>
                      <m:fPr>
                        <m:ctrlPr>
                          <a:rPr lang="en-IE"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5</m:t>
                        </m:r>
                      </m:den>
                    </m:f>
                  </m:oMath>
                </a14:m>
                <a:r>
                  <a:rPr lang="en-IE" dirty="0"/>
                  <a:t>? Give a reason for your answer. </a:t>
                </a:r>
              </a:p>
              <a:p>
                <a:br>
                  <a:rPr lang="en-IE" dirty="0"/>
                </a:br>
                <a:r>
                  <a:rPr lang="en-IE" dirty="0"/>
                  <a:t>    (b) Which is larger: 0∙33 or </a:t>
                </a:r>
                <a14:m>
                  <m:oMath xmlns:m="http://schemas.openxmlformats.org/officeDocument/2006/math">
                    <m:f>
                      <m:fPr>
                        <m:ctrlPr>
                          <a:rPr lang="en-IE" i="1" dirty="0" smtClean="0">
                            <a:latin typeface="Cambria Math" panose="02040503050406030204" pitchFamily="18" charset="0"/>
                          </a:rPr>
                        </m:ctrlPr>
                      </m:fPr>
                      <m:num>
                        <m:r>
                          <a:rPr lang="en-GB" b="0" i="1" dirty="0" smtClean="0">
                            <a:latin typeface="Cambria Math" panose="02040503050406030204" pitchFamily="18" charset="0"/>
                          </a:rPr>
                          <m:t>7</m:t>
                        </m:r>
                      </m:num>
                      <m:den>
                        <m:r>
                          <a:rPr lang="en-GB" b="0" i="1" dirty="0" smtClean="0">
                            <a:latin typeface="Cambria Math" panose="02040503050406030204" pitchFamily="18" charset="0"/>
                          </a:rPr>
                          <m:t>20</m:t>
                        </m:r>
                      </m:den>
                    </m:f>
                    <m:r>
                      <a:rPr lang="en-IE" i="1" dirty="0" smtClean="0">
                        <a:latin typeface="Cambria Math" panose="02040503050406030204" pitchFamily="18" charset="0"/>
                      </a:rPr>
                      <m:t> </m:t>
                    </m:r>
                  </m:oMath>
                </a14:m>
                <a:r>
                  <a:rPr lang="en-IE" dirty="0"/>
                  <a:t>? Give a reason for your answer. </a:t>
                </a:r>
              </a:p>
              <a:p>
                <a:br>
                  <a:rPr lang="en-IE" dirty="0"/>
                </a:br>
                <a:r>
                  <a:rPr lang="en-IE" dirty="0"/>
                  <a:t>    (c) Which is larger: </a:t>
                </a:r>
                <a14:m>
                  <m:oMath xmlns:m="http://schemas.openxmlformats.org/officeDocument/2006/math">
                    <m:f>
                      <m:fPr>
                        <m:ctrlPr>
                          <a:rPr lang="en-IE"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25</m:t>
                        </m:r>
                      </m:den>
                    </m:f>
                  </m:oMath>
                </a14:m>
                <a:r>
                  <a:rPr lang="en-IE" dirty="0"/>
                  <a:t> or 0∙15? Give a reason for your answer. </a:t>
                </a:r>
              </a:p>
              <a:p>
                <a:pPr marL="0" marR="0" lvl="0" indent="0" algn="l" rtl="0">
                  <a:lnSpc>
                    <a:spcPct val="100000"/>
                  </a:lnSpc>
                  <a:spcBef>
                    <a:spcPts val="0"/>
                  </a:spcBef>
                  <a:spcAft>
                    <a:spcPts val="0"/>
                  </a:spcAft>
                  <a:buNone/>
                </a:pPr>
                <a:endParaRPr i="0" u="none" strike="noStrike" cap="none" dirty="0">
                  <a:solidFill>
                    <a:srgbClr val="000000"/>
                  </a:solidFill>
                  <a:latin typeface="Arial"/>
                  <a:ea typeface="Arial"/>
                  <a:cs typeface="Arial"/>
                  <a:sym typeface="Arial"/>
                </a:endParaRPr>
              </a:p>
            </p:txBody>
          </p:sp>
        </mc:Choice>
        <mc:Fallback>
          <p:sp>
            <p:nvSpPr>
              <p:cNvPr id="145" name="Google Shape;145;p25">
                <a:extLst>
                  <a:ext uri="{FF2B5EF4-FFF2-40B4-BE49-F238E27FC236}">
                    <a16:creationId xmlns:a16="http://schemas.microsoft.com/office/drawing/2014/main" id="{1A3B36EA-067A-C6D3-7FF7-41123B39BCEB}"/>
                  </a:ext>
                </a:extLst>
              </p:cNvPr>
              <p:cNvSpPr txBox="1">
                <a:spLocks noRot="1" noChangeAspect="1" noMove="1" noResize="1" noEditPoints="1" noAdjustHandles="1" noChangeArrowheads="1" noChangeShapeType="1" noTextEdit="1"/>
              </p:cNvSpPr>
              <p:nvPr/>
            </p:nvSpPr>
            <p:spPr>
              <a:xfrm>
                <a:off x="210709" y="1183500"/>
                <a:ext cx="8670898" cy="3592610"/>
              </a:xfrm>
              <a:prstGeom prst="rect">
                <a:avLst/>
              </a:prstGeom>
              <a:blipFill>
                <a:blip r:embed="rId3"/>
                <a:stretch>
                  <a:fillRect l="-211"/>
                </a:stretch>
              </a:blipFill>
              <a:ln>
                <a:noFill/>
              </a:ln>
            </p:spPr>
            <p:txBody>
              <a:bodyPr/>
              <a:lstStyle/>
              <a:p>
                <a:r>
                  <a:rPr lang="en-IE">
                    <a:noFill/>
                  </a:rPr>
                  <a:t> </a:t>
                </a:r>
              </a:p>
            </p:txBody>
          </p:sp>
        </mc:Fallback>
      </mc:AlternateContent>
    </p:spTree>
    <p:extLst>
      <p:ext uri="{BB962C8B-B14F-4D97-AF65-F5344CB8AC3E}">
        <p14:creationId xmlns:p14="http://schemas.microsoft.com/office/powerpoint/2010/main" val="2167498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BD3EC6C6-E24B-78B6-F341-D6F3EA62DABB}"/>
            </a:ext>
          </a:extLst>
        </p:cNvPr>
        <p:cNvGrpSpPr/>
        <p:nvPr/>
      </p:nvGrpSpPr>
      <p:grpSpPr>
        <a:xfrm>
          <a:off x="0" y="0"/>
          <a:ext cx="0" cy="0"/>
          <a:chOff x="0" y="0"/>
          <a:chExt cx="0" cy="0"/>
        </a:xfrm>
      </p:grpSpPr>
      <p:sp>
        <p:nvSpPr>
          <p:cNvPr id="150" name="Google Shape;150;p26">
            <a:extLst>
              <a:ext uri="{FF2B5EF4-FFF2-40B4-BE49-F238E27FC236}">
                <a16:creationId xmlns:a16="http://schemas.microsoft.com/office/drawing/2014/main" id="{DE9F39E2-6BEE-A523-BAE0-E57EEB0756DA}"/>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7.2 Working with decimals – Exercise 7.2</a:t>
            </a:r>
            <a:endParaRPr dirty="0"/>
          </a:p>
        </p:txBody>
      </p:sp>
      <p:sp>
        <p:nvSpPr>
          <p:cNvPr id="151" name="Google Shape;151;p26">
            <a:extLst>
              <a:ext uri="{FF2B5EF4-FFF2-40B4-BE49-F238E27FC236}">
                <a16:creationId xmlns:a16="http://schemas.microsoft.com/office/drawing/2014/main" id="{D1B0383B-0F56-F7C5-77C0-5B59623D5AC4}"/>
              </a:ext>
            </a:extLst>
          </p:cNvPr>
          <p:cNvSpPr txBox="1"/>
          <p:nvPr/>
        </p:nvSpPr>
        <p:spPr>
          <a:xfrm>
            <a:off x="457200" y="819149"/>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A47B0C"/>
                </a:solidFill>
                <a:latin typeface="Arial"/>
                <a:ea typeface="Arial"/>
                <a:cs typeface="Arial"/>
                <a:sym typeface="Arial"/>
              </a:rPr>
              <a:t>Level 3</a:t>
            </a:r>
            <a:endParaRPr/>
          </a:p>
        </p:txBody>
      </p:sp>
      <mc:AlternateContent xmlns:mc="http://schemas.openxmlformats.org/markup-compatibility/2006">
        <mc:Choice xmlns:a14="http://schemas.microsoft.com/office/drawing/2010/main" Requires="a14">
          <p:sp>
            <p:nvSpPr>
              <p:cNvPr id="152" name="Google Shape;152;p26">
                <a:extLst>
                  <a:ext uri="{FF2B5EF4-FFF2-40B4-BE49-F238E27FC236}">
                    <a16:creationId xmlns:a16="http://schemas.microsoft.com/office/drawing/2014/main" id="{4357FDCA-BD76-EFAB-EE72-78FD3AD1D993}"/>
                  </a:ext>
                </a:extLst>
              </p:cNvPr>
              <p:cNvSpPr txBox="1"/>
              <p:nvPr/>
            </p:nvSpPr>
            <p:spPr>
              <a:xfrm>
                <a:off x="457200" y="1126926"/>
                <a:ext cx="8520599" cy="37548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1. By rounding each of the following numbers to 5 decimal places, use your calculator to estimate the</a:t>
                </a:r>
              </a:p>
              <a:p>
                <a:pPr marL="0" marR="0" lvl="0" indent="0" algn="l"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value of:</a:t>
                </a:r>
              </a:p>
              <a:p>
                <a:pPr marL="342900" lvl="0" indent="-342900">
                  <a:buAutoNum type="alphaLcParenBoth"/>
                </a:pPr>
                <a:r>
                  <a:rPr lang="en-GB" sz="1400" b="0" i="0" u="none" strike="noStrike" cap="none" dirty="0">
                    <a:solidFill>
                      <a:srgbClr val="000000"/>
                    </a:solidFill>
                    <a:latin typeface="Arial"/>
                    <a:ea typeface="Arial"/>
                    <a:cs typeface="Arial"/>
                    <a:sym typeface="Arial"/>
                  </a:rPr>
                  <a:t>0∙</a:t>
                </a:r>
                <a14:m>
                  <m:oMath xmlns:m="http://schemas.openxmlformats.org/officeDocument/2006/math">
                    <m:acc>
                      <m:accPr>
                        <m:chr m:val="̇"/>
                        <m:ctrlPr>
                          <a:rPr lang="en-IE" sz="1400" b="0" i="1" u="none" strike="noStrike" cap="none" dirty="0" smtClean="0">
                            <a:solidFill>
                              <a:srgbClr val="000000"/>
                            </a:solidFill>
                            <a:latin typeface="Cambria Math" panose="02040503050406030204" pitchFamily="18" charset="0"/>
                            <a:cs typeface="Arial"/>
                            <a:sym typeface="Arial"/>
                          </a:rPr>
                        </m:ctrlPr>
                      </m:accPr>
                      <m:e>
                        <m:r>
                          <a:rPr lang="en-IE" sz="1400" b="0" i="1" u="none" strike="noStrike" cap="none" dirty="0" smtClean="0">
                            <a:solidFill>
                              <a:srgbClr val="000000"/>
                            </a:solidFill>
                            <a:latin typeface="Cambria Math" panose="02040503050406030204" pitchFamily="18" charset="0"/>
                            <a:cs typeface="Arial"/>
                            <a:sym typeface="Arial"/>
                          </a:rPr>
                          <m:t>8</m:t>
                        </m:r>
                      </m:e>
                    </m:acc>
                  </m:oMath>
                </a14:m>
                <a:r>
                  <a:rPr lang="en-GB" sz="1400" b="0" i="0" u="none" strike="noStrike" cap="none" dirty="0">
                    <a:solidFill>
                      <a:srgbClr val="000000"/>
                    </a:solidFill>
                    <a:latin typeface="Arial"/>
                    <a:ea typeface="Arial"/>
                    <a:cs typeface="Arial"/>
                    <a:sym typeface="Arial"/>
                  </a:rPr>
                  <a:t> + 0∙</a:t>
                </a:r>
                <a14:m>
                  <m:oMath xmlns:m="http://schemas.openxmlformats.org/officeDocument/2006/math">
                    <m:acc>
                      <m:accPr>
                        <m:chr m:val="̇"/>
                        <m:ctrlPr>
                          <a:rPr lang="en-IE" i="1" dirty="0">
                            <a:latin typeface="Cambria Math" panose="02040503050406030204" pitchFamily="18" charset="0"/>
                          </a:rPr>
                        </m:ctrlPr>
                      </m:accPr>
                      <m:e>
                        <m:r>
                          <a:rPr lang="en-IE" b="0" i="1" dirty="0" smtClean="0">
                            <a:latin typeface="Cambria Math" panose="02040503050406030204" pitchFamily="18" charset="0"/>
                          </a:rPr>
                          <m:t>2</m:t>
                        </m:r>
                      </m:e>
                    </m:acc>
                  </m:oMath>
                </a14:m>
                <a:r>
                  <a:rPr lang="en-GB" sz="1400" b="0" i="0" u="none" strike="noStrike" cap="none" dirty="0">
                    <a:solidFill>
                      <a:srgbClr val="000000"/>
                    </a:solidFill>
                    <a:latin typeface="Arial"/>
                    <a:ea typeface="Arial"/>
                    <a:cs typeface="Arial"/>
                    <a:sym typeface="Arial"/>
                  </a:rPr>
                  <a:t> 	(b) 0∙31 + 0∙</a:t>
                </a:r>
                <a14:m>
                  <m:oMath xmlns:m="http://schemas.openxmlformats.org/officeDocument/2006/math">
                    <m:acc>
                      <m:accPr>
                        <m:chr m:val="̇"/>
                        <m:ctrlPr>
                          <a:rPr lang="en-IE" i="1" dirty="0">
                            <a:latin typeface="Cambria Math" panose="02040503050406030204" pitchFamily="18" charset="0"/>
                          </a:rPr>
                        </m:ctrlPr>
                      </m:accPr>
                      <m:e>
                        <m:r>
                          <a:rPr lang="en-IE" b="0" i="1" dirty="0" smtClean="0">
                            <a:latin typeface="Cambria Math" panose="02040503050406030204" pitchFamily="18" charset="0"/>
                          </a:rPr>
                          <m:t>5</m:t>
                        </m:r>
                      </m:e>
                    </m:acc>
                  </m:oMath>
                </a14:m>
                <a:r>
                  <a:rPr lang="en-GB" sz="1400" b="0" i="0" u="none" strike="noStrike" cap="none" dirty="0">
                    <a:solidFill>
                      <a:srgbClr val="000000"/>
                    </a:solidFill>
                    <a:latin typeface="Arial"/>
                    <a:ea typeface="Arial"/>
                    <a:cs typeface="Arial"/>
                    <a:sym typeface="Arial"/>
                  </a:rPr>
                  <a:t> 	(c) 2∙</a:t>
                </a:r>
                <a14:m>
                  <m:oMath xmlns:m="http://schemas.openxmlformats.org/officeDocument/2006/math">
                    <m:acc>
                      <m:accPr>
                        <m:chr m:val="̇"/>
                        <m:ctrlPr>
                          <a:rPr lang="en-IE" i="1" dirty="0">
                            <a:latin typeface="Cambria Math" panose="02040503050406030204" pitchFamily="18" charset="0"/>
                          </a:rPr>
                        </m:ctrlPr>
                      </m:accPr>
                      <m:e>
                        <m:r>
                          <a:rPr lang="en-IE" b="0" i="1" dirty="0" smtClean="0">
                            <a:latin typeface="Cambria Math" panose="02040503050406030204" pitchFamily="18" charset="0"/>
                          </a:rPr>
                          <m:t>7</m:t>
                        </m:r>
                      </m:e>
                    </m:acc>
                  </m:oMath>
                </a14:m>
                <a:r>
                  <a:rPr lang="en-GB" sz="1400" b="0" i="0" u="none" strike="noStrike" cap="none" dirty="0">
                    <a:solidFill>
                      <a:srgbClr val="000000"/>
                    </a:solidFill>
                    <a:latin typeface="Arial"/>
                    <a:ea typeface="Arial"/>
                    <a:cs typeface="Arial"/>
                    <a:sym typeface="Arial"/>
                  </a:rPr>
                  <a:t>21</a:t>
                </a:r>
                <a14:m>
                  <m:oMath xmlns:m="http://schemas.openxmlformats.org/officeDocument/2006/math">
                    <m:acc>
                      <m:accPr>
                        <m:chr m:val="̇"/>
                        <m:ctrlPr>
                          <a:rPr lang="en-IE" i="1" dirty="0" smtClean="0">
                            <a:latin typeface="Cambria Math" panose="02040503050406030204" pitchFamily="18" charset="0"/>
                          </a:rPr>
                        </m:ctrlPr>
                      </m:accPr>
                      <m:e>
                        <m:r>
                          <a:rPr lang="en-IE" b="0" i="1" dirty="0" smtClean="0">
                            <a:latin typeface="Cambria Math" panose="02040503050406030204" pitchFamily="18" charset="0"/>
                          </a:rPr>
                          <m:t>3</m:t>
                        </m:r>
                      </m:e>
                    </m:acc>
                  </m:oMath>
                </a14:m>
                <a:r>
                  <a:rPr lang="en-GB" sz="1400" b="0" i="0" u="none" strike="noStrike" cap="none" dirty="0">
                    <a:solidFill>
                      <a:srgbClr val="000000"/>
                    </a:solidFill>
                    <a:latin typeface="Arial"/>
                    <a:ea typeface="Arial"/>
                    <a:cs typeface="Arial"/>
                    <a:sym typeface="Arial"/>
                  </a:rPr>
                  <a:t> − 0∙</a:t>
                </a:r>
                <a14:m>
                  <m:oMath xmlns:m="http://schemas.openxmlformats.org/officeDocument/2006/math">
                    <m:acc>
                      <m:accPr>
                        <m:chr m:val="̇"/>
                        <m:ctrlPr>
                          <a:rPr lang="en-IE" i="1" dirty="0">
                            <a:latin typeface="Cambria Math" panose="02040503050406030204" pitchFamily="18" charset="0"/>
                          </a:rPr>
                        </m:ctrlPr>
                      </m:accPr>
                      <m:e>
                        <m:r>
                          <a:rPr lang="en-IE" b="0" i="1" dirty="0" smtClean="0">
                            <a:latin typeface="Cambria Math" panose="02040503050406030204" pitchFamily="18" charset="0"/>
                          </a:rPr>
                          <m:t>5</m:t>
                        </m:r>
                      </m:e>
                    </m:acc>
                  </m:oMath>
                </a14:m>
                <a:r>
                  <a:rPr lang="en-GB" sz="1400" b="0" i="0" u="none" strike="noStrike" cap="none" dirty="0">
                    <a:solidFill>
                      <a:srgbClr val="000000"/>
                    </a:solidFill>
                    <a:latin typeface="Arial"/>
                    <a:ea typeface="Arial"/>
                    <a:cs typeface="Arial"/>
                    <a:sym typeface="Arial"/>
                  </a:rPr>
                  <a:t>13</a:t>
                </a:r>
                <a14:m>
                  <m:oMath xmlns:m="http://schemas.openxmlformats.org/officeDocument/2006/math">
                    <m:acc>
                      <m:accPr>
                        <m:chr m:val="̇"/>
                        <m:ctrlPr>
                          <a:rPr lang="en-IE" i="1" dirty="0">
                            <a:latin typeface="Cambria Math" panose="02040503050406030204" pitchFamily="18" charset="0"/>
                          </a:rPr>
                        </m:ctrlPr>
                      </m:accPr>
                      <m:e>
                        <m:r>
                          <a:rPr lang="en-IE" b="0" i="1" dirty="0" smtClean="0">
                            <a:latin typeface="Cambria Math" panose="02040503050406030204" pitchFamily="18" charset="0"/>
                          </a:rPr>
                          <m:t>1</m:t>
                        </m:r>
                      </m:e>
                    </m:acc>
                  </m:oMath>
                </a14:m>
                <a:r>
                  <a:rPr lang="en-GB" dirty="0"/>
                  <a:t> </a:t>
                </a:r>
              </a:p>
              <a:p>
                <a:pPr marL="342900" marR="0" lvl="0" indent="-342900" algn="l" rtl="0">
                  <a:lnSpc>
                    <a:spcPct val="100000"/>
                  </a:lnSpc>
                  <a:spcBef>
                    <a:spcPts val="0"/>
                  </a:spcBef>
                  <a:spcAft>
                    <a:spcPts val="0"/>
                  </a:spcAft>
                  <a:buAutoNum type="alphaLcParenBoth"/>
                </a:pPr>
                <a:endParaRPr lang="en-GB"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2. You and your two friends are planning to go for burritos and to see a movie. You want to estimate the cost of the night out and how many hours you will need to work to earn the money needed for it.</a:t>
                </a:r>
              </a:p>
              <a:p>
                <a:pPr marL="0" marR="0" lvl="0" indent="0" algn="l" rtl="0">
                  <a:lnSpc>
                    <a:spcPct val="100000"/>
                  </a:lnSpc>
                  <a:spcBef>
                    <a:spcPts val="0"/>
                  </a:spcBef>
                  <a:spcAft>
                    <a:spcPts val="0"/>
                  </a:spcAft>
                  <a:buNone/>
                </a:pPr>
                <a:endParaRPr lang="en-GB" sz="14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pPr>
                <a:r>
                  <a:rPr lang="en-GB" sz="1400" b="0" i="0" u="none" strike="noStrike" cap="none" dirty="0">
                    <a:solidFill>
                      <a:srgbClr val="000000"/>
                    </a:solidFill>
                    <a:latin typeface="Arial"/>
                    <a:ea typeface="Arial"/>
                    <a:cs typeface="Arial"/>
                    <a:sym typeface="Arial"/>
                  </a:rPr>
                  <a:t>(a) You will go to Benny’s Burritos and order three standard burritos, one with extra guacamole, one with extra sour cream and one with extra salsa. A standard burrito costs €8∙95 and extra toppings are €1∙50 extra. You also buy three drinks, which are €2∙50 each. Estimate the cost of the bill. Then calculate the exact cost of the bill and work out how much each person will owe when it is split three ways.</a:t>
                </a:r>
              </a:p>
              <a:p>
                <a:pPr marR="0" lvl="0" algn="l" rtl="0">
                  <a:lnSpc>
                    <a:spcPct val="100000"/>
                  </a:lnSpc>
                  <a:spcBef>
                    <a:spcPts val="0"/>
                  </a:spcBef>
                  <a:spcAft>
                    <a:spcPts val="0"/>
                  </a:spcAft>
                </a:pPr>
                <a:r>
                  <a:rPr lang="en-GB" sz="1400" b="0" i="0" u="none" strike="noStrike" cap="none" dirty="0">
                    <a:solidFill>
                      <a:srgbClr val="000000"/>
                    </a:solidFill>
                    <a:latin typeface="Arial"/>
                    <a:ea typeface="Arial"/>
                    <a:cs typeface="Arial"/>
                    <a:sym typeface="Arial"/>
                  </a:rPr>
                  <a:t>(b) A cinema ticket costs €9∙75, and there is an offer of a medium popcorn for €3 and a drink for €3∙50. Estimate the cost per person and then work out the exact cost.</a:t>
                </a:r>
              </a:p>
              <a:p>
                <a:pPr marR="0" lvl="0" algn="l" rtl="0">
                  <a:lnSpc>
                    <a:spcPct val="100000"/>
                  </a:lnSpc>
                  <a:spcBef>
                    <a:spcPts val="0"/>
                  </a:spcBef>
                  <a:spcAft>
                    <a:spcPts val="0"/>
                  </a:spcAft>
                </a:pPr>
                <a:r>
                  <a:rPr lang="en-GB" sz="1400" b="0" i="0" u="none" strike="noStrike" cap="none" dirty="0">
                    <a:solidFill>
                      <a:srgbClr val="000000"/>
                    </a:solidFill>
                    <a:latin typeface="Arial"/>
                    <a:ea typeface="Arial"/>
                    <a:cs typeface="Arial"/>
                    <a:sym typeface="Arial"/>
                  </a:rPr>
                  <a:t>(c) The ATM only dispenses €20 notes. How much will you need to withdraw to cover the cost of your share of the evening?</a:t>
                </a:r>
              </a:p>
              <a:p>
                <a:pPr marR="0" lvl="0" algn="l" rtl="0">
                  <a:lnSpc>
                    <a:spcPct val="100000"/>
                  </a:lnSpc>
                  <a:spcBef>
                    <a:spcPts val="0"/>
                  </a:spcBef>
                  <a:spcAft>
                    <a:spcPts val="0"/>
                  </a:spcAft>
                </a:pPr>
                <a:r>
                  <a:rPr lang="en-GB" sz="1400" b="0" i="0" u="none" strike="noStrike" cap="none" dirty="0">
                    <a:solidFill>
                      <a:srgbClr val="000000"/>
                    </a:solidFill>
                    <a:latin typeface="Arial"/>
                    <a:ea typeface="Arial"/>
                    <a:cs typeface="Arial"/>
                    <a:sym typeface="Arial"/>
                  </a:rPr>
                  <a:t>(d) You earn €8∙89 per hour at your part-time job. How many hours will you need to work to cover the cost of your share of the evening?</a:t>
                </a:r>
                <a:endParaRPr sz="1400" b="0" i="1" u="none" strike="noStrike" cap="none" dirty="0">
                  <a:solidFill>
                    <a:srgbClr val="000000"/>
                  </a:solidFill>
                  <a:latin typeface="Arial"/>
                  <a:ea typeface="Arial"/>
                  <a:cs typeface="Arial"/>
                  <a:sym typeface="Arial"/>
                </a:endParaRPr>
              </a:p>
            </p:txBody>
          </p:sp>
        </mc:Choice>
        <mc:Fallback>
          <p:sp>
            <p:nvSpPr>
              <p:cNvPr id="152" name="Google Shape;152;p26">
                <a:extLst>
                  <a:ext uri="{FF2B5EF4-FFF2-40B4-BE49-F238E27FC236}">
                    <a16:creationId xmlns:a16="http://schemas.microsoft.com/office/drawing/2014/main" id="{4357FDCA-BD76-EFAB-EE72-78FD3AD1D993}"/>
                  </a:ext>
                </a:extLst>
              </p:cNvPr>
              <p:cNvSpPr txBox="1">
                <a:spLocks noRot="1" noChangeAspect="1" noMove="1" noResize="1" noEditPoints="1" noAdjustHandles="1" noChangeArrowheads="1" noChangeShapeType="1" noTextEdit="1"/>
              </p:cNvSpPr>
              <p:nvPr/>
            </p:nvSpPr>
            <p:spPr>
              <a:xfrm>
                <a:off x="457200" y="1126926"/>
                <a:ext cx="8520599" cy="3754834"/>
              </a:xfrm>
              <a:prstGeom prst="rect">
                <a:avLst/>
              </a:prstGeom>
              <a:blipFill>
                <a:blip r:embed="rId3"/>
                <a:stretch>
                  <a:fillRect l="-215" t="-325" r="-143" b="-974"/>
                </a:stretch>
              </a:blipFill>
              <a:ln>
                <a:noFill/>
              </a:ln>
            </p:spPr>
            <p:txBody>
              <a:bodyPr/>
              <a:lstStyle/>
              <a:p>
                <a:r>
                  <a:rPr lang="en-IE">
                    <a:noFill/>
                  </a:rPr>
                  <a:t> </a:t>
                </a:r>
              </a:p>
            </p:txBody>
          </p:sp>
        </mc:Fallback>
      </mc:AlternateContent>
    </p:spTree>
    <p:extLst>
      <p:ext uri="{BB962C8B-B14F-4D97-AF65-F5344CB8AC3E}">
        <p14:creationId xmlns:p14="http://schemas.microsoft.com/office/powerpoint/2010/main" val="3967341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3D9BE2C1-AFDA-0F76-0BC6-8EB2881023CC}"/>
            </a:ext>
          </a:extLst>
        </p:cNvPr>
        <p:cNvGrpSpPr/>
        <p:nvPr/>
      </p:nvGrpSpPr>
      <p:grpSpPr>
        <a:xfrm>
          <a:off x="0" y="0"/>
          <a:ext cx="0" cy="0"/>
          <a:chOff x="0" y="0"/>
          <a:chExt cx="0" cy="0"/>
        </a:xfrm>
      </p:grpSpPr>
      <p:sp>
        <p:nvSpPr>
          <p:cNvPr id="150" name="Google Shape;150;p26">
            <a:extLst>
              <a:ext uri="{FF2B5EF4-FFF2-40B4-BE49-F238E27FC236}">
                <a16:creationId xmlns:a16="http://schemas.microsoft.com/office/drawing/2014/main" id="{1E4DAE35-93A9-1EFB-A4D9-086802EFC37B}"/>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7.2 Working with decimals – Exercise 7.2</a:t>
            </a:r>
            <a:endParaRPr dirty="0"/>
          </a:p>
        </p:txBody>
      </p:sp>
      <p:sp>
        <p:nvSpPr>
          <p:cNvPr id="151" name="Google Shape;151;p26">
            <a:extLst>
              <a:ext uri="{FF2B5EF4-FFF2-40B4-BE49-F238E27FC236}">
                <a16:creationId xmlns:a16="http://schemas.microsoft.com/office/drawing/2014/main" id="{23856C11-7CA0-C5E1-855F-E0F90CA81770}"/>
              </a:ext>
            </a:extLst>
          </p:cNvPr>
          <p:cNvSpPr txBox="1"/>
          <p:nvPr/>
        </p:nvSpPr>
        <p:spPr>
          <a:xfrm>
            <a:off x="457200" y="819149"/>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chemeClr val="accent3"/>
                </a:solidFill>
                <a:latin typeface="Arial"/>
                <a:ea typeface="Arial"/>
                <a:cs typeface="Arial"/>
                <a:sym typeface="Arial"/>
              </a:rPr>
              <a:t>Bonus level</a:t>
            </a:r>
            <a:endParaRPr dirty="0">
              <a:solidFill>
                <a:schemeClr val="accent3"/>
              </a:solidFill>
            </a:endParaRPr>
          </a:p>
        </p:txBody>
      </p:sp>
      <p:sp>
        <p:nvSpPr>
          <p:cNvPr id="152" name="Google Shape;152;p26">
            <a:extLst>
              <a:ext uri="{FF2B5EF4-FFF2-40B4-BE49-F238E27FC236}">
                <a16:creationId xmlns:a16="http://schemas.microsoft.com/office/drawing/2014/main" id="{2DCE3401-53FC-C719-CA24-3B4F6FD64E32}"/>
              </a:ext>
            </a:extLst>
          </p:cNvPr>
          <p:cNvSpPr txBox="1"/>
          <p:nvPr/>
        </p:nvSpPr>
        <p:spPr>
          <a:xfrm>
            <a:off x="457200" y="1126926"/>
            <a:ext cx="8520599" cy="954067"/>
          </a:xfrm>
          <a:prstGeom prst="rect">
            <a:avLst/>
          </a:prstGeom>
          <a:noFill/>
          <a:ln>
            <a:noFill/>
          </a:ln>
        </p:spPr>
        <p:txBody>
          <a:bodyPr spcFirstLastPara="1" wrap="square" lIns="91425" tIns="45700" rIns="91425" bIns="45700" anchor="t" anchorCtr="0">
            <a:spAutoFit/>
          </a:bodyPr>
          <a:lstStyle/>
          <a:p>
            <a:r>
              <a:rPr lang="en-IE" dirty="0"/>
              <a:t>Place all the digits 1, 2, 3, 4, 5, 6 in the sum below, using each digit exactly once, to get the following answers: </a:t>
            </a:r>
          </a:p>
          <a:p>
            <a:endParaRPr lang="en-IE" dirty="0"/>
          </a:p>
          <a:p>
            <a:r>
              <a:rPr lang="en-IE" dirty="0"/>
              <a:t>(a) 7∙05 	(b) 10∙02 	(c) 11∙91 	(d) 13∙44 </a:t>
            </a:r>
          </a:p>
        </p:txBody>
      </p:sp>
      <p:pic>
        <p:nvPicPr>
          <p:cNvPr id="2" name="Picture 1">
            <a:extLst>
              <a:ext uri="{FF2B5EF4-FFF2-40B4-BE49-F238E27FC236}">
                <a16:creationId xmlns:a16="http://schemas.microsoft.com/office/drawing/2014/main" id="{901D82DA-C329-15DC-E6DE-BDF974B812E9}"/>
              </a:ext>
            </a:extLst>
          </p:cNvPr>
          <p:cNvPicPr>
            <a:picLocks noChangeAspect="1"/>
          </p:cNvPicPr>
          <p:nvPr/>
        </p:nvPicPr>
        <p:blipFill>
          <a:blip r:embed="rId3"/>
          <a:stretch>
            <a:fillRect/>
          </a:stretch>
        </p:blipFill>
        <p:spPr>
          <a:xfrm>
            <a:off x="627660" y="2286264"/>
            <a:ext cx="3348722" cy="442448"/>
          </a:xfrm>
          <a:prstGeom prst="rect">
            <a:avLst/>
          </a:prstGeom>
        </p:spPr>
      </p:pic>
    </p:spTree>
    <p:extLst>
      <p:ext uri="{BB962C8B-B14F-4D97-AF65-F5344CB8AC3E}">
        <p14:creationId xmlns:p14="http://schemas.microsoft.com/office/powerpoint/2010/main" val="211953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2" name="Picture 1">
            <a:extLst>
              <a:ext uri="{FF2B5EF4-FFF2-40B4-BE49-F238E27FC236}">
                <a16:creationId xmlns:a16="http://schemas.microsoft.com/office/drawing/2014/main" id="{CE537DA0-2F60-B4CF-5E19-0C2A22F59F64}"/>
              </a:ext>
            </a:extLst>
          </p:cNvPr>
          <p:cNvPicPr>
            <a:picLocks noChangeAspect="1"/>
          </p:cNvPicPr>
          <p:nvPr/>
        </p:nvPicPr>
        <p:blipFill>
          <a:blip r:embed="rId3"/>
          <a:stretch>
            <a:fillRect/>
          </a:stretch>
        </p:blipFill>
        <p:spPr>
          <a:xfrm>
            <a:off x="685800" y="1040095"/>
            <a:ext cx="7772400" cy="306331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41251D80-F381-4FBB-31B8-55428B8A7B30}"/>
            </a:ext>
          </a:extLst>
        </p:cNvPr>
        <p:cNvGrpSpPr/>
        <p:nvPr/>
      </p:nvGrpSpPr>
      <p:grpSpPr>
        <a:xfrm>
          <a:off x="0" y="0"/>
          <a:ext cx="0" cy="0"/>
          <a:chOff x="0" y="0"/>
          <a:chExt cx="0" cy="0"/>
        </a:xfrm>
      </p:grpSpPr>
      <p:sp>
        <p:nvSpPr>
          <p:cNvPr id="77" name="Google Shape;77;p16">
            <a:extLst>
              <a:ext uri="{FF2B5EF4-FFF2-40B4-BE49-F238E27FC236}">
                <a16:creationId xmlns:a16="http://schemas.microsoft.com/office/drawing/2014/main" id="{960DBF58-304A-09B8-A982-34ABF107BED1}"/>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7.3 Working with percentages</a:t>
            </a:r>
            <a:endParaRPr dirty="0"/>
          </a:p>
        </p:txBody>
      </p:sp>
      <p:sp>
        <p:nvSpPr>
          <p:cNvPr id="78" name="Google Shape;78;p16">
            <a:extLst>
              <a:ext uri="{FF2B5EF4-FFF2-40B4-BE49-F238E27FC236}">
                <a16:creationId xmlns:a16="http://schemas.microsoft.com/office/drawing/2014/main" id="{43930A36-55BC-74AD-8F34-6EE26C128295}"/>
              </a:ext>
            </a:extLst>
          </p:cNvPr>
          <p:cNvSpPr txBox="1"/>
          <p:nvPr/>
        </p:nvSpPr>
        <p:spPr>
          <a:xfrm>
            <a:off x="375582" y="966088"/>
            <a:ext cx="8070906" cy="523180"/>
          </a:xfrm>
          <a:prstGeom prst="rect">
            <a:avLst/>
          </a:prstGeom>
          <a:noFill/>
          <a:ln w="1905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lvl="0"/>
            <a:r>
              <a:rPr lang="en-GB" b="1" dirty="0">
                <a:solidFill>
                  <a:srgbClr val="942180"/>
                </a:solidFill>
              </a:rPr>
              <a:t>Example 7.3.1</a:t>
            </a:r>
            <a:endParaRPr lang="en-GB" dirty="0"/>
          </a:p>
          <a:p>
            <a:r>
              <a:rPr lang="en-IE" dirty="0"/>
              <a:t>Complete the table showing the fraction, decimal, percentage equivalence</a:t>
            </a:r>
          </a:p>
        </p:txBody>
      </p:sp>
      <p:sp>
        <p:nvSpPr>
          <p:cNvPr id="3" name="TextBox 2">
            <a:extLst>
              <a:ext uri="{FF2B5EF4-FFF2-40B4-BE49-F238E27FC236}">
                <a16:creationId xmlns:a16="http://schemas.microsoft.com/office/drawing/2014/main" id="{0E753854-5260-C4E9-D110-96CCE875B0A3}"/>
              </a:ext>
            </a:extLst>
          </p:cNvPr>
          <p:cNvSpPr txBox="1"/>
          <p:nvPr/>
        </p:nvSpPr>
        <p:spPr>
          <a:xfrm>
            <a:off x="4114800" y="2111071"/>
            <a:ext cx="65" cy="215444"/>
          </a:xfrm>
          <a:prstGeom prst="rect">
            <a:avLst/>
          </a:prstGeom>
          <a:noFill/>
        </p:spPr>
        <p:txBody>
          <a:bodyPr wrap="none" lIns="0" tIns="0" rIns="0" bIns="0" rtlCol="0">
            <a:spAutoFit/>
          </a:bodyPr>
          <a:lstStyle/>
          <a:p>
            <a:endParaRPr lang="en-US" dirty="0"/>
          </a:p>
        </p:txBody>
      </p:sp>
      <p:sp>
        <p:nvSpPr>
          <p:cNvPr id="5" name="Google Shape;99;p19">
            <a:extLst>
              <a:ext uri="{FF2B5EF4-FFF2-40B4-BE49-F238E27FC236}">
                <a16:creationId xmlns:a16="http://schemas.microsoft.com/office/drawing/2014/main" id="{A794520B-9CFC-8346-413F-FDA66358DC3E}"/>
              </a:ext>
            </a:extLst>
          </p:cNvPr>
          <p:cNvSpPr txBox="1"/>
          <p:nvPr/>
        </p:nvSpPr>
        <p:spPr>
          <a:xfrm>
            <a:off x="375582" y="2053961"/>
            <a:ext cx="8070906" cy="2677616"/>
          </a:xfrm>
          <a:prstGeom prst="rect">
            <a:avLst/>
          </a:prstGeom>
          <a:noFill/>
          <a:ln w="19050" cap="flat" cmpd="sng">
            <a:solidFill>
              <a:srgbClr val="25A4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25A43A"/>
                </a:solidFill>
                <a:latin typeface="Arial"/>
                <a:ea typeface="Arial"/>
                <a:cs typeface="Arial"/>
                <a:sym typeface="Arial"/>
              </a:rPr>
              <a:t>Solution</a:t>
            </a:r>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77B86D2A-6A99-FCBB-5A73-9BEC085248A9}"/>
                  </a:ext>
                </a:extLst>
              </p:cNvPr>
              <p:cNvGraphicFramePr>
                <a:graphicFrameLocks noGrp="1"/>
              </p:cNvGraphicFramePr>
              <p:nvPr>
                <p:extLst>
                  <p:ext uri="{D42A27DB-BD31-4B8C-83A1-F6EECF244321}">
                    <p14:modId xmlns:p14="http://schemas.microsoft.com/office/powerpoint/2010/main" val="1675105029"/>
                  </p:ext>
                </p:extLst>
              </p:nvPr>
            </p:nvGraphicFramePr>
            <p:xfrm>
              <a:off x="890297" y="2675765"/>
              <a:ext cx="5578959" cy="1679512"/>
            </p:xfrm>
            <a:graphic>
              <a:graphicData uri="http://schemas.openxmlformats.org/drawingml/2006/table">
                <a:tbl>
                  <a:tblPr firstRow="1" bandRow="1">
                    <a:tableStyleId>{5C22544A-7EE6-4342-B048-85BDC9FD1C3A}</a:tableStyleId>
                  </a:tblPr>
                  <a:tblGrid>
                    <a:gridCol w="1859653">
                      <a:extLst>
                        <a:ext uri="{9D8B030D-6E8A-4147-A177-3AD203B41FA5}">
                          <a16:colId xmlns:a16="http://schemas.microsoft.com/office/drawing/2014/main" val="4027256131"/>
                        </a:ext>
                      </a:extLst>
                    </a:gridCol>
                    <a:gridCol w="1859653">
                      <a:extLst>
                        <a:ext uri="{9D8B030D-6E8A-4147-A177-3AD203B41FA5}">
                          <a16:colId xmlns:a16="http://schemas.microsoft.com/office/drawing/2014/main" val="2927689630"/>
                        </a:ext>
                      </a:extLst>
                    </a:gridCol>
                    <a:gridCol w="1859653">
                      <a:extLst>
                        <a:ext uri="{9D8B030D-6E8A-4147-A177-3AD203B41FA5}">
                          <a16:colId xmlns:a16="http://schemas.microsoft.com/office/drawing/2014/main" val="132778088"/>
                        </a:ext>
                      </a:extLst>
                    </a:gridCol>
                  </a:tblGrid>
                  <a:tr h="370840">
                    <a:tc>
                      <a:txBody>
                        <a:bodyPr/>
                        <a:lstStyle/>
                        <a:p>
                          <a:pPr algn="ctr"/>
                          <a:r>
                            <a:rPr lang="en-US" sz="1100" dirty="0">
                              <a:solidFill>
                                <a:schemeClr val="bg2"/>
                              </a:solidFill>
                            </a:rPr>
                            <a:t>Fraction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FDD"/>
                        </a:solidFill>
                      </a:tcPr>
                    </a:tc>
                    <a:tc>
                      <a:txBody>
                        <a:bodyPr/>
                        <a:lstStyle/>
                        <a:p>
                          <a:pPr algn="ctr"/>
                          <a:r>
                            <a:rPr lang="en-US" sz="1100" dirty="0">
                              <a:solidFill>
                                <a:schemeClr val="bg2"/>
                              </a:solidFill>
                            </a:rPr>
                            <a:t>Decimal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FDD"/>
                        </a:solidFill>
                      </a:tcPr>
                    </a:tc>
                    <a:tc>
                      <a:txBody>
                        <a:bodyPr/>
                        <a:lstStyle/>
                        <a:p>
                          <a:pPr algn="ctr"/>
                          <a:r>
                            <a:rPr lang="en-US" sz="1100" dirty="0">
                              <a:solidFill>
                                <a:schemeClr val="bg2"/>
                              </a:solidFill>
                            </a:rPr>
                            <a:t>Percentage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FDD"/>
                        </a:solidFill>
                      </a:tcPr>
                    </a:tc>
                    <a:extLst>
                      <a:ext uri="{0D108BD9-81ED-4DB2-BD59-A6C34878D82A}">
                        <a16:rowId xmlns:a16="http://schemas.microsoft.com/office/drawing/2014/main" val="2327420404"/>
                      </a:ext>
                    </a:extLst>
                  </a:tr>
                  <a:tr h="370840">
                    <a:tc>
                      <a:txBody>
                        <a:bodyPr/>
                        <a:lstStyle/>
                        <a:p>
                          <a:pPr algn="ctr"/>
                          <a14:m>
                            <m:oMathPara xmlns:m="http://schemas.openxmlformats.org/officeDocument/2006/math">
                              <m:oMathParaPr>
                                <m:jc m:val="centerGroup"/>
                              </m:oMathParaPr>
                              <m:oMath xmlns:m="http://schemas.openxmlformats.org/officeDocument/2006/math">
                                <m:f>
                                  <m:fPr>
                                    <m:ctrlPr>
                                      <a:rPr lang="en-US" sz="1200" i="1" dirty="0" smtClean="0">
                                        <a:solidFill>
                                          <a:schemeClr val="bg2"/>
                                        </a:solidFill>
                                        <a:latin typeface="Cambria Math" panose="02040503050406030204" pitchFamily="18" charset="0"/>
                                      </a:rPr>
                                    </m:ctrlPr>
                                  </m:fPr>
                                  <m:num>
                                    <m:r>
                                      <a:rPr lang="en-GB" sz="1200" b="0" i="1" dirty="0" smtClean="0">
                                        <a:solidFill>
                                          <a:schemeClr val="bg2"/>
                                        </a:solidFill>
                                        <a:latin typeface="Cambria Math" panose="02040503050406030204" pitchFamily="18" charset="0"/>
                                      </a:rPr>
                                      <m:t>30</m:t>
                                    </m:r>
                                  </m:num>
                                  <m:den>
                                    <m:r>
                                      <a:rPr lang="en-GB" sz="1200" b="0" i="1" dirty="0" smtClean="0">
                                        <a:solidFill>
                                          <a:schemeClr val="bg2"/>
                                        </a:solidFill>
                                        <a:latin typeface="Cambria Math" panose="02040503050406030204" pitchFamily="18" charset="0"/>
                                      </a:rPr>
                                      <m:t>100</m:t>
                                    </m:r>
                                  </m:den>
                                </m:f>
                                <m:r>
                                  <a:rPr lang="en-GB" sz="1200" b="0" i="1" dirty="0" smtClean="0">
                                    <a:solidFill>
                                      <a:schemeClr val="bg2"/>
                                    </a:solidFill>
                                    <a:latin typeface="Cambria Math" panose="02040503050406030204" pitchFamily="18" charset="0"/>
                                  </a:rPr>
                                  <m:t>=</m:t>
                                </m:r>
                                <m:f>
                                  <m:fPr>
                                    <m:ctrlPr>
                                      <a:rPr lang="en-US" sz="1200" i="1" dirty="0" smtClean="0">
                                        <a:solidFill>
                                          <a:schemeClr val="bg2"/>
                                        </a:solidFill>
                                        <a:latin typeface="Cambria Math" panose="02040503050406030204" pitchFamily="18" charset="0"/>
                                      </a:rPr>
                                    </m:ctrlPr>
                                  </m:fPr>
                                  <m:num>
                                    <m:r>
                                      <a:rPr lang="en-GB" sz="1200" b="0" i="1" dirty="0" smtClean="0">
                                        <a:solidFill>
                                          <a:schemeClr val="bg2"/>
                                        </a:solidFill>
                                        <a:latin typeface="Cambria Math" panose="02040503050406030204" pitchFamily="18" charset="0"/>
                                      </a:rPr>
                                      <m:t>3</m:t>
                                    </m:r>
                                  </m:num>
                                  <m:den>
                                    <m:r>
                                      <a:rPr lang="en-GB" sz="1200" b="0" i="1" dirty="0" smtClean="0">
                                        <a:solidFill>
                                          <a:schemeClr val="bg2"/>
                                        </a:solidFill>
                                        <a:latin typeface="Cambria Math" panose="02040503050406030204" pitchFamily="18" charset="0"/>
                                      </a:rPr>
                                      <m:t>10</m:t>
                                    </m:r>
                                  </m:den>
                                </m:f>
                              </m:oMath>
                            </m:oMathPara>
                          </a14:m>
                          <a:endParaRPr lang="en-US" sz="12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rPr>
                            <a:t>0</a:t>
                          </a:r>
                          <a:r>
                            <a:rPr lang="en-GB" sz="1200" b="0" i="0" u="none" strike="noStrike" cap="none" dirty="0">
                              <a:solidFill>
                                <a:srgbClr val="000000"/>
                              </a:solidFill>
                              <a:latin typeface="+mn-lt"/>
                              <a:ea typeface="Arial"/>
                              <a:cs typeface="Arial"/>
                              <a:sym typeface="Arial"/>
                            </a:rPr>
                            <a:t>∙</a:t>
                          </a:r>
                          <a:r>
                            <a:rPr lang="en-US" sz="1200" dirty="0">
                              <a:solidFill>
                                <a:schemeClr val="bg2"/>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3EF"/>
                        </a:solidFill>
                      </a:tcPr>
                    </a:tc>
                    <a:tc>
                      <a:txBody>
                        <a:bodyPr/>
                        <a:lstStyle/>
                        <a:p>
                          <a:pPr algn="ctr"/>
                          <a:r>
                            <a:rPr lang="en-US" sz="1200" dirty="0">
                              <a:solidFill>
                                <a:schemeClr val="bg2"/>
                              </a:solidFill>
                            </a:rPr>
                            <a:t>0</a:t>
                          </a:r>
                          <a:r>
                            <a:rPr lang="en-GB" sz="1200" b="0" i="0" u="none" strike="noStrike" cap="none" dirty="0">
                              <a:solidFill>
                                <a:srgbClr val="000000"/>
                              </a:solidFill>
                              <a:latin typeface="+mn-lt"/>
                              <a:ea typeface="Arial"/>
                              <a:cs typeface="Arial"/>
                              <a:sym typeface="Arial"/>
                            </a:rPr>
                            <a:t>∙</a:t>
                          </a:r>
                          <a:r>
                            <a:rPr lang="en-US" sz="1200" dirty="0">
                              <a:solidFill>
                                <a:schemeClr val="bg2"/>
                              </a:solidFill>
                            </a:rPr>
                            <a:t>3 </a:t>
                          </a:r>
                          <a14:m>
                            <m:oMath xmlns:m="http://schemas.openxmlformats.org/officeDocument/2006/math">
                              <m:r>
                                <a:rPr lang="en-GB" sz="1200" b="0" i="1" dirty="0" smtClean="0">
                                  <a:solidFill>
                                    <a:srgbClr val="000000"/>
                                  </a:solidFill>
                                  <a:latin typeface="Cambria Math" panose="02040503050406030204" pitchFamily="18" charset="0"/>
                                </a:rPr>
                                <m:t>×</m:t>
                              </m:r>
                            </m:oMath>
                          </a14:m>
                          <a:r>
                            <a:rPr lang="en-US" sz="1200" dirty="0">
                              <a:solidFill>
                                <a:schemeClr val="bg2"/>
                              </a:solidFill>
                            </a:rPr>
                            <a:t> 100 =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6680791"/>
                      </a:ext>
                    </a:extLst>
                  </a:tr>
                  <a:tr h="370840">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solidFill>
                                          <a:schemeClr val="bg2"/>
                                        </a:solidFill>
                                        <a:latin typeface="Cambria Math" panose="02040503050406030204" pitchFamily="18" charset="0"/>
                                      </a:rPr>
                                    </m:ctrlPr>
                                  </m:fPr>
                                  <m:num>
                                    <m:r>
                                      <a:rPr lang="en-GB" sz="1200" b="0" i="1" smtClean="0">
                                        <a:solidFill>
                                          <a:schemeClr val="bg2"/>
                                        </a:solidFill>
                                        <a:latin typeface="Cambria Math" panose="02040503050406030204" pitchFamily="18" charset="0"/>
                                      </a:rPr>
                                      <m:t>11</m:t>
                                    </m:r>
                                  </m:num>
                                  <m:den>
                                    <m:r>
                                      <a:rPr lang="en-GB" sz="1200" b="0" i="1" smtClean="0">
                                        <a:solidFill>
                                          <a:schemeClr val="bg2"/>
                                        </a:solidFill>
                                        <a:latin typeface="Cambria Math" panose="02040503050406030204" pitchFamily="18" charset="0"/>
                                      </a:rPr>
                                      <m:t>20</m:t>
                                    </m:r>
                                  </m:den>
                                </m:f>
                              </m:oMath>
                            </m:oMathPara>
                          </a14:m>
                          <a:endParaRPr lang="en-US" sz="12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3EF"/>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dirty="0" smtClean="0">
                                        <a:solidFill>
                                          <a:schemeClr val="bg2"/>
                                        </a:solidFill>
                                        <a:latin typeface="Cambria Math" panose="02040503050406030204" pitchFamily="18" charset="0"/>
                                      </a:rPr>
                                    </m:ctrlPr>
                                  </m:fPr>
                                  <m:num>
                                    <m:r>
                                      <a:rPr lang="en-GB" sz="1200" b="0" i="1" dirty="0" smtClean="0">
                                        <a:solidFill>
                                          <a:schemeClr val="bg2"/>
                                        </a:solidFill>
                                        <a:latin typeface="Cambria Math" panose="02040503050406030204" pitchFamily="18" charset="0"/>
                                      </a:rPr>
                                      <m:t>11</m:t>
                                    </m:r>
                                  </m:num>
                                  <m:den>
                                    <m:r>
                                      <a:rPr lang="en-GB" sz="1200" b="0" i="1" dirty="0" smtClean="0">
                                        <a:solidFill>
                                          <a:schemeClr val="bg2"/>
                                        </a:solidFill>
                                        <a:latin typeface="Cambria Math" panose="02040503050406030204" pitchFamily="18" charset="0"/>
                                      </a:rPr>
                                      <m:t>20</m:t>
                                    </m:r>
                                  </m:den>
                                </m:f>
                                <m:r>
                                  <a:rPr lang="en-GB" sz="1200" b="0" i="1" dirty="0" smtClean="0">
                                    <a:solidFill>
                                      <a:schemeClr val="bg2"/>
                                    </a:solidFill>
                                    <a:latin typeface="Cambria Math" panose="02040503050406030204" pitchFamily="18" charset="0"/>
                                  </a:rPr>
                                  <m:t>=</m:t>
                                </m:r>
                                <m:f>
                                  <m:fPr>
                                    <m:ctrlPr>
                                      <a:rPr lang="en-US" sz="1200" i="1" dirty="0" smtClean="0">
                                        <a:solidFill>
                                          <a:schemeClr val="bg2"/>
                                        </a:solidFill>
                                        <a:latin typeface="Cambria Math" panose="02040503050406030204" pitchFamily="18" charset="0"/>
                                      </a:rPr>
                                    </m:ctrlPr>
                                  </m:fPr>
                                  <m:num>
                                    <m:r>
                                      <a:rPr lang="en-GB" sz="1200" b="0" i="1" dirty="0" smtClean="0">
                                        <a:solidFill>
                                          <a:schemeClr val="bg2"/>
                                        </a:solidFill>
                                        <a:latin typeface="Cambria Math" panose="02040503050406030204" pitchFamily="18" charset="0"/>
                                      </a:rPr>
                                      <m:t>55</m:t>
                                    </m:r>
                                  </m:num>
                                  <m:den>
                                    <m:r>
                                      <a:rPr lang="en-GB" sz="1200" b="0" i="1" dirty="0" smtClean="0">
                                        <a:solidFill>
                                          <a:schemeClr val="bg2"/>
                                        </a:solidFill>
                                        <a:latin typeface="Cambria Math" panose="02040503050406030204" pitchFamily="18" charset="0"/>
                                      </a:rPr>
                                      <m:t>100</m:t>
                                    </m:r>
                                  </m:den>
                                </m:f>
                                <m:r>
                                  <a:rPr lang="en-GB" sz="1200" b="0" i="1" dirty="0" smtClean="0">
                                    <a:solidFill>
                                      <a:schemeClr val="bg2"/>
                                    </a:solidFill>
                                    <a:latin typeface="Cambria Math" panose="02040503050406030204" pitchFamily="18" charset="0"/>
                                  </a:rPr>
                                  <m:t>=0</m:t>
                                </m:r>
                                <m:r>
                                  <m:rPr>
                                    <m:nor/>
                                  </m:rPr>
                                  <a:rPr lang="en-GB" sz="1200" b="0" i="0" u="none" strike="noStrike" cap="none" dirty="0" smtClean="0">
                                    <a:solidFill>
                                      <a:srgbClr val="000000"/>
                                    </a:solidFill>
                                    <a:latin typeface="+mn-lt"/>
                                    <a:ea typeface="Arial"/>
                                    <a:cs typeface="Arial"/>
                                    <a:sym typeface="Arial"/>
                                  </a:rPr>
                                  <m:t>∙</m:t>
                                </m:r>
                                <m:r>
                                  <a:rPr lang="en-GB" sz="1200" b="0" i="1" dirty="0" smtClean="0">
                                    <a:solidFill>
                                      <a:schemeClr val="bg2"/>
                                    </a:solidFill>
                                    <a:latin typeface="Cambria Math" panose="02040503050406030204" pitchFamily="18" charset="0"/>
                                  </a:rPr>
                                  <m:t>55</m:t>
                                </m:r>
                              </m:oMath>
                            </m:oMathPara>
                          </a14:m>
                          <a:endParaRPr lang="en-US" sz="12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rPr>
                            <a:t>0.55 </a:t>
                          </a:r>
                          <a14:m>
                            <m:oMath xmlns:m="http://schemas.openxmlformats.org/officeDocument/2006/math">
                              <m:r>
                                <a:rPr lang="en-GB" sz="1200" b="0" i="1" dirty="0" smtClean="0">
                                  <a:solidFill>
                                    <a:srgbClr val="000000"/>
                                  </a:solidFill>
                                  <a:latin typeface="Cambria Math" panose="02040503050406030204" pitchFamily="18" charset="0"/>
                                </a:rPr>
                                <m:t>×</m:t>
                              </m:r>
                            </m:oMath>
                          </a14:m>
                          <a:r>
                            <a:rPr lang="en-US" sz="1200" dirty="0">
                              <a:solidFill>
                                <a:schemeClr val="bg2"/>
                              </a:solidFill>
                            </a:rPr>
                            <a:t> 100 = 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9832465"/>
                      </a:ext>
                    </a:extLst>
                  </a:tr>
                  <a:tr h="370840">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solidFill>
                                          <a:schemeClr val="bg2"/>
                                        </a:solidFill>
                                        <a:latin typeface="Cambria Math" panose="02040503050406030204" pitchFamily="18" charset="0"/>
                                      </a:rPr>
                                    </m:ctrlPr>
                                  </m:fPr>
                                  <m:num>
                                    <m:r>
                                      <a:rPr lang="en-GB" sz="1200" b="0" i="1" smtClean="0">
                                        <a:solidFill>
                                          <a:schemeClr val="bg2"/>
                                        </a:solidFill>
                                        <a:latin typeface="Cambria Math" panose="02040503050406030204" pitchFamily="18" charset="0"/>
                                      </a:rPr>
                                      <m:t>66</m:t>
                                    </m:r>
                                  </m:num>
                                  <m:den>
                                    <m:r>
                                      <a:rPr lang="en-GB" sz="1200" b="0" i="1" smtClean="0">
                                        <a:solidFill>
                                          <a:schemeClr val="bg2"/>
                                        </a:solidFill>
                                        <a:latin typeface="Cambria Math" panose="02040503050406030204" pitchFamily="18" charset="0"/>
                                      </a:rPr>
                                      <m:t>100</m:t>
                                    </m:r>
                                  </m:den>
                                </m:f>
                                <m:r>
                                  <a:rPr lang="en-GB" sz="1200" b="0" i="1" smtClean="0">
                                    <a:solidFill>
                                      <a:schemeClr val="bg2"/>
                                    </a:solidFill>
                                    <a:latin typeface="Cambria Math" panose="02040503050406030204" pitchFamily="18" charset="0"/>
                                  </a:rPr>
                                  <m:t>=</m:t>
                                </m:r>
                                <m:f>
                                  <m:fPr>
                                    <m:ctrlPr>
                                      <a:rPr lang="en-US" sz="1200" i="1" smtClean="0">
                                        <a:solidFill>
                                          <a:schemeClr val="bg2"/>
                                        </a:solidFill>
                                        <a:latin typeface="Cambria Math" panose="02040503050406030204" pitchFamily="18" charset="0"/>
                                      </a:rPr>
                                    </m:ctrlPr>
                                  </m:fPr>
                                  <m:num>
                                    <m:r>
                                      <a:rPr lang="en-GB" sz="1200" b="0" i="1" smtClean="0">
                                        <a:solidFill>
                                          <a:schemeClr val="bg2"/>
                                        </a:solidFill>
                                        <a:latin typeface="Cambria Math" panose="02040503050406030204" pitchFamily="18" charset="0"/>
                                      </a:rPr>
                                      <m:t>6</m:t>
                                    </m:r>
                                  </m:num>
                                  <m:den>
                                    <m:r>
                                      <a:rPr lang="en-GB" sz="1200" b="0" i="1" smtClean="0">
                                        <a:solidFill>
                                          <a:schemeClr val="bg2"/>
                                        </a:solidFill>
                                        <a:latin typeface="Cambria Math" panose="02040503050406030204" pitchFamily="18" charset="0"/>
                                      </a:rPr>
                                      <m:t>10</m:t>
                                    </m:r>
                                  </m:den>
                                </m:f>
                                <m:r>
                                  <a:rPr lang="en-GB" sz="1200" b="0" i="1" smtClean="0">
                                    <a:solidFill>
                                      <a:schemeClr val="bg2"/>
                                    </a:solidFill>
                                    <a:latin typeface="Cambria Math" panose="02040503050406030204" pitchFamily="18" charset="0"/>
                                  </a:rPr>
                                  <m:t>=</m:t>
                                </m:r>
                                <m:f>
                                  <m:fPr>
                                    <m:ctrlPr>
                                      <a:rPr lang="en-US" sz="1200" i="1" smtClean="0">
                                        <a:solidFill>
                                          <a:schemeClr val="bg2"/>
                                        </a:solidFill>
                                        <a:latin typeface="Cambria Math" panose="02040503050406030204" pitchFamily="18" charset="0"/>
                                      </a:rPr>
                                    </m:ctrlPr>
                                  </m:fPr>
                                  <m:num>
                                    <m:r>
                                      <a:rPr lang="en-GB" sz="1200" b="0" i="1" smtClean="0">
                                        <a:solidFill>
                                          <a:schemeClr val="bg2"/>
                                        </a:solidFill>
                                        <a:latin typeface="Cambria Math" panose="02040503050406030204" pitchFamily="18" charset="0"/>
                                      </a:rPr>
                                      <m:t>3</m:t>
                                    </m:r>
                                  </m:num>
                                  <m:den>
                                    <m:r>
                                      <a:rPr lang="en-GB" sz="1200" b="0" i="1" smtClean="0">
                                        <a:solidFill>
                                          <a:schemeClr val="bg2"/>
                                        </a:solidFill>
                                        <a:latin typeface="Cambria Math" panose="02040503050406030204" pitchFamily="18" charset="0"/>
                                      </a:rPr>
                                      <m:t>5</m:t>
                                    </m:r>
                                  </m:den>
                                </m:f>
                              </m:oMath>
                            </m:oMathPara>
                          </a14:m>
                          <a:endParaRPr lang="en-US" sz="12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GB" sz="1200" b="0" i="1" smtClean="0">
                                    <a:solidFill>
                                      <a:schemeClr val="bg2"/>
                                    </a:solidFill>
                                    <a:latin typeface="Cambria Math" panose="02040503050406030204" pitchFamily="18" charset="0"/>
                                  </a:rPr>
                                  <m:t>66% </m:t>
                                </m:r>
                                <m:r>
                                  <a:rPr lang="en-GB" sz="1200" b="0" i="1" smtClean="0">
                                    <a:solidFill>
                                      <a:schemeClr val="bg2"/>
                                    </a:solidFill>
                                    <a:latin typeface="Cambria Math" panose="02040503050406030204" pitchFamily="18" charset="0"/>
                                    <a:ea typeface="Cambria Math" panose="02040503050406030204" pitchFamily="18" charset="0"/>
                                  </a:rPr>
                                  <m:t>÷100=0</m:t>
                                </m:r>
                                <m:r>
                                  <m:rPr>
                                    <m:nor/>
                                  </m:rPr>
                                  <a:rPr lang="en-GB" sz="1200" b="0" i="0" u="none" strike="noStrike" cap="none" dirty="0" smtClean="0">
                                    <a:solidFill>
                                      <a:srgbClr val="000000"/>
                                    </a:solidFill>
                                    <a:latin typeface="+mn-lt"/>
                                    <a:ea typeface="Arial"/>
                                    <a:cs typeface="Arial"/>
                                    <a:sym typeface="Arial"/>
                                  </a:rPr>
                                  <m:t>∙</m:t>
                                </m:r>
                                <m:r>
                                  <a:rPr lang="en-GB" sz="1200" b="0" i="1" smtClean="0">
                                    <a:solidFill>
                                      <a:schemeClr val="bg2"/>
                                    </a:solidFill>
                                    <a:latin typeface="Cambria Math" panose="02040503050406030204" pitchFamily="18" charset="0"/>
                                    <a:ea typeface="Cambria Math" panose="02040503050406030204" pitchFamily="18" charset="0"/>
                                  </a:rPr>
                                  <m:t>66</m:t>
                                </m:r>
                              </m:oMath>
                            </m:oMathPara>
                          </a14:m>
                          <a:endParaRPr lang="en-US" sz="12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rPr>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3EF"/>
                        </a:solidFill>
                      </a:tcPr>
                    </a:tc>
                    <a:extLst>
                      <a:ext uri="{0D108BD9-81ED-4DB2-BD59-A6C34878D82A}">
                        <a16:rowId xmlns:a16="http://schemas.microsoft.com/office/drawing/2014/main" val="2262612841"/>
                      </a:ext>
                    </a:extLst>
                  </a:tr>
                </a:tbl>
              </a:graphicData>
            </a:graphic>
          </p:graphicFrame>
        </mc:Choice>
        <mc:Fallback>
          <p:graphicFrame>
            <p:nvGraphicFramePr>
              <p:cNvPr id="4" name="Table 3">
                <a:extLst>
                  <a:ext uri="{FF2B5EF4-FFF2-40B4-BE49-F238E27FC236}">
                    <a16:creationId xmlns:a16="http://schemas.microsoft.com/office/drawing/2014/main" id="{77B86D2A-6A99-FCBB-5A73-9BEC085248A9}"/>
                  </a:ext>
                </a:extLst>
              </p:cNvPr>
              <p:cNvGraphicFramePr>
                <a:graphicFrameLocks noGrp="1"/>
              </p:cNvGraphicFramePr>
              <p:nvPr>
                <p:extLst>
                  <p:ext uri="{D42A27DB-BD31-4B8C-83A1-F6EECF244321}">
                    <p14:modId xmlns:p14="http://schemas.microsoft.com/office/powerpoint/2010/main" val="1675105029"/>
                  </p:ext>
                </p:extLst>
              </p:nvPr>
            </p:nvGraphicFramePr>
            <p:xfrm>
              <a:off x="890297" y="2675765"/>
              <a:ext cx="5578959" cy="1679512"/>
            </p:xfrm>
            <a:graphic>
              <a:graphicData uri="http://schemas.openxmlformats.org/drawingml/2006/table">
                <a:tbl>
                  <a:tblPr firstRow="1" bandRow="1">
                    <a:tableStyleId>{5C22544A-7EE6-4342-B048-85BDC9FD1C3A}</a:tableStyleId>
                  </a:tblPr>
                  <a:tblGrid>
                    <a:gridCol w="1859653">
                      <a:extLst>
                        <a:ext uri="{9D8B030D-6E8A-4147-A177-3AD203B41FA5}">
                          <a16:colId xmlns:a16="http://schemas.microsoft.com/office/drawing/2014/main" val="4027256131"/>
                        </a:ext>
                      </a:extLst>
                    </a:gridCol>
                    <a:gridCol w="1859653">
                      <a:extLst>
                        <a:ext uri="{9D8B030D-6E8A-4147-A177-3AD203B41FA5}">
                          <a16:colId xmlns:a16="http://schemas.microsoft.com/office/drawing/2014/main" val="2927689630"/>
                        </a:ext>
                      </a:extLst>
                    </a:gridCol>
                    <a:gridCol w="1859653">
                      <a:extLst>
                        <a:ext uri="{9D8B030D-6E8A-4147-A177-3AD203B41FA5}">
                          <a16:colId xmlns:a16="http://schemas.microsoft.com/office/drawing/2014/main" val="132778088"/>
                        </a:ext>
                      </a:extLst>
                    </a:gridCol>
                  </a:tblGrid>
                  <a:tr h="370840">
                    <a:tc>
                      <a:txBody>
                        <a:bodyPr/>
                        <a:lstStyle/>
                        <a:p>
                          <a:pPr algn="ctr"/>
                          <a:r>
                            <a:rPr lang="en-US" sz="1100" dirty="0">
                              <a:solidFill>
                                <a:schemeClr val="bg2"/>
                              </a:solidFill>
                            </a:rPr>
                            <a:t>Fraction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FDD"/>
                        </a:solidFill>
                      </a:tcPr>
                    </a:tc>
                    <a:tc>
                      <a:txBody>
                        <a:bodyPr/>
                        <a:lstStyle/>
                        <a:p>
                          <a:pPr algn="ctr"/>
                          <a:r>
                            <a:rPr lang="en-US" sz="1100" dirty="0">
                              <a:solidFill>
                                <a:schemeClr val="bg2"/>
                              </a:solidFill>
                            </a:rPr>
                            <a:t>Decimal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FDD"/>
                        </a:solidFill>
                      </a:tcPr>
                    </a:tc>
                    <a:tc>
                      <a:txBody>
                        <a:bodyPr/>
                        <a:lstStyle/>
                        <a:p>
                          <a:pPr algn="ctr"/>
                          <a:r>
                            <a:rPr lang="en-US" sz="1100" dirty="0">
                              <a:solidFill>
                                <a:schemeClr val="bg2"/>
                              </a:solidFill>
                            </a:rPr>
                            <a:t>Percentage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FDD"/>
                        </a:solidFill>
                      </a:tcPr>
                    </a:tc>
                    <a:extLst>
                      <a:ext uri="{0D108BD9-81ED-4DB2-BD59-A6C34878D82A}">
                        <a16:rowId xmlns:a16="http://schemas.microsoft.com/office/drawing/2014/main" val="2327420404"/>
                      </a:ext>
                    </a:extLst>
                  </a:tr>
                  <a:tr h="43497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28" t="-86111" r="-200984" b="-202778"/>
                          </a:stretch>
                        </a:blipFill>
                      </a:tcPr>
                    </a:tc>
                    <a:tc>
                      <a:txBody>
                        <a:bodyPr/>
                        <a:lstStyle/>
                        <a:p>
                          <a:pPr algn="ctr"/>
                          <a:r>
                            <a:rPr lang="en-US" sz="1200" dirty="0">
                              <a:solidFill>
                                <a:schemeClr val="bg2"/>
                              </a:solidFill>
                            </a:rPr>
                            <a:t>0</a:t>
                          </a:r>
                          <a:r>
                            <a:rPr lang="en-GB" sz="1200" b="0" i="0" u="none" strike="noStrike" cap="none" dirty="0">
                              <a:solidFill>
                                <a:srgbClr val="000000"/>
                              </a:solidFill>
                              <a:latin typeface="+mn-lt"/>
                              <a:ea typeface="Arial"/>
                              <a:cs typeface="Arial"/>
                              <a:sym typeface="Arial"/>
                            </a:rPr>
                            <a:t>∙</a:t>
                          </a:r>
                          <a:r>
                            <a:rPr lang="en-US" sz="1200" dirty="0">
                              <a:solidFill>
                                <a:schemeClr val="bg2"/>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3E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656" t="-86111" r="-656" b="-202778"/>
                          </a:stretch>
                        </a:blipFill>
                      </a:tcPr>
                    </a:tc>
                    <a:extLst>
                      <a:ext uri="{0D108BD9-81ED-4DB2-BD59-A6C34878D82A}">
                        <a16:rowId xmlns:a16="http://schemas.microsoft.com/office/drawing/2014/main" val="2956680791"/>
                      </a:ext>
                    </a:extLst>
                  </a:tr>
                  <a:tr h="4387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28" t="-186111" r="-200984" b="-1027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186111" r="-100327" b="-1027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656" t="-186111" r="-656" b="-102778"/>
                          </a:stretch>
                        </a:blipFill>
                      </a:tcPr>
                    </a:tc>
                    <a:extLst>
                      <a:ext uri="{0D108BD9-81ED-4DB2-BD59-A6C34878D82A}">
                        <a16:rowId xmlns:a16="http://schemas.microsoft.com/office/drawing/2014/main" val="1149832465"/>
                      </a:ext>
                    </a:extLst>
                  </a:tr>
                  <a:tr h="43497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28" t="-286111" r="-200984" b="-27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286111" r="-100327" b="-2778"/>
                          </a:stretch>
                        </a:blipFill>
                      </a:tcPr>
                    </a:tc>
                    <a:tc>
                      <a:txBody>
                        <a:bodyPr/>
                        <a:lstStyle/>
                        <a:p>
                          <a:pPr algn="ctr"/>
                          <a:r>
                            <a:rPr lang="en-US" sz="1200" dirty="0">
                              <a:solidFill>
                                <a:schemeClr val="bg2"/>
                              </a:solidFill>
                            </a:rPr>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3EF"/>
                        </a:solidFill>
                      </a:tcPr>
                    </a:tc>
                    <a:extLst>
                      <a:ext uri="{0D108BD9-81ED-4DB2-BD59-A6C34878D82A}">
                        <a16:rowId xmlns:a16="http://schemas.microsoft.com/office/drawing/2014/main" val="2262612841"/>
                      </a:ext>
                    </a:extLst>
                  </a:tr>
                </a:tbl>
              </a:graphicData>
            </a:graphic>
          </p:graphicFrame>
        </mc:Fallback>
      </mc:AlternateContent>
    </p:spTree>
    <p:extLst>
      <p:ext uri="{BB962C8B-B14F-4D97-AF65-F5344CB8AC3E}">
        <p14:creationId xmlns:p14="http://schemas.microsoft.com/office/powerpoint/2010/main" val="200971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6EF10EFE-E924-861A-65BA-24AD8A4AE047}"/>
            </a:ext>
          </a:extLst>
        </p:cNvPr>
        <p:cNvGrpSpPr/>
        <p:nvPr/>
      </p:nvGrpSpPr>
      <p:grpSpPr>
        <a:xfrm>
          <a:off x="0" y="0"/>
          <a:ext cx="0" cy="0"/>
          <a:chOff x="0" y="0"/>
          <a:chExt cx="0" cy="0"/>
        </a:xfrm>
      </p:grpSpPr>
      <p:sp>
        <p:nvSpPr>
          <p:cNvPr id="77" name="Google Shape;77;p16">
            <a:extLst>
              <a:ext uri="{FF2B5EF4-FFF2-40B4-BE49-F238E27FC236}">
                <a16:creationId xmlns:a16="http://schemas.microsoft.com/office/drawing/2014/main" id="{58ABC433-08E1-39E2-8D8D-306E353D48E6}"/>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7.3 Working with percentages</a:t>
            </a:r>
            <a:endParaRPr dirty="0"/>
          </a:p>
        </p:txBody>
      </p:sp>
      <p:sp>
        <p:nvSpPr>
          <p:cNvPr id="78" name="Google Shape;78;p16">
            <a:extLst>
              <a:ext uri="{FF2B5EF4-FFF2-40B4-BE49-F238E27FC236}">
                <a16:creationId xmlns:a16="http://schemas.microsoft.com/office/drawing/2014/main" id="{444D825B-3CF8-AB21-F2B2-3481364EB035}"/>
              </a:ext>
            </a:extLst>
          </p:cNvPr>
          <p:cNvSpPr txBox="1"/>
          <p:nvPr/>
        </p:nvSpPr>
        <p:spPr>
          <a:xfrm>
            <a:off x="375582" y="966088"/>
            <a:ext cx="8070906" cy="523180"/>
          </a:xfrm>
          <a:prstGeom prst="rect">
            <a:avLst/>
          </a:prstGeom>
          <a:noFill/>
          <a:ln w="1905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lvl="0"/>
            <a:r>
              <a:rPr lang="en-GB" b="1" dirty="0">
                <a:solidFill>
                  <a:srgbClr val="942180"/>
                </a:solidFill>
              </a:rPr>
              <a:t>Example 7.3.2</a:t>
            </a:r>
            <a:endParaRPr lang="en-GB" dirty="0"/>
          </a:p>
          <a:p>
            <a:r>
              <a:rPr lang="en-IE" dirty="0"/>
              <a:t>Stephanie scored 35 out of 50 on her French vocabulary test. Write her result as a percentage.</a:t>
            </a:r>
          </a:p>
        </p:txBody>
      </p:sp>
      <p:sp>
        <p:nvSpPr>
          <p:cNvPr id="3" name="TextBox 2">
            <a:extLst>
              <a:ext uri="{FF2B5EF4-FFF2-40B4-BE49-F238E27FC236}">
                <a16:creationId xmlns:a16="http://schemas.microsoft.com/office/drawing/2014/main" id="{AE8C24B8-D0E8-CC45-907B-E74B94F9237F}"/>
              </a:ext>
            </a:extLst>
          </p:cNvPr>
          <p:cNvSpPr txBox="1"/>
          <p:nvPr/>
        </p:nvSpPr>
        <p:spPr>
          <a:xfrm>
            <a:off x="4114800" y="2111071"/>
            <a:ext cx="65" cy="215444"/>
          </a:xfrm>
          <a:prstGeom prst="rect">
            <a:avLst/>
          </a:prstGeom>
          <a:noFill/>
        </p:spPr>
        <p:txBody>
          <a:bodyPr wrap="none" lIns="0" tIns="0" rIns="0" bIns="0" rtlCol="0">
            <a:spAutoFit/>
          </a:bodyPr>
          <a:lstStyle/>
          <a:p>
            <a:endParaRPr lang="en-US" dirty="0"/>
          </a:p>
        </p:txBody>
      </p:sp>
      <mc:AlternateContent xmlns:mc="http://schemas.openxmlformats.org/markup-compatibility/2006">
        <mc:Choice xmlns:a14="http://schemas.microsoft.com/office/drawing/2010/main" Requires="a14">
          <p:sp>
            <p:nvSpPr>
              <p:cNvPr id="5" name="Google Shape;99;p19">
                <a:extLst>
                  <a:ext uri="{FF2B5EF4-FFF2-40B4-BE49-F238E27FC236}">
                    <a16:creationId xmlns:a16="http://schemas.microsoft.com/office/drawing/2014/main" id="{323C1FC4-C527-5391-2252-AAD22FF5D976}"/>
                  </a:ext>
                </a:extLst>
              </p:cNvPr>
              <p:cNvSpPr txBox="1"/>
              <p:nvPr/>
            </p:nvSpPr>
            <p:spPr>
              <a:xfrm>
                <a:off x="375582" y="1850761"/>
                <a:ext cx="8070906" cy="2649403"/>
              </a:xfrm>
              <a:prstGeom prst="rect">
                <a:avLst/>
              </a:prstGeom>
              <a:noFill/>
              <a:ln w="19050" cap="flat" cmpd="sng">
                <a:solidFill>
                  <a:srgbClr val="25A4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25A43A"/>
                    </a:solidFill>
                    <a:latin typeface="Arial"/>
                    <a:ea typeface="Arial"/>
                    <a:cs typeface="Arial"/>
                    <a:sym typeface="Arial"/>
                  </a:rPr>
                  <a:t>Solution</a:t>
                </a:r>
              </a:p>
              <a:p>
                <a:pPr marL="0" marR="0" lvl="0" indent="0" algn="l" rtl="0">
                  <a:lnSpc>
                    <a:spcPct val="100000"/>
                  </a:lnSpc>
                  <a:spcBef>
                    <a:spcPts val="0"/>
                  </a:spcBef>
                  <a:spcAft>
                    <a:spcPts val="0"/>
                  </a:spcAft>
                  <a:buNone/>
                </a:pPr>
                <a:endParaRPr lang="en-GB" b="1" dirty="0"/>
              </a:p>
              <a:p>
                <a:pPr lvl="0"/>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35</m:t>
                        </m:r>
                      </m:num>
                      <m:den>
                        <m:r>
                          <a:rPr lang="en-GB" i="1">
                            <a:latin typeface="Cambria Math" panose="02040503050406030204" pitchFamily="18" charset="0"/>
                          </a:rPr>
                          <m:t>100</m:t>
                        </m:r>
                      </m:den>
                    </m:f>
                  </m:oMath>
                </a14:m>
                <a:r>
                  <a:rPr lang="en-GB" dirty="0"/>
                  <a:t>		</a:t>
                </a:r>
                <a:r>
                  <a:rPr lang="en-GB" dirty="0">
                    <a:solidFill>
                      <a:srgbClr val="2E88CE"/>
                    </a:solidFill>
                  </a:rPr>
                  <a:t>First, write Stephanie’s results as a fraction.</a:t>
                </a:r>
              </a:p>
              <a:p>
                <a:pPr lvl="0"/>
                <a:endParaRPr lang="en-GB" dirty="0"/>
              </a:p>
              <a:p>
                <a:r>
                  <a:rPr lang="en-GB" dirty="0"/>
                  <a:t>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35</m:t>
                        </m:r>
                        <m:r>
                          <a:rPr lang="en-IE" b="0" i="1" smtClean="0">
                            <a:latin typeface="Cambria Math" panose="02040503050406030204" pitchFamily="18" charset="0"/>
                          </a:rPr>
                          <m:t> </m:t>
                        </m:r>
                        <m:r>
                          <a:rPr lang="en-GB" i="1" dirty="0">
                            <a:latin typeface="Cambria Math" panose="02040503050406030204" pitchFamily="18" charset="0"/>
                          </a:rPr>
                          <m:t>×</m:t>
                        </m:r>
                        <m:r>
                          <a:rPr lang="en-IE" b="0" i="1" dirty="0" smtClean="0">
                            <a:latin typeface="Cambria Math" panose="02040503050406030204" pitchFamily="18" charset="0"/>
                          </a:rPr>
                          <m:t> </m:t>
                        </m:r>
                        <m:r>
                          <a:rPr lang="en-GB" i="1">
                            <a:latin typeface="Cambria Math" panose="02040503050406030204" pitchFamily="18" charset="0"/>
                          </a:rPr>
                          <m:t>2</m:t>
                        </m:r>
                      </m:num>
                      <m:den>
                        <m:r>
                          <a:rPr lang="en-GB" i="1">
                            <a:latin typeface="Cambria Math" panose="02040503050406030204" pitchFamily="18" charset="0"/>
                          </a:rPr>
                          <m:t>50</m:t>
                        </m:r>
                        <m:r>
                          <a:rPr lang="en-IE" b="0" i="1" smtClean="0">
                            <a:latin typeface="Cambria Math" panose="02040503050406030204" pitchFamily="18" charset="0"/>
                          </a:rPr>
                          <m:t> </m:t>
                        </m:r>
                        <m:r>
                          <a:rPr lang="en-GB" i="1" dirty="0">
                            <a:latin typeface="Cambria Math" panose="02040503050406030204" pitchFamily="18" charset="0"/>
                          </a:rPr>
                          <m:t>×</m:t>
                        </m:r>
                        <m:r>
                          <a:rPr lang="en-IE" b="0" i="1" dirty="0" smtClean="0">
                            <a:latin typeface="Cambria Math" panose="02040503050406030204" pitchFamily="18" charset="0"/>
                          </a:rPr>
                          <m:t> </m:t>
                        </m:r>
                        <m:r>
                          <a:rPr lang="en-GB" i="1">
                            <a:latin typeface="Cambria Math" panose="02040503050406030204" pitchFamily="18" charset="0"/>
                          </a:rPr>
                          <m:t>2</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70</m:t>
                        </m:r>
                      </m:num>
                      <m:den>
                        <m:r>
                          <a:rPr lang="en-GB" i="1">
                            <a:latin typeface="Cambria Math" panose="02040503050406030204" pitchFamily="18" charset="0"/>
                          </a:rPr>
                          <m:t>100</m:t>
                        </m:r>
                      </m:den>
                    </m:f>
                    <m:r>
                      <a:rPr lang="en-GB" i="1">
                        <a:latin typeface="Cambria Math" panose="02040503050406030204" pitchFamily="18" charset="0"/>
                      </a:rPr>
                      <m:t>=0</m:t>
                    </m:r>
                    <m:r>
                      <m:rPr>
                        <m:nor/>
                      </m:rPr>
                      <a:rPr lang="en-GB" dirty="0"/>
                      <m:t>∙</m:t>
                    </m:r>
                    <m:r>
                      <a:rPr lang="en-GB" i="1">
                        <a:latin typeface="Cambria Math" panose="02040503050406030204" pitchFamily="18" charset="0"/>
                      </a:rPr>
                      <m:t>7</m:t>
                    </m:r>
                  </m:oMath>
                </a14:m>
                <a:r>
                  <a:rPr lang="en-GB" dirty="0"/>
                  <a:t>	</a:t>
                </a:r>
                <a:r>
                  <a:rPr lang="en-GB" dirty="0">
                    <a:solidFill>
                      <a:srgbClr val="2E88CE"/>
                    </a:solidFill>
                  </a:rPr>
                  <a:t>Next, convert to a decimal by using equivalent fractions.</a:t>
                </a:r>
              </a:p>
              <a:p>
                <a:pPr lvl="0"/>
                <a:endParaRPr lang="en-GB" dirty="0"/>
              </a:p>
              <a:p>
                <a:pPr lvl="0"/>
                <a:r>
                  <a:rPr lang="en-GB" dirty="0"/>
                  <a:t> </a:t>
                </a:r>
                <a14:m>
                  <m:oMath xmlns:m="http://schemas.openxmlformats.org/officeDocument/2006/math">
                    <m:box>
                      <m:boxPr>
                        <m:ctrlPr>
                          <a:rPr lang="en-GB" i="1">
                            <a:latin typeface="Cambria Math" panose="02040503050406030204" pitchFamily="18" charset="0"/>
                          </a:rPr>
                        </m:ctrlPr>
                      </m:boxPr>
                      <m:e>
                        <m:r>
                          <a:rPr lang="en-GB" i="1">
                            <a:latin typeface="Cambria Math" panose="02040503050406030204" pitchFamily="18" charset="0"/>
                          </a:rPr>
                          <m:t>0</m:t>
                        </m:r>
                        <m:r>
                          <m:rPr>
                            <m:nor/>
                          </m:rPr>
                          <a:rPr lang="en-GB" dirty="0"/>
                          <m:t>∙</m:t>
                        </m:r>
                        <m:r>
                          <a:rPr lang="en-GB" i="1">
                            <a:latin typeface="Cambria Math" panose="02040503050406030204" pitchFamily="18" charset="0"/>
                          </a:rPr>
                          <m:t>7</m:t>
                        </m:r>
                        <m:r>
                          <a:rPr lang="en-GB" i="1" dirty="0">
                            <a:latin typeface="Cambria Math" panose="02040503050406030204" pitchFamily="18" charset="0"/>
                          </a:rPr>
                          <m:t>×</m:t>
                        </m:r>
                        <m:r>
                          <a:rPr lang="en-GB" i="1">
                            <a:latin typeface="Cambria Math" panose="02040503050406030204" pitchFamily="18" charset="0"/>
                          </a:rPr>
                          <m:t>100=70%</m:t>
                        </m:r>
                      </m:e>
                    </m:box>
                  </m:oMath>
                </a14:m>
                <a:r>
                  <a:rPr lang="en-GB" dirty="0"/>
                  <a:t>	</a:t>
                </a:r>
                <a:r>
                  <a:rPr lang="en-GB" dirty="0">
                    <a:solidFill>
                      <a:srgbClr val="2E88CE"/>
                    </a:solidFill>
                  </a:rPr>
                  <a:t>Finally, convert from a decimal to a percentage by multiplying by 100.</a:t>
                </a:r>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p:txBody>
          </p:sp>
        </mc:Choice>
        <mc:Fallback>
          <p:sp>
            <p:nvSpPr>
              <p:cNvPr id="5" name="Google Shape;99;p19">
                <a:extLst>
                  <a:ext uri="{FF2B5EF4-FFF2-40B4-BE49-F238E27FC236}">
                    <a16:creationId xmlns:a16="http://schemas.microsoft.com/office/drawing/2014/main" id="{323C1FC4-C527-5391-2252-AAD22FF5D976}"/>
                  </a:ext>
                </a:extLst>
              </p:cNvPr>
              <p:cNvSpPr txBox="1">
                <a:spLocks noRot="1" noChangeAspect="1" noMove="1" noResize="1" noEditPoints="1" noAdjustHandles="1" noChangeArrowheads="1" noChangeShapeType="1" noTextEdit="1"/>
              </p:cNvSpPr>
              <p:nvPr/>
            </p:nvSpPr>
            <p:spPr>
              <a:xfrm>
                <a:off x="375582" y="1850761"/>
                <a:ext cx="8070906" cy="2649403"/>
              </a:xfrm>
              <a:prstGeom prst="rect">
                <a:avLst/>
              </a:prstGeom>
              <a:blipFill>
                <a:blip r:embed="rId3"/>
                <a:stretch>
                  <a:fillRect l="-151" t="-229"/>
                </a:stretch>
              </a:blipFill>
              <a:ln w="19050" cap="flat" cmpd="sng">
                <a:solidFill>
                  <a:srgbClr val="25A43A"/>
                </a:solidFill>
                <a:prstDash val="solid"/>
                <a:round/>
                <a:headEnd type="none" w="sm" len="sm"/>
                <a:tailEnd type="none" w="sm" len="sm"/>
              </a:ln>
            </p:spPr>
            <p:txBody>
              <a:bodyPr/>
              <a:lstStyle/>
              <a:p>
                <a:r>
                  <a:rPr lang="en-IE">
                    <a:noFill/>
                  </a:rPr>
                  <a:t> </a:t>
                </a:r>
              </a:p>
            </p:txBody>
          </p:sp>
        </mc:Fallback>
      </mc:AlternateContent>
    </p:spTree>
    <p:extLst>
      <p:ext uri="{BB962C8B-B14F-4D97-AF65-F5344CB8AC3E}">
        <p14:creationId xmlns:p14="http://schemas.microsoft.com/office/powerpoint/2010/main" val="225384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14C85ABC-D44F-4DC0-0112-C412081FE039}"/>
            </a:ext>
          </a:extLst>
        </p:cNvPr>
        <p:cNvGrpSpPr/>
        <p:nvPr/>
      </p:nvGrpSpPr>
      <p:grpSpPr>
        <a:xfrm>
          <a:off x="0" y="0"/>
          <a:ext cx="0" cy="0"/>
          <a:chOff x="0" y="0"/>
          <a:chExt cx="0" cy="0"/>
        </a:xfrm>
      </p:grpSpPr>
      <p:sp>
        <p:nvSpPr>
          <p:cNvPr id="77" name="Google Shape;77;p16">
            <a:extLst>
              <a:ext uri="{FF2B5EF4-FFF2-40B4-BE49-F238E27FC236}">
                <a16:creationId xmlns:a16="http://schemas.microsoft.com/office/drawing/2014/main" id="{CF38FADB-FDB9-164F-71AD-C7AA9EAB5AFB}"/>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7.3 Working with percentages</a:t>
            </a:r>
            <a:endParaRPr dirty="0"/>
          </a:p>
        </p:txBody>
      </p:sp>
      <p:sp>
        <p:nvSpPr>
          <p:cNvPr id="78" name="Google Shape;78;p16">
            <a:extLst>
              <a:ext uri="{FF2B5EF4-FFF2-40B4-BE49-F238E27FC236}">
                <a16:creationId xmlns:a16="http://schemas.microsoft.com/office/drawing/2014/main" id="{45990F34-B2A9-FBB0-FF6A-8DF2AE894570}"/>
              </a:ext>
            </a:extLst>
          </p:cNvPr>
          <p:cNvSpPr txBox="1"/>
          <p:nvPr/>
        </p:nvSpPr>
        <p:spPr>
          <a:xfrm>
            <a:off x="375582" y="966088"/>
            <a:ext cx="8070906" cy="523180"/>
          </a:xfrm>
          <a:prstGeom prst="rect">
            <a:avLst/>
          </a:prstGeom>
          <a:noFill/>
          <a:ln w="1905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lvl="0"/>
            <a:r>
              <a:rPr lang="en-GB" b="1" dirty="0">
                <a:solidFill>
                  <a:srgbClr val="942180"/>
                </a:solidFill>
              </a:rPr>
              <a:t>Example 7.3.3</a:t>
            </a:r>
            <a:endParaRPr lang="en-GB" dirty="0"/>
          </a:p>
          <a:p>
            <a:r>
              <a:rPr lang="en-IE" dirty="0"/>
              <a:t>Find 12% of €320.</a:t>
            </a:r>
          </a:p>
        </p:txBody>
      </p:sp>
      <p:sp>
        <p:nvSpPr>
          <p:cNvPr id="3" name="TextBox 2">
            <a:extLst>
              <a:ext uri="{FF2B5EF4-FFF2-40B4-BE49-F238E27FC236}">
                <a16:creationId xmlns:a16="http://schemas.microsoft.com/office/drawing/2014/main" id="{F10BBCD1-0B93-1FF0-DAAF-039ABB5391E1}"/>
              </a:ext>
            </a:extLst>
          </p:cNvPr>
          <p:cNvSpPr txBox="1"/>
          <p:nvPr/>
        </p:nvSpPr>
        <p:spPr>
          <a:xfrm>
            <a:off x="4114800" y="2111071"/>
            <a:ext cx="65" cy="215444"/>
          </a:xfrm>
          <a:prstGeom prst="rect">
            <a:avLst/>
          </a:prstGeom>
          <a:noFill/>
        </p:spPr>
        <p:txBody>
          <a:bodyPr wrap="none" lIns="0" tIns="0" rIns="0" bIns="0" rtlCol="0">
            <a:spAutoFit/>
          </a:bodyPr>
          <a:lstStyle/>
          <a:p>
            <a:endParaRPr lang="en-US" dirty="0"/>
          </a:p>
        </p:txBody>
      </p:sp>
      <p:sp>
        <p:nvSpPr>
          <p:cNvPr id="5" name="Google Shape;99;p19">
            <a:extLst>
              <a:ext uri="{FF2B5EF4-FFF2-40B4-BE49-F238E27FC236}">
                <a16:creationId xmlns:a16="http://schemas.microsoft.com/office/drawing/2014/main" id="{26EAAB9B-E34D-6250-FEE0-32738BC6AAAD}"/>
              </a:ext>
            </a:extLst>
          </p:cNvPr>
          <p:cNvSpPr txBox="1"/>
          <p:nvPr/>
        </p:nvSpPr>
        <p:spPr>
          <a:xfrm>
            <a:off x="375582" y="2053961"/>
            <a:ext cx="8070906" cy="2031285"/>
          </a:xfrm>
          <a:prstGeom prst="rect">
            <a:avLst/>
          </a:prstGeom>
          <a:noFill/>
          <a:ln w="19050" cap="flat" cmpd="sng">
            <a:solidFill>
              <a:srgbClr val="25A4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25A43A"/>
                </a:solidFill>
                <a:latin typeface="Arial"/>
                <a:ea typeface="Arial"/>
                <a:cs typeface="Arial"/>
                <a:sym typeface="Arial"/>
              </a:rPr>
              <a:t>Solution</a:t>
            </a:r>
          </a:p>
          <a:p>
            <a:pPr marL="0" marR="0" lvl="0" indent="0" algn="l" rtl="0">
              <a:lnSpc>
                <a:spcPct val="100000"/>
              </a:lnSpc>
              <a:spcBef>
                <a:spcPts val="0"/>
              </a:spcBef>
              <a:spcAft>
                <a:spcPts val="0"/>
              </a:spcAft>
              <a:buNone/>
            </a:pPr>
            <a:endParaRPr lang="en-GB" b="1" dirty="0">
              <a:solidFill>
                <a:srgbClr val="25A43A"/>
              </a:solidFill>
            </a:endParaRPr>
          </a:p>
          <a:p>
            <a:pPr marL="0" marR="0" lvl="0" indent="0" algn="l" rtl="0">
              <a:lnSpc>
                <a:spcPct val="100000"/>
              </a:lnSpc>
              <a:spcBef>
                <a:spcPts val="0"/>
              </a:spcBef>
              <a:spcAft>
                <a:spcPts val="0"/>
              </a:spcAft>
              <a:buNone/>
            </a:pPr>
            <a:endParaRPr lang="en-GB" sz="1400" b="1" i="0" u="none" strike="noStrike" cap="none" dirty="0">
              <a:solidFill>
                <a:srgbClr val="25A43A"/>
              </a:solidFill>
              <a:latin typeface="Arial"/>
              <a:ea typeface="Arial"/>
              <a:cs typeface="Arial"/>
              <a:sym typeface="Arial"/>
            </a:endParaRPr>
          </a:p>
          <a:p>
            <a:pPr marL="0" marR="0" lvl="0" indent="0" algn="l" rtl="0">
              <a:lnSpc>
                <a:spcPct val="100000"/>
              </a:lnSpc>
              <a:spcBef>
                <a:spcPts val="0"/>
              </a:spcBef>
              <a:spcAft>
                <a:spcPts val="0"/>
              </a:spcAft>
              <a:buNone/>
            </a:pPr>
            <a:endParaRPr lang="en-GB" b="1" dirty="0"/>
          </a:p>
          <a:p>
            <a:pPr lvl="0"/>
            <a:endParaRPr lang="en-GB" dirty="0">
              <a:solidFill>
                <a:srgbClr val="2E88CE"/>
              </a:solidFill>
            </a:endParaRPr>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5B53BF31-E6E0-7C8D-43D4-125CA2D1593E}"/>
                  </a:ext>
                </a:extLst>
              </p:cNvPr>
              <p:cNvSpPr txBox="1"/>
              <p:nvPr/>
            </p:nvSpPr>
            <p:spPr>
              <a:xfrm>
                <a:off x="429370" y="2444640"/>
                <a:ext cx="3164649" cy="954107"/>
              </a:xfrm>
              <a:prstGeom prst="rect">
                <a:avLst/>
              </a:prstGeom>
              <a:noFill/>
            </p:spPr>
            <p:txBody>
              <a:bodyPr wrap="none" rtlCol="0">
                <a:spAutoFit/>
              </a:bodyPr>
              <a:lstStyle/>
              <a:p>
                <a:r>
                  <a:rPr lang="en-US" b="1" dirty="0"/>
                  <a:t>Using decimals:</a:t>
                </a:r>
              </a:p>
              <a:p>
                <a:endParaRPr lang="en-US" b="1" dirty="0"/>
              </a:p>
              <a:p>
                <a:r>
                  <a:rPr lang="en-US" dirty="0">
                    <a:solidFill>
                      <a:srgbClr val="2E88CE"/>
                    </a:solidFill>
                  </a:rPr>
                  <a:t>First, write 12% as a decimal: </a:t>
                </a:r>
                <a:r>
                  <a:rPr lang="en-US" dirty="0"/>
                  <a:t>0</a:t>
                </a:r>
                <a14:m>
                  <m:oMath xmlns:m="http://schemas.openxmlformats.org/officeDocument/2006/math">
                    <m:r>
                      <m:rPr>
                        <m:nor/>
                      </m:rPr>
                      <a:rPr lang="en-GB" dirty="0"/>
                      <m:t>∙</m:t>
                    </m:r>
                  </m:oMath>
                </a14:m>
                <a:r>
                  <a:rPr lang="en-US" dirty="0"/>
                  <a:t>12</a:t>
                </a:r>
              </a:p>
              <a:p>
                <a:r>
                  <a:rPr lang="en-US" dirty="0">
                    <a:solidFill>
                      <a:srgbClr val="2E88CE"/>
                    </a:solidFill>
                  </a:rPr>
                  <a:t>Next, multiply €320 by 0.12 = </a:t>
                </a:r>
                <a:r>
                  <a:rPr lang="en-US" dirty="0"/>
                  <a:t>€38</a:t>
                </a:r>
                <a14:m>
                  <m:oMath xmlns:m="http://schemas.openxmlformats.org/officeDocument/2006/math">
                    <m:r>
                      <m:rPr>
                        <m:nor/>
                      </m:rPr>
                      <a:rPr lang="en-GB" dirty="0" smtClean="0"/>
                      <m:t>∙</m:t>
                    </m:r>
                  </m:oMath>
                </a14:m>
                <a:r>
                  <a:rPr lang="en-US" dirty="0"/>
                  <a:t>40</a:t>
                </a:r>
              </a:p>
            </p:txBody>
          </p:sp>
        </mc:Choice>
        <mc:Fallback>
          <p:sp>
            <p:nvSpPr>
              <p:cNvPr id="2" name="TextBox 1">
                <a:extLst>
                  <a:ext uri="{FF2B5EF4-FFF2-40B4-BE49-F238E27FC236}">
                    <a16:creationId xmlns:a16="http://schemas.microsoft.com/office/drawing/2014/main" id="{5B53BF31-E6E0-7C8D-43D4-125CA2D1593E}"/>
                  </a:ext>
                </a:extLst>
              </p:cNvPr>
              <p:cNvSpPr txBox="1">
                <a:spLocks noRot="1" noChangeAspect="1" noMove="1" noResize="1" noEditPoints="1" noAdjustHandles="1" noChangeArrowheads="1" noChangeShapeType="1" noTextEdit="1"/>
              </p:cNvSpPr>
              <p:nvPr/>
            </p:nvSpPr>
            <p:spPr>
              <a:xfrm>
                <a:off x="429370" y="2444640"/>
                <a:ext cx="3164649" cy="954107"/>
              </a:xfrm>
              <a:prstGeom prst="rect">
                <a:avLst/>
              </a:prstGeom>
              <a:blipFill>
                <a:blip r:embed="rId3"/>
                <a:stretch>
                  <a:fillRect l="-577" t="-1274" b="-5732"/>
                </a:stretch>
              </a:blipFill>
            </p:spPr>
            <p:txBody>
              <a:bodyPr/>
              <a:lstStyle/>
              <a:p>
                <a:r>
                  <a:rPr lang="en-IE">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039B022-2CC0-CDB1-C52F-862CE788BF9F}"/>
                  </a:ext>
                </a:extLst>
              </p:cNvPr>
              <p:cNvSpPr txBox="1"/>
              <p:nvPr/>
            </p:nvSpPr>
            <p:spPr>
              <a:xfrm>
                <a:off x="4308668" y="2444640"/>
                <a:ext cx="3042821" cy="1135183"/>
              </a:xfrm>
              <a:prstGeom prst="rect">
                <a:avLst/>
              </a:prstGeom>
              <a:noFill/>
            </p:spPr>
            <p:txBody>
              <a:bodyPr wrap="none" rtlCol="0">
                <a:spAutoFit/>
              </a:bodyPr>
              <a:lstStyle/>
              <a:p>
                <a:r>
                  <a:rPr lang="en-US" b="1" dirty="0"/>
                  <a:t>Using fractions:</a:t>
                </a:r>
              </a:p>
              <a:p>
                <a:endParaRPr lang="en-US" b="1" dirty="0"/>
              </a:p>
              <a:p>
                <a:r>
                  <a:rPr lang="en-US" dirty="0">
                    <a:solidFill>
                      <a:srgbClr val="2E88CE"/>
                    </a:solidFill>
                  </a:rPr>
                  <a:t>First, write 12% as a fraction: </a:t>
                </a:r>
                <a14:m>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12</m:t>
                        </m:r>
                      </m:num>
                      <m:den>
                        <m:r>
                          <a:rPr lang="en-GB" b="0" i="1" smtClean="0">
                            <a:latin typeface="Cambria Math" panose="02040503050406030204" pitchFamily="18" charset="0"/>
                          </a:rPr>
                          <m:t>100</m:t>
                        </m:r>
                      </m:den>
                    </m:f>
                  </m:oMath>
                </a14:m>
                <a:endParaRPr lang="en-US" dirty="0"/>
              </a:p>
              <a:p>
                <a:r>
                  <a:rPr lang="en-US" dirty="0">
                    <a:solidFill>
                      <a:srgbClr val="2E88CE"/>
                    </a:solidFill>
                  </a:rPr>
                  <a:t>Next, multiply €320 by </a:t>
                </a:r>
                <a14:m>
                  <m:oMath xmlns:m="http://schemas.openxmlformats.org/officeDocument/2006/math">
                    <m:f>
                      <m:fPr>
                        <m:ctrlPr>
                          <a:rPr lang="en-US" i="1">
                            <a:solidFill>
                              <a:srgbClr val="2E88CE"/>
                            </a:solidFill>
                            <a:latin typeface="Cambria Math" panose="02040503050406030204" pitchFamily="18" charset="0"/>
                          </a:rPr>
                        </m:ctrlPr>
                      </m:fPr>
                      <m:num>
                        <m:r>
                          <a:rPr lang="en-GB">
                            <a:solidFill>
                              <a:srgbClr val="2E88CE"/>
                            </a:solidFill>
                            <a:latin typeface="Cambria Math" panose="02040503050406030204" pitchFamily="18" charset="0"/>
                          </a:rPr>
                          <m:t>12</m:t>
                        </m:r>
                      </m:num>
                      <m:den>
                        <m:r>
                          <a:rPr lang="en-GB">
                            <a:solidFill>
                              <a:srgbClr val="2E88CE"/>
                            </a:solidFill>
                            <a:latin typeface="Cambria Math" panose="02040503050406030204" pitchFamily="18" charset="0"/>
                          </a:rPr>
                          <m:t>100</m:t>
                        </m:r>
                      </m:den>
                    </m:f>
                  </m:oMath>
                </a14:m>
                <a:r>
                  <a:rPr lang="en-US" dirty="0">
                    <a:solidFill>
                      <a:srgbClr val="2E88CE"/>
                    </a:solidFill>
                  </a:rPr>
                  <a:t> = </a:t>
                </a:r>
                <a:r>
                  <a:rPr lang="en-US" dirty="0"/>
                  <a:t>€38</a:t>
                </a:r>
                <a14:m>
                  <m:oMath xmlns:m="http://schemas.openxmlformats.org/officeDocument/2006/math">
                    <m:r>
                      <m:rPr>
                        <m:nor/>
                      </m:rPr>
                      <a:rPr lang="en-GB" dirty="0"/>
                      <m:t>∙</m:t>
                    </m:r>
                  </m:oMath>
                </a14:m>
                <a:r>
                  <a:rPr lang="en-US" dirty="0"/>
                  <a:t>40</a:t>
                </a:r>
              </a:p>
            </p:txBody>
          </p:sp>
        </mc:Choice>
        <mc:Fallback>
          <p:sp>
            <p:nvSpPr>
              <p:cNvPr id="4" name="TextBox 3">
                <a:extLst>
                  <a:ext uri="{FF2B5EF4-FFF2-40B4-BE49-F238E27FC236}">
                    <a16:creationId xmlns:a16="http://schemas.microsoft.com/office/drawing/2014/main" id="{8039B022-2CC0-CDB1-C52F-862CE788BF9F}"/>
                  </a:ext>
                </a:extLst>
              </p:cNvPr>
              <p:cNvSpPr txBox="1">
                <a:spLocks noRot="1" noChangeAspect="1" noMove="1" noResize="1" noEditPoints="1" noAdjustHandles="1" noChangeArrowheads="1" noChangeShapeType="1" noTextEdit="1"/>
              </p:cNvSpPr>
              <p:nvPr/>
            </p:nvSpPr>
            <p:spPr>
              <a:xfrm>
                <a:off x="4308668" y="2444640"/>
                <a:ext cx="3042821" cy="1135183"/>
              </a:xfrm>
              <a:prstGeom prst="rect">
                <a:avLst/>
              </a:prstGeom>
              <a:blipFill>
                <a:blip r:embed="rId4"/>
                <a:stretch>
                  <a:fillRect l="-601" t="-1075" b="-1075"/>
                </a:stretch>
              </a:blipFill>
            </p:spPr>
            <p:txBody>
              <a:bodyPr/>
              <a:lstStyle/>
              <a:p>
                <a:r>
                  <a:rPr lang="en-IE">
                    <a:noFill/>
                  </a:rPr>
                  <a:t> </a:t>
                </a:r>
              </a:p>
            </p:txBody>
          </p:sp>
        </mc:Fallback>
      </mc:AlternateContent>
    </p:spTree>
    <p:extLst>
      <p:ext uri="{BB962C8B-B14F-4D97-AF65-F5344CB8AC3E}">
        <p14:creationId xmlns:p14="http://schemas.microsoft.com/office/powerpoint/2010/main" val="139653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32E41C65-164A-2EE0-E108-A74C33208FF6}"/>
            </a:ext>
          </a:extLst>
        </p:cNvPr>
        <p:cNvGrpSpPr/>
        <p:nvPr/>
      </p:nvGrpSpPr>
      <p:grpSpPr>
        <a:xfrm>
          <a:off x="0" y="0"/>
          <a:ext cx="0" cy="0"/>
          <a:chOff x="0" y="0"/>
          <a:chExt cx="0" cy="0"/>
        </a:xfrm>
      </p:grpSpPr>
      <p:sp>
        <p:nvSpPr>
          <p:cNvPr id="77" name="Google Shape;77;p16">
            <a:extLst>
              <a:ext uri="{FF2B5EF4-FFF2-40B4-BE49-F238E27FC236}">
                <a16:creationId xmlns:a16="http://schemas.microsoft.com/office/drawing/2014/main" id="{6966FF20-41EF-6488-D8AB-9EA6093CC7EC}"/>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7.3 Working with percentages</a:t>
            </a:r>
            <a:endParaRPr dirty="0"/>
          </a:p>
        </p:txBody>
      </p:sp>
      <p:sp>
        <p:nvSpPr>
          <p:cNvPr id="78" name="Google Shape;78;p16">
            <a:extLst>
              <a:ext uri="{FF2B5EF4-FFF2-40B4-BE49-F238E27FC236}">
                <a16:creationId xmlns:a16="http://schemas.microsoft.com/office/drawing/2014/main" id="{A57F466C-1D9F-0C63-297D-473353F45093}"/>
              </a:ext>
            </a:extLst>
          </p:cNvPr>
          <p:cNvSpPr txBox="1"/>
          <p:nvPr/>
        </p:nvSpPr>
        <p:spPr>
          <a:xfrm>
            <a:off x="375582" y="966088"/>
            <a:ext cx="8070906" cy="738623"/>
          </a:xfrm>
          <a:prstGeom prst="rect">
            <a:avLst/>
          </a:prstGeom>
          <a:noFill/>
          <a:ln w="1905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lvl="0"/>
            <a:r>
              <a:rPr lang="en-GB" b="1" dirty="0">
                <a:solidFill>
                  <a:srgbClr val="942180"/>
                </a:solidFill>
              </a:rPr>
              <a:t>Example 7.3.4</a:t>
            </a:r>
            <a:endParaRPr lang="en-GB" dirty="0"/>
          </a:p>
          <a:p>
            <a:r>
              <a:rPr lang="en-IE" dirty="0"/>
              <a:t>Geoff scored 80% on his Geography test. If Geoff answered 16 questions correctly, how many questions were on the test?</a:t>
            </a:r>
          </a:p>
        </p:txBody>
      </p:sp>
      <p:sp>
        <p:nvSpPr>
          <p:cNvPr id="3" name="TextBox 2">
            <a:extLst>
              <a:ext uri="{FF2B5EF4-FFF2-40B4-BE49-F238E27FC236}">
                <a16:creationId xmlns:a16="http://schemas.microsoft.com/office/drawing/2014/main" id="{6EDC6300-6398-57C5-ABDB-7AD1C25EE7FA}"/>
              </a:ext>
            </a:extLst>
          </p:cNvPr>
          <p:cNvSpPr txBox="1"/>
          <p:nvPr/>
        </p:nvSpPr>
        <p:spPr>
          <a:xfrm>
            <a:off x="4114800" y="2111071"/>
            <a:ext cx="65" cy="215444"/>
          </a:xfrm>
          <a:prstGeom prst="rect">
            <a:avLst/>
          </a:prstGeom>
          <a:noFill/>
        </p:spPr>
        <p:txBody>
          <a:bodyPr wrap="none" lIns="0" tIns="0" rIns="0" bIns="0" rtlCol="0">
            <a:spAutoFit/>
          </a:bodyPr>
          <a:lstStyle/>
          <a:p>
            <a:endParaRPr lang="en-US" dirty="0"/>
          </a:p>
        </p:txBody>
      </p:sp>
      <p:sp>
        <p:nvSpPr>
          <p:cNvPr id="5" name="Google Shape;99;p19">
            <a:extLst>
              <a:ext uri="{FF2B5EF4-FFF2-40B4-BE49-F238E27FC236}">
                <a16:creationId xmlns:a16="http://schemas.microsoft.com/office/drawing/2014/main" id="{A9E08504-378B-2F55-A748-C842D24E71B1}"/>
              </a:ext>
            </a:extLst>
          </p:cNvPr>
          <p:cNvSpPr txBox="1"/>
          <p:nvPr/>
        </p:nvSpPr>
        <p:spPr>
          <a:xfrm>
            <a:off x="375582" y="2053961"/>
            <a:ext cx="8070906" cy="1600398"/>
          </a:xfrm>
          <a:prstGeom prst="rect">
            <a:avLst/>
          </a:prstGeom>
          <a:noFill/>
          <a:ln w="19050" cap="flat" cmpd="sng">
            <a:solidFill>
              <a:srgbClr val="25A4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25A43A"/>
                </a:solidFill>
                <a:latin typeface="Arial"/>
                <a:ea typeface="Arial"/>
                <a:cs typeface="Arial"/>
                <a:sym typeface="Arial"/>
              </a:rPr>
              <a:t>Solution</a:t>
            </a:r>
          </a:p>
          <a:p>
            <a:pPr marL="0" marR="0" lvl="0" indent="0" algn="l" rtl="0">
              <a:lnSpc>
                <a:spcPct val="100000"/>
              </a:lnSpc>
              <a:spcBef>
                <a:spcPts val="0"/>
              </a:spcBef>
              <a:spcAft>
                <a:spcPts val="0"/>
              </a:spcAft>
              <a:buNone/>
            </a:pPr>
            <a:endParaRPr lang="en-GB" sz="1400" b="1" i="0" u="none" strike="noStrike" cap="none" dirty="0">
              <a:solidFill>
                <a:srgbClr val="25A43A"/>
              </a:solidFill>
              <a:latin typeface="Arial"/>
              <a:ea typeface="Arial"/>
              <a:cs typeface="Arial"/>
              <a:sym typeface="Arial"/>
            </a:endParaRPr>
          </a:p>
          <a:p>
            <a:pPr marL="0" marR="0" lvl="0" indent="0" algn="l" rtl="0">
              <a:lnSpc>
                <a:spcPct val="100000"/>
              </a:lnSpc>
              <a:spcBef>
                <a:spcPts val="0"/>
              </a:spcBef>
              <a:spcAft>
                <a:spcPts val="0"/>
              </a:spcAft>
              <a:buNone/>
            </a:pPr>
            <a:endParaRPr lang="en-GB" b="1" dirty="0"/>
          </a:p>
          <a:p>
            <a:pPr lvl="0"/>
            <a:endParaRPr lang="en-GB" dirty="0">
              <a:solidFill>
                <a:srgbClr val="2E88CE"/>
              </a:solidFill>
            </a:endParaRPr>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484D824-34BB-4892-066C-FE5C3EE0ED8B}"/>
                  </a:ext>
                </a:extLst>
              </p:cNvPr>
              <p:cNvSpPr txBox="1"/>
              <p:nvPr/>
            </p:nvSpPr>
            <p:spPr>
              <a:xfrm>
                <a:off x="640171" y="2589825"/>
                <a:ext cx="1040670" cy="738664"/>
              </a:xfrm>
              <a:prstGeom prst="rect">
                <a:avLst/>
              </a:prstGeom>
              <a:noFill/>
            </p:spPr>
            <p:txBody>
              <a:bodyPr wrap="none" rtlCol="0">
                <a:spAutoFit/>
              </a:bodyPr>
              <a:lstStyle/>
              <a:p>
                <a:r>
                  <a:rPr lang="en-US" dirty="0"/>
                  <a:t>80% – 16</a:t>
                </a:r>
              </a:p>
              <a:p>
                <a:r>
                  <a:rPr lang="en-US" dirty="0"/>
                  <a:t>1% – 0</a:t>
                </a:r>
                <a14:m>
                  <m:oMath xmlns:m="http://schemas.openxmlformats.org/officeDocument/2006/math">
                    <m:r>
                      <m:rPr>
                        <m:nor/>
                      </m:rPr>
                      <a:rPr lang="en-GB" dirty="0"/>
                      <m:t>∙</m:t>
                    </m:r>
                  </m:oMath>
                </a14:m>
                <a:r>
                  <a:rPr lang="en-US" dirty="0"/>
                  <a:t>2</a:t>
                </a:r>
              </a:p>
              <a:p>
                <a:r>
                  <a:rPr lang="en-US" dirty="0"/>
                  <a:t>100% – 20</a:t>
                </a:r>
              </a:p>
            </p:txBody>
          </p:sp>
        </mc:Choice>
        <mc:Fallback>
          <p:sp>
            <p:nvSpPr>
              <p:cNvPr id="6" name="TextBox 5">
                <a:extLst>
                  <a:ext uri="{FF2B5EF4-FFF2-40B4-BE49-F238E27FC236}">
                    <a16:creationId xmlns:a16="http://schemas.microsoft.com/office/drawing/2014/main" id="{C484D824-34BB-4892-066C-FE5C3EE0ED8B}"/>
                  </a:ext>
                </a:extLst>
              </p:cNvPr>
              <p:cNvSpPr txBox="1">
                <a:spLocks noRot="1" noChangeAspect="1" noMove="1" noResize="1" noEditPoints="1" noAdjustHandles="1" noChangeArrowheads="1" noChangeShapeType="1" noTextEdit="1"/>
              </p:cNvSpPr>
              <p:nvPr/>
            </p:nvSpPr>
            <p:spPr>
              <a:xfrm>
                <a:off x="640171" y="2589825"/>
                <a:ext cx="1040670" cy="738664"/>
              </a:xfrm>
              <a:prstGeom prst="rect">
                <a:avLst/>
              </a:prstGeom>
              <a:blipFill>
                <a:blip r:embed="rId3"/>
                <a:stretch>
                  <a:fillRect l="-1754" t="-1653" r="-585" b="-7438"/>
                </a:stretch>
              </a:blipFill>
            </p:spPr>
            <p:txBody>
              <a:bodyPr/>
              <a:lstStyle/>
              <a:p>
                <a:r>
                  <a:rPr lang="en-IE">
                    <a:noFill/>
                  </a:rPr>
                  <a:t> </a:t>
                </a:r>
              </a:p>
            </p:txBody>
          </p:sp>
        </mc:Fallback>
      </mc:AlternateContent>
      <p:sp>
        <p:nvSpPr>
          <p:cNvPr id="7" name="TextBox 6">
            <a:extLst>
              <a:ext uri="{FF2B5EF4-FFF2-40B4-BE49-F238E27FC236}">
                <a16:creationId xmlns:a16="http://schemas.microsoft.com/office/drawing/2014/main" id="{A050727E-852E-A85B-4E4C-1D26B3A75FDE}"/>
              </a:ext>
            </a:extLst>
          </p:cNvPr>
          <p:cNvSpPr txBox="1"/>
          <p:nvPr/>
        </p:nvSpPr>
        <p:spPr>
          <a:xfrm>
            <a:off x="1993457" y="2816986"/>
            <a:ext cx="3677610" cy="523220"/>
          </a:xfrm>
          <a:prstGeom prst="rect">
            <a:avLst/>
          </a:prstGeom>
          <a:noFill/>
        </p:spPr>
        <p:txBody>
          <a:bodyPr wrap="none" rtlCol="0">
            <a:spAutoFit/>
          </a:bodyPr>
          <a:lstStyle/>
          <a:p>
            <a:r>
              <a:rPr lang="en-US" dirty="0">
                <a:solidFill>
                  <a:srgbClr val="2E88CE"/>
                </a:solidFill>
              </a:rPr>
              <a:t>Find 1% by dividing both sides by 80.</a:t>
            </a:r>
          </a:p>
          <a:p>
            <a:r>
              <a:rPr lang="en-US" dirty="0">
                <a:solidFill>
                  <a:srgbClr val="2E88CE"/>
                </a:solidFill>
              </a:rPr>
              <a:t>Find 100% by multiplying both sides by 100.</a:t>
            </a:r>
          </a:p>
        </p:txBody>
      </p:sp>
    </p:spTree>
    <p:extLst>
      <p:ext uri="{BB962C8B-B14F-4D97-AF65-F5344CB8AC3E}">
        <p14:creationId xmlns:p14="http://schemas.microsoft.com/office/powerpoint/2010/main" val="306532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9137789E-BECF-2C99-1FB4-C655EB3DB1FF}"/>
            </a:ext>
          </a:extLst>
        </p:cNvPr>
        <p:cNvGrpSpPr/>
        <p:nvPr/>
      </p:nvGrpSpPr>
      <p:grpSpPr>
        <a:xfrm>
          <a:off x="0" y="0"/>
          <a:ext cx="0" cy="0"/>
          <a:chOff x="0" y="0"/>
          <a:chExt cx="0" cy="0"/>
        </a:xfrm>
      </p:grpSpPr>
      <p:sp>
        <p:nvSpPr>
          <p:cNvPr id="92" name="Google Shape;92;p18">
            <a:extLst>
              <a:ext uri="{FF2B5EF4-FFF2-40B4-BE49-F238E27FC236}">
                <a16:creationId xmlns:a16="http://schemas.microsoft.com/office/drawing/2014/main" id="{1FA8F821-1E7C-EAC6-309A-308941CAA2CA}"/>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7.3 Working with percentages</a:t>
            </a:r>
            <a:endParaRPr dirty="0"/>
          </a:p>
        </p:txBody>
      </p:sp>
      <p:pic>
        <p:nvPicPr>
          <p:cNvPr id="3" name="Picture 2">
            <a:extLst>
              <a:ext uri="{FF2B5EF4-FFF2-40B4-BE49-F238E27FC236}">
                <a16:creationId xmlns:a16="http://schemas.microsoft.com/office/drawing/2014/main" id="{1918560D-6DED-0ADE-2BA2-A2734D1AB669}"/>
              </a:ext>
            </a:extLst>
          </p:cNvPr>
          <p:cNvPicPr>
            <a:picLocks noChangeAspect="1"/>
          </p:cNvPicPr>
          <p:nvPr/>
        </p:nvPicPr>
        <p:blipFill>
          <a:blip r:embed="rId3"/>
          <a:stretch>
            <a:fillRect/>
          </a:stretch>
        </p:blipFill>
        <p:spPr>
          <a:xfrm>
            <a:off x="232453" y="1553175"/>
            <a:ext cx="8685712" cy="2400928"/>
          </a:xfrm>
          <a:prstGeom prst="rect">
            <a:avLst/>
          </a:prstGeom>
        </p:spPr>
      </p:pic>
    </p:spTree>
    <p:extLst>
      <p:ext uri="{BB962C8B-B14F-4D97-AF65-F5344CB8AC3E}">
        <p14:creationId xmlns:p14="http://schemas.microsoft.com/office/powerpoint/2010/main" val="1582897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ECEAE517-2E01-B1C6-4DCE-D8CD606137E8}"/>
            </a:ext>
          </a:extLst>
        </p:cNvPr>
        <p:cNvGrpSpPr/>
        <p:nvPr/>
      </p:nvGrpSpPr>
      <p:grpSpPr>
        <a:xfrm>
          <a:off x="0" y="0"/>
          <a:ext cx="0" cy="0"/>
          <a:chOff x="0" y="0"/>
          <a:chExt cx="0" cy="0"/>
        </a:xfrm>
      </p:grpSpPr>
      <p:sp>
        <p:nvSpPr>
          <p:cNvPr id="113" name="Google Shape;113;p21">
            <a:extLst>
              <a:ext uri="{FF2B5EF4-FFF2-40B4-BE49-F238E27FC236}">
                <a16:creationId xmlns:a16="http://schemas.microsoft.com/office/drawing/2014/main" id="{9072F70E-4EB5-CD41-FA31-CD7F2EE27BD2}"/>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7.3 Working with percentages – Exercise 7.3</a:t>
            </a:r>
            <a:endParaRPr dirty="0"/>
          </a:p>
        </p:txBody>
      </p:sp>
      <p:sp>
        <p:nvSpPr>
          <p:cNvPr id="114" name="Google Shape;114;p21">
            <a:extLst>
              <a:ext uri="{FF2B5EF4-FFF2-40B4-BE49-F238E27FC236}">
                <a16:creationId xmlns:a16="http://schemas.microsoft.com/office/drawing/2014/main" id="{31D17501-8373-D30C-40B9-3A8D551F7A67}"/>
              </a:ext>
            </a:extLst>
          </p:cNvPr>
          <p:cNvSpPr txBox="1"/>
          <p:nvPr/>
        </p:nvSpPr>
        <p:spPr>
          <a:xfrm>
            <a:off x="457200" y="1028700"/>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AC4632"/>
                </a:solidFill>
                <a:latin typeface="Arial"/>
                <a:ea typeface="Arial"/>
                <a:cs typeface="Arial"/>
                <a:sym typeface="Arial"/>
              </a:rPr>
              <a:t>Level 1</a:t>
            </a:r>
            <a:endParaRPr/>
          </a:p>
        </p:txBody>
      </p:sp>
      <p:sp>
        <p:nvSpPr>
          <p:cNvPr id="116" name="Google Shape;116;p21">
            <a:extLst>
              <a:ext uri="{FF2B5EF4-FFF2-40B4-BE49-F238E27FC236}">
                <a16:creationId xmlns:a16="http://schemas.microsoft.com/office/drawing/2014/main" id="{9912E937-354F-08D5-D1D1-34B6E4CDFB23}"/>
              </a:ext>
            </a:extLst>
          </p:cNvPr>
          <p:cNvSpPr txBox="1"/>
          <p:nvPr/>
        </p:nvSpPr>
        <p:spPr>
          <a:xfrm>
            <a:off x="438149" y="1336477"/>
            <a:ext cx="8233185" cy="3108503"/>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endParaRPr lang="en-GB" dirty="0"/>
          </a:p>
          <a:p>
            <a:pPr marR="0" lvl="0" algn="l" rtl="0">
              <a:lnSpc>
                <a:spcPct val="100000"/>
              </a:lnSpc>
              <a:spcBef>
                <a:spcPts val="0"/>
              </a:spcBef>
              <a:spcAft>
                <a:spcPts val="0"/>
              </a:spcAft>
            </a:pPr>
            <a:r>
              <a:rPr lang="en-GB" dirty="0"/>
              <a:t>1. Convert each decimal to a percentage.</a:t>
            </a:r>
          </a:p>
          <a:p>
            <a:pPr marR="0" lvl="0" algn="l" rtl="0">
              <a:lnSpc>
                <a:spcPct val="100000"/>
              </a:lnSpc>
              <a:spcBef>
                <a:spcPts val="0"/>
              </a:spcBef>
              <a:spcAft>
                <a:spcPts val="0"/>
              </a:spcAft>
            </a:pPr>
            <a:r>
              <a:rPr lang="en-GB" dirty="0"/>
              <a:t>(a) 0∙23		(b) 0∙37 		(c) 0∙78</a:t>
            </a:r>
          </a:p>
          <a:p>
            <a:pPr marR="0" lvl="0" algn="l" rtl="0">
              <a:lnSpc>
                <a:spcPct val="100000"/>
              </a:lnSpc>
              <a:spcBef>
                <a:spcPts val="0"/>
              </a:spcBef>
              <a:spcAft>
                <a:spcPts val="0"/>
              </a:spcAft>
            </a:pPr>
            <a:r>
              <a:rPr lang="en-GB" dirty="0"/>
              <a:t>(d) 0∙99 		(e) 0∙52 		(f) 0∙5</a:t>
            </a:r>
          </a:p>
          <a:p>
            <a:pPr marR="0" lvl="0" algn="l" rtl="0">
              <a:lnSpc>
                <a:spcPct val="100000"/>
              </a:lnSpc>
              <a:spcBef>
                <a:spcPts val="0"/>
              </a:spcBef>
              <a:spcAft>
                <a:spcPts val="0"/>
              </a:spcAft>
            </a:pPr>
            <a:r>
              <a:rPr lang="en-GB" dirty="0"/>
              <a:t>(g) 0∙3 		(h) 0∙1		(</a:t>
            </a:r>
            <a:r>
              <a:rPr lang="en-GB" dirty="0" err="1"/>
              <a:t>i</a:t>
            </a:r>
            <a:r>
              <a:rPr lang="en-GB" dirty="0"/>
              <a:t>) 0∙13</a:t>
            </a:r>
          </a:p>
          <a:p>
            <a:pPr marR="0" lvl="0" algn="l" rtl="0">
              <a:lnSpc>
                <a:spcPct val="100000"/>
              </a:lnSpc>
              <a:spcBef>
                <a:spcPts val="0"/>
              </a:spcBef>
              <a:spcAft>
                <a:spcPts val="0"/>
              </a:spcAft>
            </a:pPr>
            <a:r>
              <a:rPr lang="en-GB" dirty="0"/>
              <a:t>(j) 0∙03 		(k) 0∙02		(l) 0∙01</a:t>
            </a:r>
          </a:p>
          <a:p>
            <a:pPr marR="0" lvl="0" algn="l" rtl="0">
              <a:lnSpc>
                <a:spcPct val="100000"/>
              </a:lnSpc>
              <a:spcBef>
                <a:spcPts val="0"/>
              </a:spcBef>
              <a:spcAft>
                <a:spcPts val="0"/>
              </a:spcAft>
            </a:pPr>
            <a:endParaRPr lang="en-GB" sz="14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pPr>
            <a:endParaRPr lang="en-GB" sz="14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pPr>
            <a:r>
              <a:rPr lang="en-GB" sz="1400" b="0" i="0" u="none" strike="noStrike" cap="none" dirty="0">
                <a:solidFill>
                  <a:srgbClr val="000000"/>
                </a:solidFill>
                <a:latin typeface="Arial"/>
                <a:ea typeface="Arial"/>
                <a:cs typeface="Arial"/>
                <a:sym typeface="Arial"/>
              </a:rPr>
              <a:t>2. Convert each percentage to a decimal.</a:t>
            </a:r>
          </a:p>
          <a:p>
            <a:pPr marR="0" lvl="0" algn="l" rtl="0">
              <a:lnSpc>
                <a:spcPct val="100000"/>
              </a:lnSpc>
              <a:spcBef>
                <a:spcPts val="0"/>
              </a:spcBef>
              <a:spcAft>
                <a:spcPts val="0"/>
              </a:spcAft>
            </a:pPr>
            <a:r>
              <a:rPr lang="en-GB" sz="1400" b="0" i="0" u="none" strike="noStrike" cap="none" dirty="0">
                <a:solidFill>
                  <a:srgbClr val="000000"/>
                </a:solidFill>
                <a:latin typeface="Arial"/>
                <a:ea typeface="Arial"/>
                <a:cs typeface="Arial"/>
                <a:sym typeface="Arial"/>
              </a:rPr>
              <a:t>(a) 45% 		(b) 82% 		(c) 24%</a:t>
            </a:r>
          </a:p>
          <a:p>
            <a:pPr marR="0" lvl="0" algn="l" rtl="0">
              <a:lnSpc>
                <a:spcPct val="100000"/>
              </a:lnSpc>
              <a:spcBef>
                <a:spcPts val="0"/>
              </a:spcBef>
              <a:spcAft>
                <a:spcPts val="0"/>
              </a:spcAft>
            </a:pPr>
            <a:r>
              <a:rPr lang="en-GB" sz="1400" b="0" i="0" u="none" strike="noStrike" cap="none" dirty="0">
                <a:solidFill>
                  <a:srgbClr val="000000"/>
                </a:solidFill>
                <a:latin typeface="Arial"/>
                <a:ea typeface="Arial"/>
                <a:cs typeface="Arial"/>
                <a:sym typeface="Arial"/>
              </a:rPr>
              <a:t>(d) 98% 		(e) 60% 		(f) 90%</a:t>
            </a:r>
          </a:p>
          <a:p>
            <a:pPr marR="0" lvl="0" algn="l" rtl="0">
              <a:lnSpc>
                <a:spcPct val="100000"/>
              </a:lnSpc>
              <a:spcBef>
                <a:spcPts val="0"/>
              </a:spcBef>
              <a:spcAft>
                <a:spcPts val="0"/>
              </a:spcAft>
            </a:pPr>
            <a:r>
              <a:rPr lang="en-GB" sz="1400" b="0" i="0" u="none" strike="noStrike" cap="none" dirty="0">
                <a:solidFill>
                  <a:srgbClr val="000000"/>
                </a:solidFill>
                <a:latin typeface="Arial"/>
                <a:ea typeface="Arial"/>
                <a:cs typeface="Arial"/>
                <a:sym typeface="Arial"/>
              </a:rPr>
              <a:t>(g) 20% 		(h) 12%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7%</a:t>
            </a:r>
          </a:p>
          <a:p>
            <a:pPr marR="0" lvl="0" algn="l" rtl="0">
              <a:lnSpc>
                <a:spcPct val="100000"/>
              </a:lnSpc>
              <a:spcBef>
                <a:spcPts val="0"/>
              </a:spcBef>
              <a:spcAft>
                <a:spcPts val="0"/>
              </a:spcAft>
            </a:pPr>
            <a:r>
              <a:rPr lang="en-GB" sz="1400" b="0" i="0" u="none" strike="noStrike" cap="none" dirty="0">
                <a:solidFill>
                  <a:srgbClr val="000000"/>
                </a:solidFill>
                <a:latin typeface="Arial"/>
                <a:ea typeface="Arial"/>
                <a:cs typeface="Arial"/>
                <a:sym typeface="Arial"/>
              </a:rPr>
              <a:t>(j) 6% 		(k) 9% 		(l) 5%</a:t>
            </a:r>
          </a:p>
          <a:p>
            <a:pPr lvl="0"/>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33201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170C2CD7-8F85-F100-4279-930C6D25BF06}"/>
            </a:ext>
          </a:extLst>
        </p:cNvPr>
        <p:cNvGrpSpPr/>
        <p:nvPr/>
      </p:nvGrpSpPr>
      <p:grpSpPr>
        <a:xfrm>
          <a:off x="0" y="0"/>
          <a:ext cx="0" cy="0"/>
          <a:chOff x="0" y="0"/>
          <a:chExt cx="0" cy="0"/>
        </a:xfrm>
      </p:grpSpPr>
      <p:sp>
        <p:nvSpPr>
          <p:cNvPr id="113" name="Google Shape;113;p21">
            <a:extLst>
              <a:ext uri="{FF2B5EF4-FFF2-40B4-BE49-F238E27FC236}">
                <a16:creationId xmlns:a16="http://schemas.microsoft.com/office/drawing/2014/main" id="{7304D11A-66EA-7922-6C43-A9EF3667F92E}"/>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7.3 Working with percentages – Exercise 7.3</a:t>
            </a:r>
            <a:endParaRPr dirty="0"/>
          </a:p>
        </p:txBody>
      </p:sp>
      <p:sp>
        <p:nvSpPr>
          <p:cNvPr id="114" name="Google Shape;114;p21">
            <a:extLst>
              <a:ext uri="{FF2B5EF4-FFF2-40B4-BE49-F238E27FC236}">
                <a16:creationId xmlns:a16="http://schemas.microsoft.com/office/drawing/2014/main" id="{E94B0AE3-5C8F-DD41-6AB0-627646511551}"/>
              </a:ext>
            </a:extLst>
          </p:cNvPr>
          <p:cNvSpPr txBox="1"/>
          <p:nvPr/>
        </p:nvSpPr>
        <p:spPr>
          <a:xfrm>
            <a:off x="457200" y="1028700"/>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AC4632"/>
                </a:solidFill>
                <a:latin typeface="Arial"/>
                <a:ea typeface="Arial"/>
                <a:cs typeface="Arial"/>
                <a:sym typeface="Arial"/>
              </a:rPr>
              <a:t>Level 1</a:t>
            </a:r>
            <a:endParaRPr/>
          </a:p>
        </p:txBody>
      </p:sp>
      <mc:AlternateContent xmlns:mc="http://schemas.openxmlformats.org/markup-compatibility/2006">
        <mc:Choice xmlns:a14="http://schemas.microsoft.com/office/drawing/2010/main" Requires="a14">
          <p:sp>
            <p:nvSpPr>
              <p:cNvPr id="116" name="Google Shape;116;p21">
                <a:extLst>
                  <a:ext uri="{FF2B5EF4-FFF2-40B4-BE49-F238E27FC236}">
                    <a16:creationId xmlns:a16="http://schemas.microsoft.com/office/drawing/2014/main" id="{CE813492-B6D6-912D-46CB-04D92BD71AD8}"/>
                  </a:ext>
                </a:extLst>
              </p:cNvPr>
              <p:cNvSpPr txBox="1"/>
              <p:nvPr/>
            </p:nvSpPr>
            <p:spPr>
              <a:xfrm>
                <a:off x="438149" y="1336477"/>
                <a:ext cx="8233185" cy="3594662"/>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GB" dirty="0"/>
                  <a:t>3. Show the decimal and percentage equivalences of the following fractions.</a:t>
                </a:r>
              </a:p>
              <a:p>
                <a:r>
                  <a:rPr lang="en-GB" dirty="0"/>
                  <a:t>(a)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10</m:t>
                        </m:r>
                      </m:den>
                    </m:f>
                  </m:oMath>
                </a14:m>
                <a:r>
                  <a:rPr lang="en-GB" dirty="0"/>
                  <a:t>		(b)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34</m:t>
                        </m:r>
                      </m:num>
                      <m:den>
                        <m:r>
                          <a:rPr lang="en-GB" i="1">
                            <a:latin typeface="Cambria Math" panose="02040503050406030204" pitchFamily="18" charset="0"/>
                          </a:rPr>
                          <m:t>10</m:t>
                        </m:r>
                        <m:r>
                          <a:rPr lang="en-GB" b="0" i="1" smtClean="0">
                            <a:latin typeface="Cambria Math" panose="02040503050406030204" pitchFamily="18" charset="0"/>
                          </a:rPr>
                          <m:t>0</m:t>
                        </m:r>
                      </m:den>
                    </m:f>
                  </m:oMath>
                </a14:m>
                <a:r>
                  <a:rPr lang="en-GB" dirty="0"/>
                  <a:t>		(c)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6</m:t>
                        </m:r>
                      </m:num>
                      <m:den>
                        <m:r>
                          <a:rPr lang="en-GB" i="1">
                            <a:latin typeface="Cambria Math" panose="02040503050406030204" pitchFamily="18" charset="0"/>
                          </a:rPr>
                          <m:t>1</m:t>
                        </m:r>
                        <m:r>
                          <a:rPr lang="en-GB" b="0" i="1" smtClean="0">
                            <a:latin typeface="Cambria Math" panose="02040503050406030204" pitchFamily="18" charset="0"/>
                          </a:rPr>
                          <m:t>0</m:t>
                        </m:r>
                        <m:r>
                          <a:rPr lang="en-GB" i="1">
                            <a:latin typeface="Cambria Math" panose="02040503050406030204" pitchFamily="18" charset="0"/>
                          </a:rPr>
                          <m:t>0</m:t>
                        </m:r>
                      </m:den>
                    </m:f>
                  </m:oMath>
                </a14:m>
                <a:endParaRPr lang="en-GB" dirty="0"/>
              </a:p>
              <a:p>
                <a:pPr marL="342900" indent="-342900">
                  <a:buAutoNum type="alphaLcParenBoth"/>
                </a:pPr>
                <a:endParaRPr lang="en-GB" dirty="0"/>
              </a:p>
              <a:p>
                <a:r>
                  <a:rPr lang="en-GB" dirty="0"/>
                  <a:t>(d)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11</m:t>
                        </m:r>
                      </m:num>
                      <m:den>
                        <m:r>
                          <a:rPr lang="en-GB" b="0" i="1" smtClean="0">
                            <a:latin typeface="Cambria Math" panose="02040503050406030204" pitchFamily="18" charset="0"/>
                          </a:rPr>
                          <m:t>5</m:t>
                        </m:r>
                        <m:r>
                          <a:rPr lang="en-GB" i="1">
                            <a:latin typeface="Cambria Math" panose="02040503050406030204" pitchFamily="18" charset="0"/>
                          </a:rPr>
                          <m:t>0</m:t>
                        </m:r>
                      </m:den>
                    </m:f>
                  </m:oMath>
                </a14:m>
                <a:r>
                  <a:rPr lang="en-GB" dirty="0"/>
                  <a:t>		(e)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r>
                          <a:rPr lang="en-GB" i="1">
                            <a:latin typeface="Cambria Math" panose="02040503050406030204" pitchFamily="18" charset="0"/>
                          </a:rPr>
                          <m:t>0</m:t>
                        </m:r>
                      </m:den>
                    </m:f>
                  </m:oMath>
                </a14:m>
                <a:r>
                  <a:rPr lang="en-GB" dirty="0"/>
                  <a:t>		(f)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6</m:t>
                        </m:r>
                      </m:num>
                      <m:den>
                        <m:r>
                          <a:rPr lang="en-GB" b="0" i="1" smtClean="0">
                            <a:latin typeface="Cambria Math" panose="02040503050406030204" pitchFamily="18" charset="0"/>
                          </a:rPr>
                          <m:t>25</m:t>
                        </m:r>
                      </m:den>
                    </m:f>
                  </m:oMath>
                </a14:m>
                <a:endParaRPr lang="en-GB" dirty="0"/>
              </a:p>
              <a:p>
                <a:endParaRPr lang="en-GB" dirty="0"/>
              </a:p>
              <a:p>
                <a:r>
                  <a:rPr lang="en-GB" dirty="0"/>
                  <a:t>(g)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dirty="0"/>
                  <a:t>		(h)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dirty="0"/>
                  <a:t>		(</a:t>
                </a:r>
                <a:r>
                  <a:rPr lang="en-GB" dirty="0" err="1"/>
                  <a:t>i</a:t>
                </a:r>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5</m:t>
                        </m:r>
                      </m:den>
                    </m:f>
                  </m:oMath>
                </a14:m>
                <a:endParaRPr lang="en-GB" dirty="0"/>
              </a:p>
              <a:p>
                <a:endParaRPr lang="en-GB" dirty="0"/>
              </a:p>
              <a:p>
                <a:r>
                  <a:rPr lang="en-GB" dirty="0"/>
                  <a:t>4. (a) The First Year basketball team won 16 out of 20 games in the season. Write this as a percentage.</a:t>
                </a:r>
              </a:p>
              <a:p>
                <a:r>
                  <a:rPr lang="en-GB" dirty="0"/>
                  <a:t>(b) In a class of 25 students, 15 have brown hair. Write this as a percentage.</a:t>
                </a:r>
              </a:p>
              <a:p>
                <a:r>
                  <a:rPr lang="en-GB" dirty="0"/>
                  <a:t>(c) Out of 30 days in September, it rained on 12 days. Write this as a percentage.</a:t>
                </a:r>
              </a:p>
              <a:p>
                <a:endParaRPr lang="en-GB" dirty="0"/>
              </a:p>
              <a:p>
                <a:r>
                  <a:rPr lang="en-GB" dirty="0"/>
                  <a:t>5. Calculate the value of the following. Round your answers to the nearest whole number.</a:t>
                </a:r>
              </a:p>
              <a:p>
                <a:r>
                  <a:rPr lang="en-GB" dirty="0"/>
                  <a:t>(a) 10% of €700 		(b) 25% of 520 kg</a:t>
                </a:r>
              </a:p>
              <a:p>
                <a:r>
                  <a:rPr lang="en-GB" dirty="0"/>
                  <a:t>(c) 30% of 124 km 		(d) 65% of €1 020</a:t>
                </a:r>
              </a:p>
            </p:txBody>
          </p:sp>
        </mc:Choice>
        <mc:Fallback>
          <p:sp>
            <p:nvSpPr>
              <p:cNvPr id="116" name="Google Shape;116;p21">
                <a:extLst>
                  <a:ext uri="{FF2B5EF4-FFF2-40B4-BE49-F238E27FC236}">
                    <a16:creationId xmlns:a16="http://schemas.microsoft.com/office/drawing/2014/main" id="{CE813492-B6D6-912D-46CB-04D92BD71AD8}"/>
                  </a:ext>
                </a:extLst>
              </p:cNvPr>
              <p:cNvSpPr txBox="1">
                <a:spLocks noRot="1" noChangeAspect="1" noMove="1" noResize="1" noEditPoints="1" noAdjustHandles="1" noChangeArrowheads="1" noChangeShapeType="1" noTextEdit="1"/>
              </p:cNvSpPr>
              <p:nvPr/>
            </p:nvSpPr>
            <p:spPr>
              <a:xfrm>
                <a:off x="438149" y="1336477"/>
                <a:ext cx="8233185" cy="3594662"/>
              </a:xfrm>
              <a:prstGeom prst="rect">
                <a:avLst/>
              </a:prstGeom>
              <a:blipFill>
                <a:blip r:embed="rId3"/>
                <a:stretch>
                  <a:fillRect l="-222" t="-339" b="-847"/>
                </a:stretch>
              </a:blipFill>
              <a:ln>
                <a:noFill/>
              </a:ln>
            </p:spPr>
            <p:txBody>
              <a:bodyPr/>
              <a:lstStyle/>
              <a:p>
                <a:r>
                  <a:rPr lang="en-IE">
                    <a:noFill/>
                  </a:rPr>
                  <a:t> </a:t>
                </a:r>
              </a:p>
            </p:txBody>
          </p:sp>
        </mc:Fallback>
      </mc:AlternateContent>
    </p:spTree>
    <p:extLst>
      <p:ext uri="{BB962C8B-B14F-4D97-AF65-F5344CB8AC3E}">
        <p14:creationId xmlns:p14="http://schemas.microsoft.com/office/powerpoint/2010/main" val="3960230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44AB8333-AE84-C70D-1B40-099258758A58}"/>
            </a:ext>
          </a:extLst>
        </p:cNvPr>
        <p:cNvGrpSpPr/>
        <p:nvPr/>
      </p:nvGrpSpPr>
      <p:grpSpPr>
        <a:xfrm>
          <a:off x="0" y="0"/>
          <a:ext cx="0" cy="0"/>
          <a:chOff x="0" y="0"/>
          <a:chExt cx="0" cy="0"/>
        </a:xfrm>
      </p:grpSpPr>
      <p:sp>
        <p:nvSpPr>
          <p:cNvPr id="143" name="Google Shape;143;p25">
            <a:extLst>
              <a:ext uri="{FF2B5EF4-FFF2-40B4-BE49-F238E27FC236}">
                <a16:creationId xmlns:a16="http://schemas.microsoft.com/office/drawing/2014/main" id="{3B138385-0E3A-9816-0CE6-FE639B8A6BF2}"/>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7.3 Working with percentages – Exercise 7.3</a:t>
            </a:r>
            <a:endParaRPr dirty="0"/>
          </a:p>
        </p:txBody>
      </p:sp>
      <p:sp>
        <p:nvSpPr>
          <p:cNvPr id="144" name="Google Shape;144;p25">
            <a:extLst>
              <a:ext uri="{FF2B5EF4-FFF2-40B4-BE49-F238E27FC236}">
                <a16:creationId xmlns:a16="http://schemas.microsoft.com/office/drawing/2014/main" id="{D94F2CE7-3BEB-D8F6-46E6-B67ED90D669E}"/>
              </a:ext>
            </a:extLst>
          </p:cNvPr>
          <p:cNvSpPr txBox="1"/>
          <p:nvPr/>
        </p:nvSpPr>
        <p:spPr>
          <a:xfrm>
            <a:off x="457200" y="934538"/>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6C91A3"/>
                </a:solidFill>
                <a:latin typeface="Arial"/>
                <a:ea typeface="Arial"/>
                <a:cs typeface="Arial"/>
                <a:sym typeface="Arial"/>
              </a:rPr>
              <a:t>Level 2</a:t>
            </a:r>
            <a:endParaRPr dirty="0"/>
          </a:p>
        </p:txBody>
      </p:sp>
      <p:sp>
        <p:nvSpPr>
          <p:cNvPr id="145" name="Google Shape;145;p25">
            <a:extLst>
              <a:ext uri="{FF2B5EF4-FFF2-40B4-BE49-F238E27FC236}">
                <a16:creationId xmlns:a16="http://schemas.microsoft.com/office/drawing/2014/main" id="{669EBFD2-ED1F-D8E9-1F1C-4B9C618AA8BD}"/>
              </a:ext>
            </a:extLst>
          </p:cNvPr>
          <p:cNvSpPr txBox="1"/>
          <p:nvPr/>
        </p:nvSpPr>
        <p:spPr>
          <a:xfrm>
            <a:off x="457200" y="1367684"/>
            <a:ext cx="852059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1. Identify the odd one out in each row. The first one is done for you.</a:t>
            </a:r>
            <a:endParaRPr sz="1400" i="0" u="none" strike="noStrike" cap="none" dirty="0">
              <a:solidFill>
                <a:srgbClr val="000000"/>
              </a:solidFill>
              <a:latin typeface="Arial"/>
              <a:ea typeface="Arial"/>
              <a:cs typeface="Arial"/>
              <a:sym typeface="Arial"/>
            </a:endParaRPr>
          </a:p>
        </p:txBody>
      </p: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5CFC1F84-3126-8E06-0608-4A228632B108}"/>
                  </a:ext>
                </a:extLst>
              </p:cNvPr>
              <p:cNvGraphicFramePr>
                <a:graphicFrameLocks noGrp="1"/>
              </p:cNvGraphicFramePr>
              <p:nvPr>
                <p:extLst>
                  <p:ext uri="{D42A27DB-BD31-4B8C-83A1-F6EECF244321}">
                    <p14:modId xmlns:p14="http://schemas.microsoft.com/office/powerpoint/2010/main" val="1888719515"/>
                  </p:ext>
                </p:extLst>
              </p:nvPr>
            </p:nvGraphicFramePr>
            <p:xfrm>
              <a:off x="748748" y="1880302"/>
              <a:ext cx="2634532" cy="2030731"/>
            </p:xfrm>
            <a:graphic>
              <a:graphicData uri="http://schemas.openxmlformats.org/drawingml/2006/table">
                <a:tbl>
                  <a:tblPr firstRow="1" bandRow="1">
                    <a:tableStyleId>{BC89EF96-8CEA-46FF-86C4-4CE0E7609802}</a:tableStyleId>
                  </a:tblPr>
                  <a:tblGrid>
                    <a:gridCol w="451573">
                      <a:extLst>
                        <a:ext uri="{9D8B030D-6E8A-4147-A177-3AD203B41FA5}">
                          <a16:colId xmlns:a16="http://schemas.microsoft.com/office/drawing/2014/main" val="1759047751"/>
                        </a:ext>
                      </a:extLst>
                    </a:gridCol>
                    <a:gridCol w="731934">
                      <a:extLst>
                        <a:ext uri="{9D8B030D-6E8A-4147-A177-3AD203B41FA5}">
                          <a16:colId xmlns:a16="http://schemas.microsoft.com/office/drawing/2014/main" val="4272269298"/>
                        </a:ext>
                      </a:extLst>
                    </a:gridCol>
                    <a:gridCol w="699831">
                      <a:extLst>
                        <a:ext uri="{9D8B030D-6E8A-4147-A177-3AD203B41FA5}">
                          <a16:colId xmlns:a16="http://schemas.microsoft.com/office/drawing/2014/main" val="4009862740"/>
                        </a:ext>
                      </a:extLst>
                    </a:gridCol>
                    <a:gridCol w="751194">
                      <a:extLst>
                        <a:ext uri="{9D8B030D-6E8A-4147-A177-3AD203B41FA5}">
                          <a16:colId xmlns:a16="http://schemas.microsoft.com/office/drawing/2014/main" val="3264303820"/>
                        </a:ext>
                      </a:extLst>
                    </a:gridCol>
                  </a:tblGrid>
                  <a:tr h="305199">
                    <a:tc>
                      <a:txBody>
                        <a:bodyPr/>
                        <a:lstStyle/>
                        <a:p>
                          <a:pPr algn="ctr"/>
                          <a:r>
                            <a:rPr lang="en-US" sz="1100" b="0" dirty="0">
                              <a:solidFill>
                                <a:srgbClr val="000000"/>
                              </a:solidFill>
                            </a:rPr>
                            <a:t>(a)</a:t>
                          </a:r>
                        </a:p>
                      </a:txBody>
                      <a:tcPr>
                        <a:solidFill>
                          <a:srgbClr val="E5EDF2"/>
                        </a:solidFill>
                      </a:tcPr>
                    </a:tc>
                    <a:tc>
                      <a:txBody>
                        <a:bodyPr/>
                        <a:lstStyle/>
                        <a:p>
                          <a:pPr algn="ctr"/>
                          <a:r>
                            <a:rPr lang="en-US" sz="1100" b="0" dirty="0">
                              <a:solidFill>
                                <a:srgbClr val="000000"/>
                              </a:solidFill>
                            </a:rPr>
                            <a:t>0</a:t>
                          </a:r>
                          <a:r>
                            <a:rPr lang="en-GB" sz="1100" dirty="0">
                              <a:solidFill>
                                <a:srgbClr val="000000"/>
                              </a:solidFill>
                            </a:rPr>
                            <a:t>∙</a:t>
                          </a:r>
                          <a:r>
                            <a:rPr lang="en-US" sz="1100" b="0" dirty="0">
                              <a:solidFill>
                                <a:srgbClr val="000000"/>
                              </a:solidFill>
                            </a:rPr>
                            <a:t>4</a:t>
                          </a:r>
                        </a:p>
                      </a:txBody>
                      <a:tcPr>
                        <a:solidFill>
                          <a:srgbClr val="E5EDF2"/>
                        </a:solidFill>
                      </a:tcPr>
                    </a:tc>
                    <a:tc>
                      <a:txBody>
                        <a:bodyPr/>
                        <a:lstStyle/>
                        <a:p>
                          <a:pPr algn="ctr"/>
                          <a:r>
                            <a:rPr lang="en-US" sz="1100" b="0" dirty="0">
                              <a:solidFill>
                                <a:srgbClr val="000000"/>
                              </a:solidFill>
                            </a:rPr>
                            <a:t>40%</a:t>
                          </a:r>
                        </a:p>
                      </a:txBody>
                      <a:tcPr>
                        <a:solidFill>
                          <a:srgbClr val="E5EDF2"/>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b="0" i="1" smtClean="0">
                                        <a:solidFill>
                                          <a:srgbClr val="000000"/>
                                        </a:solidFill>
                                        <a:latin typeface="Cambria Math" panose="02040503050406030204" pitchFamily="18" charset="0"/>
                                      </a:rPr>
                                    </m:ctrlPr>
                                  </m:fPr>
                                  <m:num>
                                    <m:r>
                                      <a:rPr lang="en-GB" sz="1100" b="0" i="1" smtClean="0">
                                        <a:solidFill>
                                          <a:srgbClr val="000000"/>
                                        </a:solidFill>
                                        <a:latin typeface="Cambria Math" panose="02040503050406030204" pitchFamily="18" charset="0"/>
                                      </a:rPr>
                                      <m:t>1</m:t>
                                    </m:r>
                                  </m:num>
                                  <m:den>
                                    <m:r>
                                      <a:rPr lang="en-GB" sz="1100" b="0" i="1" smtClean="0">
                                        <a:solidFill>
                                          <a:srgbClr val="000000"/>
                                        </a:solidFill>
                                        <a:latin typeface="Cambria Math" panose="02040503050406030204" pitchFamily="18" charset="0"/>
                                      </a:rPr>
                                      <m:t>4</m:t>
                                    </m:r>
                                  </m:den>
                                </m:f>
                              </m:oMath>
                            </m:oMathPara>
                          </a14:m>
                          <a:endParaRPr lang="en-US" sz="1100" b="0" dirty="0">
                            <a:solidFill>
                              <a:srgbClr val="000000"/>
                            </a:solidFill>
                          </a:endParaRPr>
                        </a:p>
                      </a:txBody>
                      <a:tcPr>
                        <a:solidFill>
                          <a:srgbClr val="E5EDF2"/>
                        </a:solidFill>
                      </a:tcPr>
                    </a:tc>
                    <a:extLst>
                      <a:ext uri="{0D108BD9-81ED-4DB2-BD59-A6C34878D82A}">
                        <a16:rowId xmlns:a16="http://schemas.microsoft.com/office/drawing/2014/main" val="189448648"/>
                      </a:ext>
                    </a:extLst>
                  </a:tr>
                  <a:tr h="306012">
                    <a:tc>
                      <a:txBody>
                        <a:bodyPr/>
                        <a:lstStyle/>
                        <a:p>
                          <a:pPr algn="ctr"/>
                          <a:r>
                            <a:rPr lang="en-US" sz="1100" b="0" dirty="0">
                              <a:solidFill>
                                <a:srgbClr val="000000"/>
                              </a:solidFill>
                            </a:rPr>
                            <a:t>(b)</a:t>
                          </a:r>
                        </a:p>
                      </a:txBody>
                      <a:tcPr>
                        <a:solidFill>
                          <a:srgbClr val="F0F5F8">
                            <a:alpha val="20000"/>
                          </a:srgbClr>
                        </a:solidFill>
                      </a:tcPr>
                    </a:tc>
                    <a:tc>
                      <a:txBody>
                        <a:bodyPr/>
                        <a:lstStyle/>
                        <a:p>
                          <a:pPr algn="ctr"/>
                          <a:r>
                            <a:rPr lang="en-US" sz="1100" b="0" dirty="0">
                              <a:solidFill>
                                <a:srgbClr val="000000"/>
                              </a:solidFill>
                            </a:rPr>
                            <a:t>35%</a:t>
                          </a:r>
                        </a:p>
                      </a:txBody>
                      <a:tcPr>
                        <a:solidFill>
                          <a:srgbClr val="F0F5F8">
                            <a:alpha val="20000"/>
                          </a:srgb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b="0" i="1" smtClean="0">
                                        <a:solidFill>
                                          <a:srgbClr val="000000"/>
                                        </a:solidFill>
                                        <a:latin typeface="Cambria Math" panose="02040503050406030204" pitchFamily="18" charset="0"/>
                                      </a:rPr>
                                    </m:ctrlPr>
                                  </m:fPr>
                                  <m:num>
                                    <m:r>
                                      <a:rPr lang="en-GB" sz="1100" b="0" i="1" smtClean="0">
                                        <a:solidFill>
                                          <a:srgbClr val="000000"/>
                                        </a:solidFill>
                                        <a:latin typeface="Cambria Math" panose="02040503050406030204" pitchFamily="18" charset="0"/>
                                      </a:rPr>
                                      <m:t>3</m:t>
                                    </m:r>
                                  </m:num>
                                  <m:den>
                                    <m:r>
                                      <a:rPr lang="en-GB" sz="1100" b="0" i="1" smtClean="0">
                                        <a:solidFill>
                                          <a:srgbClr val="000000"/>
                                        </a:solidFill>
                                        <a:latin typeface="Cambria Math" panose="02040503050406030204" pitchFamily="18" charset="0"/>
                                      </a:rPr>
                                      <m:t>5</m:t>
                                    </m:r>
                                  </m:den>
                                </m:f>
                              </m:oMath>
                            </m:oMathPara>
                          </a14:m>
                          <a:endParaRPr lang="en-US" sz="1100" b="0" dirty="0">
                            <a:solidFill>
                              <a:srgbClr val="000000"/>
                            </a:solidFill>
                          </a:endParaRPr>
                        </a:p>
                      </a:txBody>
                      <a:tcPr>
                        <a:solidFill>
                          <a:srgbClr val="F0F5F8">
                            <a:alpha val="20000"/>
                          </a:srgbClr>
                        </a:solidFill>
                      </a:tcPr>
                    </a:tc>
                    <a:tc>
                      <a:txBody>
                        <a:bodyPr/>
                        <a:lstStyle/>
                        <a:p>
                          <a:pPr algn="ctr"/>
                          <a:r>
                            <a:rPr lang="en-US" sz="1100" b="0" dirty="0">
                              <a:solidFill>
                                <a:srgbClr val="000000"/>
                              </a:solidFill>
                            </a:rPr>
                            <a:t>0</a:t>
                          </a:r>
                          <a:r>
                            <a:rPr lang="en-GB" sz="1100" dirty="0">
                              <a:solidFill>
                                <a:srgbClr val="000000"/>
                              </a:solidFill>
                            </a:rPr>
                            <a:t>∙</a:t>
                          </a:r>
                          <a:r>
                            <a:rPr lang="en-US" sz="1100" b="0" dirty="0">
                              <a:solidFill>
                                <a:srgbClr val="000000"/>
                              </a:solidFill>
                            </a:rPr>
                            <a:t>6</a:t>
                          </a:r>
                        </a:p>
                      </a:txBody>
                      <a:tcPr>
                        <a:solidFill>
                          <a:srgbClr val="F0F5F8">
                            <a:alpha val="20000"/>
                          </a:srgbClr>
                        </a:solidFill>
                      </a:tcPr>
                    </a:tc>
                    <a:extLst>
                      <a:ext uri="{0D108BD9-81ED-4DB2-BD59-A6C34878D82A}">
                        <a16:rowId xmlns:a16="http://schemas.microsoft.com/office/drawing/2014/main" val="1892866386"/>
                      </a:ext>
                    </a:extLst>
                  </a:tr>
                  <a:tr h="306012">
                    <a:tc>
                      <a:txBody>
                        <a:bodyPr/>
                        <a:lstStyle/>
                        <a:p>
                          <a:pPr algn="ctr"/>
                          <a:r>
                            <a:rPr lang="en-US" sz="1100" b="0" dirty="0">
                              <a:solidFill>
                                <a:srgbClr val="000000"/>
                              </a:solidFill>
                            </a:rPr>
                            <a:t>(c)</a:t>
                          </a:r>
                        </a:p>
                      </a:txBody>
                      <a:tcPr>
                        <a:solidFill>
                          <a:srgbClr val="E5EDF2"/>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b="0" i="1" smtClean="0">
                                        <a:solidFill>
                                          <a:srgbClr val="000000"/>
                                        </a:solidFill>
                                        <a:latin typeface="Cambria Math" panose="02040503050406030204" pitchFamily="18" charset="0"/>
                                      </a:rPr>
                                    </m:ctrlPr>
                                  </m:fPr>
                                  <m:num>
                                    <m:r>
                                      <a:rPr lang="en-GB" sz="1100" b="0" i="1" smtClean="0">
                                        <a:solidFill>
                                          <a:srgbClr val="000000"/>
                                        </a:solidFill>
                                        <a:latin typeface="Cambria Math" panose="02040503050406030204" pitchFamily="18" charset="0"/>
                                      </a:rPr>
                                      <m:t>1</m:t>
                                    </m:r>
                                  </m:num>
                                  <m:den>
                                    <m:r>
                                      <a:rPr lang="en-GB" sz="1100" b="0" i="1" smtClean="0">
                                        <a:solidFill>
                                          <a:srgbClr val="000000"/>
                                        </a:solidFill>
                                        <a:latin typeface="Cambria Math" panose="02040503050406030204" pitchFamily="18" charset="0"/>
                                      </a:rPr>
                                      <m:t>5</m:t>
                                    </m:r>
                                  </m:den>
                                </m:f>
                              </m:oMath>
                            </m:oMathPara>
                          </a14:m>
                          <a:endParaRPr lang="en-US" sz="1100" b="0" dirty="0">
                            <a:solidFill>
                              <a:srgbClr val="000000"/>
                            </a:solidFill>
                          </a:endParaRPr>
                        </a:p>
                      </a:txBody>
                      <a:tcPr>
                        <a:solidFill>
                          <a:srgbClr val="E5EDF2"/>
                        </a:solidFill>
                      </a:tcPr>
                    </a:tc>
                    <a:tc>
                      <a:txBody>
                        <a:bodyPr/>
                        <a:lstStyle/>
                        <a:p>
                          <a:pPr algn="ctr"/>
                          <a:r>
                            <a:rPr lang="en-US" sz="1100" b="0" dirty="0">
                              <a:solidFill>
                                <a:srgbClr val="000000"/>
                              </a:solidFill>
                            </a:rPr>
                            <a:t>0</a:t>
                          </a:r>
                          <a:r>
                            <a:rPr lang="en-GB" sz="1100" dirty="0">
                              <a:solidFill>
                                <a:srgbClr val="000000"/>
                              </a:solidFill>
                            </a:rPr>
                            <a:t>∙</a:t>
                          </a:r>
                          <a:r>
                            <a:rPr lang="en-US" sz="1100" b="0" dirty="0">
                              <a:solidFill>
                                <a:srgbClr val="000000"/>
                              </a:solidFill>
                            </a:rPr>
                            <a:t>15</a:t>
                          </a:r>
                        </a:p>
                      </a:txBody>
                      <a:tcPr>
                        <a:solidFill>
                          <a:srgbClr val="E5EDF2"/>
                        </a:solidFill>
                      </a:tcPr>
                    </a:tc>
                    <a:tc>
                      <a:txBody>
                        <a:bodyPr/>
                        <a:lstStyle/>
                        <a:p>
                          <a:pPr algn="ctr"/>
                          <a:r>
                            <a:rPr lang="en-US" sz="1100" b="0" dirty="0">
                              <a:solidFill>
                                <a:srgbClr val="000000"/>
                              </a:solidFill>
                            </a:rPr>
                            <a:t>15%</a:t>
                          </a:r>
                        </a:p>
                      </a:txBody>
                      <a:tcPr>
                        <a:solidFill>
                          <a:srgbClr val="E5EDF2"/>
                        </a:solidFill>
                      </a:tcPr>
                    </a:tc>
                    <a:extLst>
                      <a:ext uri="{0D108BD9-81ED-4DB2-BD59-A6C34878D82A}">
                        <a16:rowId xmlns:a16="http://schemas.microsoft.com/office/drawing/2014/main" val="2022393810"/>
                      </a:ext>
                    </a:extLst>
                  </a:tr>
                  <a:tr h="306060">
                    <a:tc>
                      <a:txBody>
                        <a:bodyPr/>
                        <a:lstStyle/>
                        <a:p>
                          <a:pPr algn="ctr"/>
                          <a:r>
                            <a:rPr lang="en-US" sz="1100" b="0" dirty="0">
                              <a:solidFill>
                                <a:srgbClr val="000000"/>
                              </a:solidFill>
                            </a:rPr>
                            <a:t>(d)</a:t>
                          </a:r>
                        </a:p>
                      </a:txBody>
                      <a:tcPr>
                        <a:solidFill>
                          <a:srgbClr val="F0F5F8">
                            <a:alpha val="20000"/>
                          </a:srgbClr>
                        </a:solidFill>
                      </a:tcPr>
                    </a:tc>
                    <a:tc>
                      <a:txBody>
                        <a:bodyPr/>
                        <a:lstStyle/>
                        <a:p>
                          <a:pPr algn="ctr"/>
                          <a:r>
                            <a:rPr lang="en-US" sz="1100" b="0" dirty="0">
                              <a:solidFill>
                                <a:srgbClr val="000000"/>
                              </a:solidFill>
                            </a:rPr>
                            <a:t>0</a:t>
                          </a:r>
                          <a:r>
                            <a:rPr lang="en-GB" sz="1100" dirty="0">
                              <a:solidFill>
                                <a:srgbClr val="000000"/>
                              </a:solidFill>
                            </a:rPr>
                            <a:t>∙</a:t>
                          </a:r>
                          <a:r>
                            <a:rPr lang="en-US" sz="1100" b="0" dirty="0">
                              <a:solidFill>
                                <a:srgbClr val="000000"/>
                              </a:solidFill>
                            </a:rPr>
                            <a:t>9</a:t>
                          </a:r>
                        </a:p>
                      </a:txBody>
                      <a:tcPr>
                        <a:solidFill>
                          <a:srgbClr val="F0F5F8">
                            <a:alpha val="20000"/>
                          </a:srgbClr>
                        </a:solidFill>
                      </a:tcPr>
                    </a:tc>
                    <a:tc>
                      <a:txBody>
                        <a:bodyPr/>
                        <a:lstStyle/>
                        <a:p>
                          <a:pPr algn="ctr"/>
                          <a:r>
                            <a:rPr lang="en-US" sz="1100" b="0" dirty="0">
                              <a:solidFill>
                                <a:srgbClr val="000000"/>
                              </a:solidFill>
                            </a:rPr>
                            <a:t>9%</a:t>
                          </a:r>
                        </a:p>
                      </a:txBody>
                      <a:tcPr>
                        <a:solidFill>
                          <a:srgbClr val="F0F5F8">
                            <a:alpha val="20000"/>
                          </a:srgb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b="0" i="1" smtClean="0">
                                        <a:solidFill>
                                          <a:srgbClr val="000000"/>
                                        </a:solidFill>
                                        <a:latin typeface="Cambria Math" panose="02040503050406030204" pitchFamily="18" charset="0"/>
                                      </a:rPr>
                                    </m:ctrlPr>
                                  </m:fPr>
                                  <m:num>
                                    <m:r>
                                      <a:rPr lang="en-GB" sz="1100" b="0" i="1" smtClean="0">
                                        <a:solidFill>
                                          <a:srgbClr val="000000"/>
                                        </a:solidFill>
                                        <a:latin typeface="Cambria Math" panose="02040503050406030204" pitchFamily="18" charset="0"/>
                                      </a:rPr>
                                      <m:t>9</m:t>
                                    </m:r>
                                  </m:num>
                                  <m:den>
                                    <m:r>
                                      <a:rPr lang="en-GB" sz="1100" b="0" i="1" smtClean="0">
                                        <a:solidFill>
                                          <a:srgbClr val="000000"/>
                                        </a:solidFill>
                                        <a:latin typeface="Cambria Math" panose="02040503050406030204" pitchFamily="18" charset="0"/>
                                      </a:rPr>
                                      <m:t>10</m:t>
                                    </m:r>
                                  </m:den>
                                </m:f>
                              </m:oMath>
                            </m:oMathPara>
                          </a14:m>
                          <a:endParaRPr lang="en-US" sz="1100" b="0" dirty="0">
                            <a:solidFill>
                              <a:srgbClr val="000000"/>
                            </a:solidFill>
                          </a:endParaRPr>
                        </a:p>
                      </a:txBody>
                      <a:tcPr>
                        <a:solidFill>
                          <a:srgbClr val="F0F5F8">
                            <a:alpha val="20000"/>
                          </a:srgbClr>
                        </a:solidFill>
                      </a:tcPr>
                    </a:tc>
                    <a:extLst>
                      <a:ext uri="{0D108BD9-81ED-4DB2-BD59-A6C34878D82A}">
                        <a16:rowId xmlns:a16="http://schemas.microsoft.com/office/drawing/2014/main" val="2871006050"/>
                      </a:ext>
                    </a:extLst>
                  </a:tr>
                  <a:tr h="306060">
                    <a:tc>
                      <a:txBody>
                        <a:bodyPr/>
                        <a:lstStyle/>
                        <a:p>
                          <a:pPr algn="ctr"/>
                          <a:r>
                            <a:rPr lang="en-US" sz="1100" b="0" dirty="0">
                              <a:solidFill>
                                <a:srgbClr val="000000"/>
                              </a:solidFill>
                            </a:rPr>
                            <a:t>(e)</a:t>
                          </a:r>
                        </a:p>
                      </a:txBody>
                      <a:tcPr>
                        <a:solidFill>
                          <a:srgbClr val="E5EDF2"/>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b="0" i="1" smtClean="0">
                                        <a:solidFill>
                                          <a:srgbClr val="000000"/>
                                        </a:solidFill>
                                        <a:latin typeface="Cambria Math" panose="02040503050406030204" pitchFamily="18" charset="0"/>
                                      </a:rPr>
                                    </m:ctrlPr>
                                  </m:fPr>
                                  <m:num>
                                    <m:r>
                                      <a:rPr lang="en-GB" sz="1100" b="0" i="1" smtClean="0">
                                        <a:solidFill>
                                          <a:srgbClr val="000000"/>
                                        </a:solidFill>
                                        <a:latin typeface="Cambria Math" panose="02040503050406030204" pitchFamily="18" charset="0"/>
                                      </a:rPr>
                                      <m:t>1</m:t>
                                    </m:r>
                                  </m:num>
                                  <m:den>
                                    <m:r>
                                      <a:rPr lang="en-GB" sz="1100" b="0" i="1" smtClean="0">
                                        <a:solidFill>
                                          <a:srgbClr val="000000"/>
                                        </a:solidFill>
                                        <a:latin typeface="Cambria Math" panose="02040503050406030204" pitchFamily="18" charset="0"/>
                                      </a:rPr>
                                      <m:t>3</m:t>
                                    </m:r>
                                  </m:den>
                                </m:f>
                              </m:oMath>
                            </m:oMathPara>
                          </a14:m>
                          <a:endParaRPr lang="en-US" sz="1100" b="0" dirty="0">
                            <a:solidFill>
                              <a:srgbClr val="000000"/>
                            </a:solidFill>
                          </a:endParaRPr>
                        </a:p>
                      </a:txBody>
                      <a:tcPr>
                        <a:solidFill>
                          <a:srgbClr val="E5EDF2"/>
                        </a:solidFill>
                      </a:tcPr>
                    </a:tc>
                    <a:tc>
                      <a:txBody>
                        <a:bodyPr/>
                        <a:lstStyle/>
                        <a:p>
                          <a:pPr algn="ctr"/>
                          <a:r>
                            <a:rPr lang="en-US" sz="1100" b="0" dirty="0">
                              <a:solidFill>
                                <a:srgbClr val="000000"/>
                              </a:solidFill>
                            </a:rPr>
                            <a:t>33</a:t>
                          </a:r>
                          <a:r>
                            <a:rPr lang="en-GB" sz="1100" dirty="0">
                              <a:solidFill>
                                <a:srgbClr val="000000"/>
                              </a:solidFill>
                            </a:rPr>
                            <a:t>∙</a:t>
                          </a:r>
                          <a:r>
                            <a:rPr lang="en-US" sz="1100" b="0" dirty="0">
                              <a:solidFill>
                                <a:srgbClr val="000000"/>
                              </a:solidFill>
                            </a:rPr>
                            <a:t>3%</a:t>
                          </a:r>
                        </a:p>
                      </a:txBody>
                      <a:tcPr>
                        <a:solidFill>
                          <a:srgbClr val="E5EDF2"/>
                        </a:solidFill>
                      </a:tcPr>
                    </a:tc>
                    <a:tc>
                      <a:txBody>
                        <a:bodyPr/>
                        <a:lstStyle/>
                        <a:p>
                          <a:pPr algn="ctr"/>
                          <a:r>
                            <a:rPr lang="en-US" sz="1100" b="0" dirty="0">
                              <a:solidFill>
                                <a:srgbClr val="000000"/>
                              </a:solidFill>
                            </a:rPr>
                            <a:t>0</a:t>
                          </a:r>
                          <a:r>
                            <a:rPr lang="en-GB" sz="1100" dirty="0">
                              <a:solidFill>
                                <a:srgbClr val="000000"/>
                              </a:solidFill>
                            </a:rPr>
                            <a:t>∙</a:t>
                          </a:r>
                          <a:r>
                            <a:rPr lang="en-US" sz="1100" b="0" dirty="0">
                              <a:solidFill>
                                <a:srgbClr val="000000"/>
                              </a:solidFill>
                            </a:rPr>
                            <a:t>3</a:t>
                          </a:r>
                        </a:p>
                      </a:txBody>
                      <a:tcPr>
                        <a:solidFill>
                          <a:srgbClr val="E5EDF2"/>
                        </a:solidFill>
                      </a:tcPr>
                    </a:tc>
                    <a:extLst>
                      <a:ext uri="{0D108BD9-81ED-4DB2-BD59-A6C34878D82A}">
                        <a16:rowId xmlns:a16="http://schemas.microsoft.com/office/drawing/2014/main" val="2695640038"/>
                      </a:ext>
                    </a:extLst>
                  </a:tr>
                </a:tbl>
              </a:graphicData>
            </a:graphic>
          </p:graphicFrame>
        </mc:Choice>
        <mc:Fallback>
          <p:graphicFrame>
            <p:nvGraphicFramePr>
              <p:cNvPr id="2" name="Table 1">
                <a:extLst>
                  <a:ext uri="{FF2B5EF4-FFF2-40B4-BE49-F238E27FC236}">
                    <a16:creationId xmlns:a16="http://schemas.microsoft.com/office/drawing/2014/main" id="{5CFC1F84-3126-8E06-0608-4A228632B108}"/>
                  </a:ext>
                </a:extLst>
              </p:cNvPr>
              <p:cNvGraphicFramePr>
                <a:graphicFrameLocks noGrp="1"/>
              </p:cNvGraphicFramePr>
              <p:nvPr>
                <p:extLst>
                  <p:ext uri="{D42A27DB-BD31-4B8C-83A1-F6EECF244321}">
                    <p14:modId xmlns:p14="http://schemas.microsoft.com/office/powerpoint/2010/main" val="1888719515"/>
                  </p:ext>
                </p:extLst>
              </p:nvPr>
            </p:nvGraphicFramePr>
            <p:xfrm>
              <a:off x="748748" y="1880302"/>
              <a:ext cx="2634532" cy="2030731"/>
            </p:xfrm>
            <a:graphic>
              <a:graphicData uri="http://schemas.openxmlformats.org/drawingml/2006/table">
                <a:tbl>
                  <a:tblPr firstRow="1" bandRow="1">
                    <a:tableStyleId>{BC89EF96-8CEA-46FF-86C4-4CE0E7609802}</a:tableStyleId>
                  </a:tblPr>
                  <a:tblGrid>
                    <a:gridCol w="451573">
                      <a:extLst>
                        <a:ext uri="{9D8B030D-6E8A-4147-A177-3AD203B41FA5}">
                          <a16:colId xmlns:a16="http://schemas.microsoft.com/office/drawing/2014/main" val="1759047751"/>
                        </a:ext>
                      </a:extLst>
                    </a:gridCol>
                    <a:gridCol w="731934">
                      <a:extLst>
                        <a:ext uri="{9D8B030D-6E8A-4147-A177-3AD203B41FA5}">
                          <a16:colId xmlns:a16="http://schemas.microsoft.com/office/drawing/2014/main" val="4272269298"/>
                        </a:ext>
                      </a:extLst>
                    </a:gridCol>
                    <a:gridCol w="699831">
                      <a:extLst>
                        <a:ext uri="{9D8B030D-6E8A-4147-A177-3AD203B41FA5}">
                          <a16:colId xmlns:a16="http://schemas.microsoft.com/office/drawing/2014/main" val="4009862740"/>
                        </a:ext>
                      </a:extLst>
                    </a:gridCol>
                    <a:gridCol w="751194">
                      <a:extLst>
                        <a:ext uri="{9D8B030D-6E8A-4147-A177-3AD203B41FA5}">
                          <a16:colId xmlns:a16="http://schemas.microsoft.com/office/drawing/2014/main" val="3264303820"/>
                        </a:ext>
                      </a:extLst>
                    </a:gridCol>
                  </a:tblGrid>
                  <a:tr h="405257">
                    <a:tc>
                      <a:txBody>
                        <a:bodyPr/>
                        <a:lstStyle/>
                        <a:p>
                          <a:pPr algn="ctr"/>
                          <a:r>
                            <a:rPr lang="en-US" sz="1100" b="0" dirty="0">
                              <a:solidFill>
                                <a:srgbClr val="000000"/>
                              </a:solidFill>
                            </a:rPr>
                            <a:t>(a)</a:t>
                          </a:r>
                        </a:p>
                      </a:txBody>
                      <a:tcPr>
                        <a:solidFill>
                          <a:srgbClr val="E5EDF2"/>
                        </a:solidFill>
                      </a:tcPr>
                    </a:tc>
                    <a:tc>
                      <a:txBody>
                        <a:bodyPr/>
                        <a:lstStyle/>
                        <a:p>
                          <a:pPr algn="ctr"/>
                          <a:r>
                            <a:rPr lang="en-US" sz="1100" b="0" dirty="0">
                              <a:solidFill>
                                <a:srgbClr val="000000"/>
                              </a:solidFill>
                            </a:rPr>
                            <a:t>0</a:t>
                          </a:r>
                          <a:r>
                            <a:rPr lang="en-GB" sz="1100" dirty="0">
                              <a:solidFill>
                                <a:srgbClr val="000000"/>
                              </a:solidFill>
                            </a:rPr>
                            <a:t>∙</a:t>
                          </a:r>
                          <a:r>
                            <a:rPr lang="en-US" sz="1100" b="0" dirty="0">
                              <a:solidFill>
                                <a:srgbClr val="000000"/>
                              </a:solidFill>
                            </a:rPr>
                            <a:t>4</a:t>
                          </a:r>
                        </a:p>
                      </a:txBody>
                      <a:tcPr>
                        <a:solidFill>
                          <a:srgbClr val="E5EDF2"/>
                        </a:solidFill>
                      </a:tcPr>
                    </a:tc>
                    <a:tc>
                      <a:txBody>
                        <a:bodyPr/>
                        <a:lstStyle/>
                        <a:p>
                          <a:pPr algn="ctr"/>
                          <a:r>
                            <a:rPr lang="en-US" sz="1100" b="0" dirty="0">
                              <a:solidFill>
                                <a:srgbClr val="000000"/>
                              </a:solidFill>
                            </a:rPr>
                            <a:t>40%</a:t>
                          </a:r>
                        </a:p>
                      </a:txBody>
                      <a:tcPr>
                        <a:solidFill>
                          <a:srgbClr val="E5EDF2"/>
                        </a:solidFill>
                      </a:tcPr>
                    </a:tc>
                    <a:tc>
                      <a:txBody>
                        <a:bodyPr/>
                        <a:lstStyle/>
                        <a:p>
                          <a:endParaRPr lang="en-US"/>
                        </a:p>
                      </a:txBody>
                      <a:tcPr>
                        <a:blipFill>
                          <a:blip r:embed="rId3"/>
                          <a:stretch>
                            <a:fillRect l="-252846" t="-1493" r="-3252" b="-401493"/>
                          </a:stretch>
                        </a:blipFill>
                      </a:tcPr>
                    </a:tc>
                    <a:extLst>
                      <a:ext uri="{0D108BD9-81ED-4DB2-BD59-A6C34878D82A}">
                        <a16:rowId xmlns:a16="http://schemas.microsoft.com/office/drawing/2014/main" val="189448648"/>
                      </a:ext>
                    </a:extLst>
                  </a:tr>
                  <a:tr h="406337">
                    <a:tc>
                      <a:txBody>
                        <a:bodyPr/>
                        <a:lstStyle/>
                        <a:p>
                          <a:pPr algn="ctr"/>
                          <a:r>
                            <a:rPr lang="en-US" sz="1100" b="0" dirty="0">
                              <a:solidFill>
                                <a:srgbClr val="000000"/>
                              </a:solidFill>
                            </a:rPr>
                            <a:t>(b)</a:t>
                          </a:r>
                        </a:p>
                      </a:txBody>
                      <a:tcPr>
                        <a:solidFill>
                          <a:srgbClr val="F0F5F8">
                            <a:alpha val="20000"/>
                          </a:srgbClr>
                        </a:solidFill>
                      </a:tcPr>
                    </a:tc>
                    <a:tc>
                      <a:txBody>
                        <a:bodyPr/>
                        <a:lstStyle/>
                        <a:p>
                          <a:pPr algn="ctr"/>
                          <a:r>
                            <a:rPr lang="en-US" sz="1100" b="0" dirty="0">
                              <a:solidFill>
                                <a:srgbClr val="000000"/>
                              </a:solidFill>
                            </a:rPr>
                            <a:t>35%</a:t>
                          </a:r>
                        </a:p>
                      </a:txBody>
                      <a:tcPr>
                        <a:solidFill>
                          <a:srgbClr val="F0F5F8">
                            <a:alpha val="20000"/>
                          </a:srgbClr>
                        </a:solidFill>
                      </a:tcPr>
                    </a:tc>
                    <a:tc>
                      <a:txBody>
                        <a:bodyPr/>
                        <a:lstStyle/>
                        <a:p>
                          <a:endParaRPr lang="en-US"/>
                        </a:p>
                      </a:txBody>
                      <a:tcPr>
                        <a:blipFill>
                          <a:blip r:embed="rId3"/>
                          <a:stretch>
                            <a:fillRect l="-170435" t="-103030" r="-110435" b="-307576"/>
                          </a:stretch>
                        </a:blipFill>
                      </a:tcPr>
                    </a:tc>
                    <a:tc>
                      <a:txBody>
                        <a:bodyPr/>
                        <a:lstStyle/>
                        <a:p>
                          <a:pPr algn="ctr"/>
                          <a:r>
                            <a:rPr lang="en-US" sz="1100" b="0" dirty="0">
                              <a:solidFill>
                                <a:srgbClr val="000000"/>
                              </a:solidFill>
                            </a:rPr>
                            <a:t>0</a:t>
                          </a:r>
                          <a:r>
                            <a:rPr lang="en-GB" sz="1100" dirty="0">
                              <a:solidFill>
                                <a:srgbClr val="000000"/>
                              </a:solidFill>
                            </a:rPr>
                            <a:t>∙</a:t>
                          </a:r>
                          <a:r>
                            <a:rPr lang="en-US" sz="1100" b="0" dirty="0">
                              <a:solidFill>
                                <a:srgbClr val="000000"/>
                              </a:solidFill>
                            </a:rPr>
                            <a:t>6</a:t>
                          </a:r>
                        </a:p>
                      </a:txBody>
                      <a:tcPr>
                        <a:solidFill>
                          <a:srgbClr val="F0F5F8">
                            <a:alpha val="20000"/>
                          </a:srgbClr>
                        </a:solidFill>
                      </a:tcPr>
                    </a:tc>
                    <a:extLst>
                      <a:ext uri="{0D108BD9-81ED-4DB2-BD59-A6C34878D82A}">
                        <a16:rowId xmlns:a16="http://schemas.microsoft.com/office/drawing/2014/main" val="1892866386"/>
                      </a:ext>
                    </a:extLst>
                  </a:tr>
                  <a:tr h="406337">
                    <a:tc>
                      <a:txBody>
                        <a:bodyPr/>
                        <a:lstStyle/>
                        <a:p>
                          <a:pPr algn="ctr"/>
                          <a:r>
                            <a:rPr lang="en-US" sz="1100" b="0" dirty="0">
                              <a:solidFill>
                                <a:srgbClr val="000000"/>
                              </a:solidFill>
                            </a:rPr>
                            <a:t>(c)</a:t>
                          </a:r>
                        </a:p>
                      </a:txBody>
                      <a:tcPr>
                        <a:solidFill>
                          <a:srgbClr val="E5EDF2"/>
                        </a:solidFill>
                      </a:tcPr>
                    </a:tc>
                    <a:tc>
                      <a:txBody>
                        <a:bodyPr/>
                        <a:lstStyle/>
                        <a:p>
                          <a:endParaRPr lang="en-US"/>
                        </a:p>
                      </a:txBody>
                      <a:tcPr>
                        <a:blipFill>
                          <a:blip r:embed="rId3"/>
                          <a:stretch>
                            <a:fillRect l="-61983" t="-200000" r="-200000" b="-202985"/>
                          </a:stretch>
                        </a:blipFill>
                      </a:tcPr>
                    </a:tc>
                    <a:tc>
                      <a:txBody>
                        <a:bodyPr/>
                        <a:lstStyle/>
                        <a:p>
                          <a:pPr algn="ctr"/>
                          <a:r>
                            <a:rPr lang="en-US" sz="1100" b="0" dirty="0">
                              <a:solidFill>
                                <a:srgbClr val="000000"/>
                              </a:solidFill>
                            </a:rPr>
                            <a:t>0</a:t>
                          </a:r>
                          <a:r>
                            <a:rPr lang="en-GB" sz="1100" dirty="0">
                              <a:solidFill>
                                <a:srgbClr val="000000"/>
                              </a:solidFill>
                            </a:rPr>
                            <a:t>∙</a:t>
                          </a:r>
                          <a:r>
                            <a:rPr lang="en-US" sz="1100" b="0" dirty="0">
                              <a:solidFill>
                                <a:srgbClr val="000000"/>
                              </a:solidFill>
                            </a:rPr>
                            <a:t>15</a:t>
                          </a:r>
                        </a:p>
                      </a:txBody>
                      <a:tcPr>
                        <a:solidFill>
                          <a:srgbClr val="E5EDF2"/>
                        </a:solidFill>
                      </a:tcPr>
                    </a:tc>
                    <a:tc>
                      <a:txBody>
                        <a:bodyPr/>
                        <a:lstStyle/>
                        <a:p>
                          <a:pPr algn="ctr"/>
                          <a:r>
                            <a:rPr lang="en-US" sz="1100" b="0" dirty="0">
                              <a:solidFill>
                                <a:srgbClr val="000000"/>
                              </a:solidFill>
                            </a:rPr>
                            <a:t>15%</a:t>
                          </a:r>
                        </a:p>
                      </a:txBody>
                      <a:tcPr>
                        <a:solidFill>
                          <a:srgbClr val="E5EDF2"/>
                        </a:solidFill>
                      </a:tcPr>
                    </a:tc>
                    <a:extLst>
                      <a:ext uri="{0D108BD9-81ED-4DB2-BD59-A6C34878D82A}">
                        <a16:rowId xmlns:a16="http://schemas.microsoft.com/office/drawing/2014/main" val="2022393810"/>
                      </a:ext>
                    </a:extLst>
                  </a:tr>
                  <a:tr h="406400">
                    <a:tc>
                      <a:txBody>
                        <a:bodyPr/>
                        <a:lstStyle/>
                        <a:p>
                          <a:pPr algn="ctr"/>
                          <a:r>
                            <a:rPr lang="en-US" sz="1100" b="0" dirty="0">
                              <a:solidFill>
                                <a:srgbClr val="000000"/>
                              </a:solidFill>
                            </a:rPr>
                            <a:t>(d)</a:t>
                          </a:r>
                        </a:p>
                      </a:txBody>
                      <a:tcPr>
                        <a:solidFill>
                          <a:srgbClr val="F0F5F8">
                            <a:alpha val="20000"/>
                          </a:srgbClr>
                        </a:solidFill>
                      </a:tcPr>
                    </a:tc>
                    <a:tc>
                      <a:txBody>
                        <a:bodyPr/>
                        <a:lstStyle/>
                        <a:p>
                          <a:pPr algn="ctr"/>
                          <a:r>
                            <a:rPr lang="en-US" sz="1100" b="0" dirty="0">
                              <a:solidFill>
                                <a:srgbClr val="000000"/>
                              </a:solidFill>
                            </a:rPr>
                            <a:t>0</a:t>
                          </a:r>
                          <a:r>
                            <a:rPr lang="en-GB" sz="1100" dirty="0">
                              <a:solidFill>
                                <a:srgbClr val="000000"/>
                              </a:solidFill>
                            </a:rPr>
                            <a:t>∙</a:t>
                          </a:r>
                          <a:r>
                            <a:rPr lang="en-US" sz="1100" b="0" dirty="0">
                              <a:solidFill>
                                <a:srgbClr val="000000"/>
                              </a:solidFill>
                            </a:rPr>
                            <a:t>9</a:t>
                          </a:r>
                        </a:p>
                      </a:txBody>
                      <a:tcPr>
                        <a:solidFill>
                          <a:srgbClr val="F0F5F8">
                            <a:alpha val="20000"/>
                          </a:srgbClr>
                        </a:solidFill>
                      </a:tcPr>
                    </a:tc>
                    <a:tc>
                      <a:txBody>
                        <a:bodyPr/>
                        <a:lstStyle/>
                        <a:p>
                          <a:pPr algn="ctr"/>
                          <a:r>
                            <a:rPr lang="en-US" sz="1100" b="0" dirty="0">
                              <a:solidFill>
                                <a:srgbClr val="000000"/>
                              </a:solidFill>
                            </a:rPr>
                            <a:t>9%</a:t>
                          </a:r>
                        </a:p>
                      </a:txBody>
                      <a:tcPr>
                        <a:solidFill>
                          <a:srgbClr val="F0F5F8">
                            <a:alpha val="20000"/>
                          </a:srgbClr>
                        </a:solidFill>
                      </a:tcPr>
                    </a:tc>
                    <a:tc>
                      <a:txBody>
                        <a:bodyPr/>
                        <a:lstStyle/>
                        <a:p>
                          <a:endParaRPr lang="en-US"/>
                        </a:p>
                      </a:txBody>
                      <a:tcPr>
                        <a:blipFill>
                          <a:blip r:embed="rId3"/>
                          <a:stretch>
                            <a:fillRect l="-252846" t="-300000" r="-3252" b="-102985"/>
                          </a:stretch>
                        </a:blipFill>
                      </a:tcPr>
                    </a:tc>
                    <a:extLst>
                      <a:ext uri="{0D108BD9-81ED-4DB2-BD59-A6C34878D82A}">
                        <a16:rowId xmlns:a16="http://schemas.microsoft.com/office/drawing/2014/main" val="2871006050"/>
                      </a:ext>
                    </a:extLst>
                  </a:tr>
                  <a:tr h="406400">
                    <a:tc>
                      <a:txBody>
                        <a:bodyPr/>
                        <a:lstStyle/>
                        <a:p>
                          <a:pPr algn="ctr"/>
                          <a:r>
                            <a:rPr lang="en-US" sz="1100" b="0" dirty="0">
                              <a:solidFill>
                                <a:srgbClr val="000000"/>
                              </a:solidFill>
                            </a:rPr>
                            <a:t>(e)</a:t>
                          </a:r>
                        </a:p>
                      </a:txBody>
                      <a:tcPr>
                        <a:solidFill>
                          <a:srgbClr val="E5EDF2"/>
                        </a:solidFill>
                      </a:tcPr>
                    </a:tc>
                    <a:tc>
                      <a:txBody>
                        <a:bodyPr/>
                        <a:lstStyle/>
                        <a:p>
                          <a:endParaRPr lang="en-US"/>
                        </a:p>
                      </a:txBody>
                      <a:tcPr>
                        <a:blipFill>
                          <a:blip r:embed="rId3"/>
                          <a:stretch>
                            <a:fillRect l="-61983" t="-400000" r="-200000" b="-2985"/>
                          </a:stretch>
                        </a:blipFill>
                      </a:tcPr>
                    </a:tc>
                    <a:tc>
                      <a:txBody>
                        <a:bodyPr/>
                        <a:lstStyle/>
                        <a:p>
                          <a:pPr algn="ctr"/>
                          <a:r>
                            <a:rPr lang="en-US" sz="1100" b="0" dirty="0">
                              <a:solidFill>
                                <a:srgbClr val="000000"/>
                              </a:solidFill>
                            </a:rPr>
                            <a:t>33</a:t>
                          </a:r>
                          <a:r>
                            <a:rPr lang="en-GB" sz="1100" dirty="0">
                              <a:solidFill>
                                <a:srgbClr val="000000"/>
                              </a:solidFill>
                            </a:rPr>
                            <a:t>∙</a:t>
                          </a:r>
                          <a:r>
                            <a:rPr lang="en-US" sz="1100" b="0" dirty="0">
                              <a:solidFill>
                                <a:srgbClr val="000000"/>
                              </a:solidFill>
                            </a:rPr>
                            <a:t>3%</a:t>
                          </a:r>
                        </a:p>
                      </a:txBody>
                      <a:tcPr>
                        <a:solidFill>
                          <a:srgbClr val="E5EDF2"/>
                        </a:solidFill>
                      </a:tcPr>
                    </a:tc>
                    <a:tc>
                      <a:txBody>
                        <a:bodyPr/>
                        <a:lstStyle/>
                        <a:p>
                          <a:pPr algn="ctr"/>
                          <a:r>
                            <a:rPr lang="en-US" sz="1100" b="0" dirty="0">
                              <a:solidFill>
                                <a:srgbClr val="000000"/>
                              </a:solidFill>
                            </a:rPr>
                            <a:t>0</a:t>
                          </a:r>
                          <a:r>
                            <a:rPr lang="en-GB" sz="1100" dirty="0">
                              <a:solidFill>
                                <a:srgbClr val="000000"/>
                              </a:solidFill>
                            </a:rPr>
                            <a:t>∙</a:t>
                          </a:r>
                          <a:r>
                            <a:rPr lang="en-US" sz="1100" b="0" dirty="0">
                              <a:solidFill>
                                <a:srgbClr val="000000"/>
                              </a:solidFill>
                            </a:rPr>
                            <a:t>3</a:t>
                          </a:r>
                        </a:p>
                      </a:txBody>
                      <a:tcPr>
                        <a:solidFill>
                          <a:srgbClr val="E5EDF2"/>
                        </a:solidFill>
                      </a:tcPr>
                    </a:tc>
                    <a:extLst>
                      <a:ext uri="{0D108BD9-81ED-4DB2-BD59-A6C34878D82A}">
                        <a16:rowId xmlns:a16="http://schemas.microsoft.com/office/drawing/2014/main" val="2695640038"/>
                      </a:ext>
                    </a:extLst>
                  </a:tr>
                </a:tbl>
              </a:graphicData>
            </a:graphic>
          </p:graphicFrame>
        </mc:Fallback>
      </mc:AlternateContent>
      <p:sp>
        <p:nvSpPr>
          <p:cNvPr id="3" name="Oval 2">
            <a:extLst>
              <a:ext uri="{FF2B5EF4-FFF2-40B4-BE49-F238E27FC236}">
                <a16:creationId xmlns:a16="http://schemas.microsoft.com/office/drawing/2014/main" id="{682266C0-D788-A0AE-E784-C343A8D7A27B}"/>
              </a:ext>
            </a:extLst>
          </p:cNvPr>
          <p:cNvSpPr/>
          <p:nvPr/>
        </p:nvSpPr>
        <p:spPr>
          <a:xfrm>
            <a:off x="2846567" y="1880302"/>
            <a:ext cx="286248" cy="401722"/>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08094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55D582CD-BD1B-CDD8-4CA2-B33EBB46742E}"/>
            </a:ext>
          </a:extLst>
        </p:cNvPr>
        <p:cNvGrpSpPr/>
        <p:nvPr/>
      </p:nvGrpSpPr>
      <p:grpSpPr>
        <a:xfrm>
          <a:off x="0" y="0"/>
          <a:ext cx="0" cy="0"/>
          <a:chOff x="0" y="0"/>
          <a:chExt cx="0" cy="0"/>
        </a:xfrm>
      </p:grpSpPr>
      <p:sp>
        <p:nvSpPr>
          <p:cNvPr id="143" name="Google Shape;143;p25">
            <a:extLst>
              <a:ext uri="{FF2B5EF4-FFF2-40B4-BE49-F238E27FC236}">
                <a16:creationId xmlns:a16="http://schemas.microsoft.com/office/drawing/2014/main" id="{6FBC7296-0AFB-71F9-A726-9E913F18DDFE}"/>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7.3 Working with percentages – Exercise 7.3</a:t>
            </a:r>
            <a:endParaRPr dirty="0"/>
          </a:p>
        </p:txBody>
      </p:sp>
      <p:sp>
        <p:nvSpPr>
          <p:cNvPr id="144" name="Google Shape;144;p25">
            <a:extLst>
              <a:ext uri="{FF2B5EF4-FFF2-40B4-BE49-F238E27FC236}">
                <a16:creationId xmlns:a16="http://schemas.microsoft.com/office/drawing/2014/main" id="{AF2F8CE6-ED9C-26A2-BB82-D9BB1910D35B}"/>
              </a:ext>
            </a:extLst>
          </p:cNvPr>
          <p:cNvSpPr txBox="1"/>
          <p:nvPr/>
        </p:nvSpPr>
        <p:spPr>
          <a:xfrm>
            <a:off x="457200" y="934538"/>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6C91A3"/>
                </a:solidFill>
                <a:latin typeface="Arial"/>
                <a:ea typeface="Arial"/>
                <a:cs typeface="Arial"/>
                <a:sym typeface="Arial"/>
              </a:rPr>
              <a:t>Level 2</a:t>
            </a:r>
            <a:endParaRPr dirty="0"/>
          </a:p>
        </p:txBody>
      </p:sp>
      <mc:AlternateContent xmlns:mc="http://schemas.openxmlformats.org/markup-compatibility/2006">
        <mc:Choice xmlns:a14="http://schemas.microsoft.com/office/drawing/2010/main" Requires="a14">
          <p:sp>
            <p:nvSpPr>
              <p:cNvPr id="145" name="Google Shape;145;p25">
                <a:extLst>
                  <a:ext uri="{FF2B5EF4-FFF2-40B4-BE49-F238E27FC236}">
                    <a16:creationId xmlns:a16="http://schemas.microsoft.com/office/drawing/2014/main" id="{446E04A0-1F76-7FE4-3EE2-506EAE24B2E2}"/>
                  </a:ext>
                </a:extLst>
              </p:cNvPr>
              <p:cNvSpPr txBox="1"/>
              <p:nvPr/>
            </p:nvSpPr>
            <p:spPr>
              <a:xfrm>
                <a:off x="457200" y="1367684"/>
                <a:ext cx="8520599" cy="16565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2. Write each set of numbers in ascending order.</a:t>
                </a:r>
                <a:endParaRPr lang="en-GB" dirty="0"/>
              </a:p>
              <a:p>
                <a:pPr marL="342900" lvl="0" indent="-342900">
                  <a:buAutoNum type="alphaLcParenBoth"/>
                </a:pPr>
                <a14:m>
                  <m:oMath xmlns:m="http://schemas.openxmlformats.org/officeDocument/2006/math">
                    <m:f>
                      <m:fPr>
                        <m:ctrlPr>
                          <a:rPr lang="en-GB" sz="140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1</m:t>
                        </m:r>
                      </m:num>
                      <m:den>
                        <m:r>
                          <a:rPr lang="en-GB" sz="1400" b="0" i="1" u="none" strike="noStrike" cap="none" smtClean="0">
                            <a:solidFill>
                              <a:srgbClr val="000000"/>
                            </a:solidFill>
                            <a:latin typeface="Cambria Math" panose="02040503050406030204" pitchFamily="18" charset="0"/>
                            <a:cs typeface="Arial"/>
                            <a:sym typeface="Arial"/>
                          </a:rPr>
                          <m:t>3</m:t>
                        </m:r>
                      </m:den>
                    </m:f>
                    <m:r>
                      <a:rPr lang="en-GB" sz="1400" b="0" i="1" u="none" strike="noStrike" cap="none" smtClean="0">
                        <a:solidFill>
                          <a:srgbClr val="000000"/>
                        </a:solidFill>
                        <a:latin typeface="Cambria Math" panose="02040503050406030204" pitchFamily="18" charset="0"/>
                        <a:cs typeface="Arial"/>
                        <a:sym typeface="Arial"/>
                      </a:rPr>
                      <m:t>     0</m:t>
                    </m:r>
                    <m:r>
                      <m:rPr>
                        <m:nor/>
                      </m:rPr>
                      <a:rPr lang="en-GB" dirty="0"/>
                      <m:t>∙</m:t>
                    </m:r>
                    <m:r>
                      <a:rPr lang="en-GB" sz="1400" b="0" i="1" u="none" strike="noStrike" cap="none" smtClean="0">
                        <a:solidFill>
                          <a:srgbClr val="000000"/>
                        </a:solidFill>
                        <a:latin typeface="Cambria Math" panose="02040503050406030204" pitchFamily="18" charset="0"/>
                        <a:cs typeface="Arial"/>
                        <a:sym typeface="Arial"/>
                      </a:rPr>
                      <m:t>2    25%     </m:t>
                    </m:r>
                    <m:f>
                      <m:fPr>
                        <m:ctrlPr>
                          <a:rPr lang="en-GB" sz="140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3</m:t>
                        </m:r>
                      </m:num>
                      <m:den>
                        <m:r>
                          <a:rPr lang="en-GB" sz="1400" b="0" i="1" u="none" strike="noStrike" cap="none" smtClean="0">
                            <a:solidFill>
                              <a:srgbClr val="000000"/>
                            </a:solidFill>
                            <a:latin typeface="Cambria Math" panose="02040503050406030204" pitchFamily="18" charset="0"/>
                            <a:cs typeface="Arial"/>
                            <a:sym typeface="Arial"/>
                          </a:rPr>
                          <m:t>10</m:t>
                        </m:r>
                      </m:den>
                    </m:f>
                  </m:oMath>
                </a14:m>
                <a:endParaRPr lang="en-GB" sz="140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AutoNum type="alphaLcParenBoth"/>
                </a:pPr>
                <a:endParaRPr lang="en-GB" sz="1400" i="0" u="none" strike="noStrike" cap="none" dirty="0">
                  <a:solidFill>
                    <a:srgbClr val="000000"/>
                  </a:solidFill>
                  <a:latin typeface="Arial"/>
                  <a:ea typeface="Arial"/>
                  <a:cs typeface="Arial"/>
                  <a:sym typeface="Arial"/>
                </a:endParaRPr>
              </a:p>
              <a:p>
                <a:pPr marL="342900" lvl="0" indent="-342900">
                  <a:buAutoNum type="alphaLcParenBoth"/>
                </a:pPr>
                <a14:m>
                  <m:oMath xmlns:m="http://schemas.openxmlformats.org/officeDocument/2006/math">
                    <m:r>
                      <a:rPr lang="en-GB" i="1">
                        <a:latin typeface="Cambria Math" panose="02040503050406030204" pitchFamily="18" charset="0"/>
                      </a:rPr>
                      <m:t>0</m:t>
                    </m:r>
                    <m:r>
                      <m:rPr>
                        <m:nor/>
                      </m:rPr>
                      <a:rPr lang="en-GB" dirty="0"/>
                      <m:t>∙</m:t>
                    </m:r>
                    <m:r>
                      <a:rPr lang="en-GB" b="0" i="1" smtClean="0">
                        <a:latin typeface="Cambria Math" panose="02040503050406030204" pitchFamily="18" charset="0"/>
                      </a:rPr>
                      <m:t>1</m:t>
                    </m:r>
                    <m:r>
                      <a:rPr lang="en-GB" i="1">
                        <a:latin typeface="Cambria Math" panose="02040503050406030204" pitchFamily="18" charset="0"/>
                      </a:rPr>
                      <m:t>2    </m:t>
                    </m:r>
                    <m:r>
                      <a:rPr lang="en-GB" b="0" i="1" smtClean="0">
                        <a:latin typeface="Cambria Math" panose="02040503050406030204" pitchFamily="18" charset="0"/>
                      </a:rPr>
                      <m:t>11</m:t>
                    </m:r>
                    <m:r>
                      <a:rPr lang="en-GB" i="1">
                        <a:latin typeface="Cambria Math" panose="02040503050406030204" pitchFamily="18" charset="0"/>
                      </a:rPr>
                      <m:t>%     </m:t>
                    </m:r>
                    <m:f>
                      <m:fPr>
                        <m:ctrlPr>
                          <a:rPr lang="en-GB" i="1">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25</m:t>
                        </m:r>
                      </m:den>
                    </m:f>
                    <m:r>
                      <a:rPr lang="en-GB" b="0" i="0" smtClean="0">
                        <a:latin typeface="Cambria Math" panose="02040503050406030204" pitchFamily="18" charset="0"/>
                      </a:rPr>
                      <m:t>     0</m:t>
                    </m:r>
                    <m:r>
                      <m:rPr>
                        <m:nor/>
                      </m:rPr>
                      <a:rPr lang="en-GB" dirty="0"/>
                      <m:t>∙</m:t>
                    </m:r>
                    <m:r>
                      <a:rPr lang="en-GB" b="0" i="0" smtClean="0">
                        <a:latin typeface="Cambria Math" panose="02040503050406030204" pitchFamily="18" charset="0"/>
                      </a:rPr>
                      <m:t>07</m:t>
                    </m:r>
                  </m:oMath>
                </a14:m>
                <a:r>
                  <a:rPr lang="en-GB" sz="1400" i="0" u="none" strike="noStrike" cap="none" dirty="0">
                    <a:solidFill>
                      <a:srgbClr val="000000"/>
                    </a:solidFill>
                    <a:latin typeface="Arial"/>
                    <a:ea typeface="Arial"/>
                    <a:cs typeface="Arial"/>
                    <a:sym typeface="Arial"/>
                  </a:rPr>
                  <a:t>     </a:t>
                </a:r>
              </a:p>
              <a:p>
                <a:pPr marL="342900" lvl="0" indent="-342900">
                  <a:buAutoNum type="alphaLcParenBoth"/>
                </a:pPr>
                <a:endParaRPr lang="en-GB" sz="1400" i="0" u="none" strike="noStrike" cap="none" dirty="0">
                  <a:solidFill>
                    <a:srgbClr val="000000"/>
                  </a:solidFill>
                  <a:latin typeface="Arial"/>
                  <a:ea typeface="Arial"/>
                  <a:cs typeface="Arial"/>
                  <a:sym typeface="Arial"/>
                </a:endParaRPr>
              </a:p>
              <a:p>
                <a:pPr marL="342900" lvl="0" indent="-342900">
                  <a:buAutoNum type="alphaLcParenBoth"/>
                </a:pP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20</m:t>
                        </m:r>
                      </m:den>
                    </m:f>
                    <m:r>
                      <a:rPr lang="en-GB" i="1">
                        <a:latin typeface="Cambria Math" panose="02040503050406030204" pitchFamily="18" charset="0"/>
                      </a:rPr>
                      <m:t>     0</m:t>
                    </m:r>
                    <m:r>
                      <m:rPr>
                        <m:nor/>
                      </m:rPr>
                      <a:rPr lang="en-GB" dirty="0"/>
                      <m:t>∙</m:t>
                    </m:r>
                    <m:r>
                      <a:rPr lang="en-GB" b="0" i="1" smtClean="0">
                        <a:latin typeface="Cambria Math" panose="02040503050406030204" pitchFamily="18" charset="0"/>
                      </a:rPr>
                      <m:t>34</m:t>
                    </m:r>
                    <m:r>
                      <a:rPr lang="en-GB" i="1">
                        <a:latin typeface="Cambria Math" panose="02040503050406030204" pitchFamily="18" charset="0"/>
                      </a:rPr>
                      <m:t>     </m:t>
                    </m:r>
                    <m:f>
                      <m:fPr>
                        <m:ctrlPr>
                          <a:rPr lang="en-GB" i="1">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8</m:t>
                        </m:r>
                      </m:num>
                      <m:den>
                        <m:r>
                          <a:rPr lang="en-GB" b="0" i="1" smtClean="0">
                            <a:latin typeface="Cambria Math" panose="02040503050406030204" pitchFamily="18" charset="0"/>
                          </a:rPr>
                          <m:t>25</m:t>
                        </m:r>
                      </m:den>
                    </m:f>
                  </m:oMath>
                </a14:m>
                <a:endParaRPr lang="en-GB" sz="1400" i="0" u="none" strike="noStrike" cap="none" dirty="0">
                  <a:solidFill>
                    <a:srgbClr val="000000"/>
                  </a:solidFill>
                  <a:latin typeface="Arial"/>
                  <a:ea typeface="Arial"/>
                  <a:cs typeface="Arial"/>
                  <a:sym typeface="Arial"/>
                </a:endParaRPr>
              </a:p>
            </p:txBody>
          </p:sp>
        </mc:Choice>
        <mc:Fallback>
          <p:sp>
            <p:nvSpPr>
              <p:cNvPr id="145" name="Google Shape;145;p25">
                <a:extLst>
                  <a:ext uri="{FF2B5EF4-FFF2-40B4-BE49-F238E27FC236}">
                    <a16:creationId xmlns:a16="http://schemas.microsoft.com/office/drawing/2014/main" id="{446E04A0-1F76-7FE4-3EE2-506EAE24B2E2}"/>
                  </a:ext>
                </a:extLst>
              </p:cNvPr>
              <p:cNvSpPr txBox="1">
                <a:spLocks noRot="1" noChangeAspect="1" noMove="1" noResize="1" noEditPoints="1" noAdjustHandles="1" noChangeArrowheads="1" noChangeShapeType="1" noTextEdit="1"/>
              </p:cNvSpPr>
              <p:nvPr/>
            </p:nvSpPr>
            <p:spPr>
              <a:xfrm>
                <a:off x="457200" y="1367684"/>
                <a:ext cx="8520599" cy="1656567"/>
              </a:xfrm>
              <a:prstGeom prst="rect">
                <a:avLst/>
              </a:prstGeom>
              <a:blipFill>
                <a:blip r:embed="rId3"/>
                <a:stretch>
                  <a:fillRect l="-215" t="-368"/>
                </a:stretch>
              </a:blipFill>
              <a:ln>
                <a:noFill/>
              </a:ln>
            </p:spPr>
            <p:txBody>
              <a:bodyPr/>
              <a:lstStyle/>
              <a:p>
                <a:r>
                  <a:rPr lang="en-IE">
                    <a:noFill/>
                  </a:rPr>
                  <a:t> </a:t>
                </a:r>
              </a:p>
            </p:txBody>
          </p:sp>
        </mc:Fallback>
      </mc:AlternateContent>
      <p:sp>
        <p:nvSpPr>
          <p:cNvPr id="3" name="Google Shape;145;p25">
            <a:extLst>
              <a:ext uri="{FF2B5EF4-FFF2-40B4-BE49-F238E27FC236}">
                <a16:creationId xmlns:a16="http://schemas.microsoft.com/office/drawing/2014/main" id="{43AED747-EE54-C844-F60B-AC97AA2511A9}"/>
              </a:ext>
            </a:extLst>
          </p:cNvPr>
          <p:cNvSpPr txBox="1"/>
          <p:nvPr/>
        </p:nvSpPr>
        <p:spPr>
          <a:xfrm>
            <a:off x="457199" y="3216278"/>
            <a:ext cx="8520599"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3. In an exam, Brody scored:</a:t>
            </a:r>
          </a:p>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 13 out of 25 in Section A</a:t>
            </a:r>
          </a:p>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 23 out of 50 in Section B.</a:t>
            </a:r>
          </a:p>
          <a:p>
            <a:pPr marL="0" marR="0" lvl="0" indent="0" algn="l" rtl="0">
              <a:lnSpc>
                <a:spcPct val="100000"/>
              </a:lnSpc>
              <a:spcBef>
                <a:spcPts val="0"/>
              </a:spcBef>
              <a:spcAft>
                <a:spcPts val="0"/>
              </a:spcAft>
              <a:buNone/>
            </a:pPr>
            <a:endParaRPr lang="en-GB" sz="1400" i="1" u="none" strike="noStrike" cap="none" dirty="0">
              <a:solidFill>
                <a:srgbClr val="000000"/>
              </a:solidFill>
              <a:latin typeface="Cambria Math" panose="02040503050406030204" pitchFamily="18" charset="0"/>
              <a:cs typeface="Arial"/>
              <a:sym typeface="Arial"/>
            </a:endParaRPr>
          </a:p>
          <a:p>
            <a:pPr marL="342900" indent="-342900">
              <a:buAutoNum type="alphaLcParenBoth"/>
            </a:pPr>
            <a:r>
              <a:rPr lang="en-IE" dirty="0"/>
              <a:t>Work out Brody’s percentage score in Section A.</a:t>
            </a:r>
          </a:p>
          <a:p>
            <a:pPr marL="342900" indent="-342900">
              <a:buFont typeface="Arial"/>
              <a:buAutoNum type="alphaLcParenBoth"/>
            </a:pPr>
            <a:r>
              <a:rPr lang="en-IE" dirty="0"/>
              <a:t>Work out Brody’s percentage score in Section B. </a:t>
            </a:r>
          </a:p>
          <a:p>
            <a:pPr marL="342900" indent="-342900">
              <a:buFont typeface="Arial"/>
              <a:buAutoNum type="alphaLcParenBoth"/>
            </a:pPr>
            <a:r>
              <a:rPr lang="en-IE" dirty="0"/>
              <a:t>Work out Brody’s overall score on the exam. </a:t>
            </a:r>
          </a:p>
        </p:txBody>
      </p:sp>
    </p:spTree>
    <p:extLst>
      <p:ext uri="{BB962C8B-B14F-4D97-AF65-F5344CB8AC3E}">
        <p14:creationId xmlns:p14="http://schemas.microsoft.com/office/powerpoint/2010/main" val="1863278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517D70D1-2232-8F39-6DF5-27A8B2A9278D}"/>
            </a:ext>
          </a:extLst>
        </p:cNvPr>
        <p:cNvGrpSpPr/>
        <p:nvPr/>
      </p:nvGrpSpPr>
      <p:grpSpPr>
        <a:xfrm>
          <a:off x="0" y="0"/>
          <a:ext cx="0" cy="0"/>
          <a:chOff x="0" y="0"/>
          <a:chExt cx="0" cy="0"/>
        </a:xfrm>
      </p:grpSpPr>
      <p:sp>
        <p:nvSpPr>
          <p:cNvPr id="143" name="Google Shape;143;p25">
            <a:extLst>
              <a:ext uri="{FF2B5EF4-FFF2-40B4-BE49-F238E27FC236}">
                <a16:creationId xmlns:a16="http://schemas.microsoft.com/office/drawing/2014/main" id="{0F765C1F-413C-6C1C-E418-D8F80333EBA6}"/>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7.3 Working with percentages – Exercise 7.3</a:t>
            </a:r>
            <a:endParaRPr dirty="0"/>
          </a:p>
        </p:txBody>
      </p:sp>
      <p:sp>
        <p:nvSpPr>
          <p:cNvPr id="144" name="Google Shape;144;p25">
            <a:extLst>
              <a:ext uri="{FF2B5EF4-FFF2-40B4-BE49-F238E27FC236}">
                <a16:creationId xmlns:a16="http://schemas.microsoft.com/office/drawing/2014/main" id="{9633BEC5-E999-89BA-64BB-09679D29954E}"/>
              </a:ext>
            </a:extLst>
          </p:cNvPr>
          <p:cNvSpPr txBox="1"/>
          <p:nvPr/>
        </p:nvSpPr>
        <p:spPr>
          <a:xfrm>
            <a:off x="457200" y="934538"/>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6C91A3"/>
                </a:solidFill>
                <a:latin typeface="Arial"/>
                <a:ea typeface="Arial"/>
                <a:cs typeface="Arial"/>
                <a:sym typeface="Arial"/>
              </a:rPr>
              <a:t>Level 2</a:t>
            </a:r>
            <a:endParaRPr dirty="0"/>
          </a:p>
        </p:txBody>
      </p:sp>
      <p:sp>
        <p:nvSpPr>
          <p:cNvPr id="145" name="Google Shape;145;p25">
            <a:extLst>
              <a:ext uri="{FF2B5EF4-FFF2-40B4-BE49-F238E27FC236}">
                <a16:creationId xmlns:a16="http://schemas.microsoft.com/office/drawing/2014/main" id="{77ECFBE8-2701-46DA-D546-C2D699CAF398}"/>
              </a:ext>
            </a:extLst>
          </p:cNvPr>
          <p:cNvSpPr txBox="1"/>
          <p:nvPr/>
        </p:nvSpPr>
        <p:spPr>
          <a:xfrm>
            <a:off x="457200" y="1367684"/>
            <a:ext cx="852059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4. Place the numbers in the correct spaces to make the statements true.</a:t>
            </a:r>
          </a:p>
        </p:txBody>
      </p:sp>
      <p:pic>
        <p:nvPicPr>
          <p:cNvPr id="14" name="Picture 13">
            <a:extLst>
              <a:ext uri="{FF2B5EF4-FFF2-40B4-BE49-F238E27FC236}">
                <a16:creationId xmlns:a16="http://schemas.microsoft.com/office/drawing/2014/main" id="{74937E68-E611-85D4-433D-61BB7507E391}"/>
              </a:ext>
            </a:extLst>
          </p:cNvPr>
          <p:cNvPicPr>
            <a:picLocks noChangeAspect="1"/>
          </p:cNvPicPr>
          <p:nvPr/>
        </p:nvPicPr>
        <p:blipFill>
          <a:blip r:embed="rId3"/>
          <a:stretch>
            <a:fillRect/>
          </a:stretch>
        </p:blipFill>
        <p:spPr>
          <a:xfrm>
            <a:off x="744149" y="1800789"/>
            <a:ext cx="4437451" cy="2738324"/>
          </a:xfrm>
          <a:prstGeom prst="rect">
            <a:avLst/>
          </a:prstGeom>
        </p:spPr>
      </p:pic>
    </p:spTree>
    <p:extLst>
      <p:ext uri="{BB962C8B-B14F-4D97-AF65-F5344CB8AC3E}">
        <p14:creationId xmlns:p14="http://schemas.microsoft.com/office/powerpoint/2010/main" val="4217281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dirty="0"/>
              <a:t>7.1 Working with fractions</a:t>
            </a:r>
            <a:endParaRPr dirty="0"/>
          </a:p>
        </p:txBody>
      </p:sp>
      <p:sp>
        <p:nvSpPr>
          <p:cNvPr id="78" name="Google Shape;78;p16"/>
          <p:cNvSpPr txBox="1"/>
          <p:nvPr/>
        </p:nvSpPr>
        <p:spPr>
          <a:xfrm>
            <a:off x="218495" y="940544"/>
            <a:ext cx="4023305" cy="3754834"/>
          </a:xfrm>
          <a:prstGeom prst="rect">
            <a:avLst/>
          </a:prstGeom>
          <a:noFill/>
          <a:ln w="1905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942180"/>
                </a:solidFill>
                <a:latin typeface="Arial"/>
                <a:ea typeface="Arial"/>
                <a:cs typeface="Arial"/>
                <a:sym typeface="Arial"/>
              </a:rPr>
              <a:t>Example 7.1.1</a:t>
            </a:r>
            <a:endParaRPr dirty="0"/>
          </a:p>
          <a:p>
            <a:pPr lvl="0"/>
            <a:r>
              <a:rPr lang="en-GB" dirty="0"/>
              <a:t>What fraction of the following shapes is shaded?</a:t>
            </a:r>
          </a:p>
          <a:p>
            <a:pPr lvl="0"/>
            <a:endParaRPr lang="en-GB" dirty="0"/>
          </a:p>
          <a:p>
            <a:pPr lvl="0"/>
            <a:endParaRPr lang="en-GB" sz="1400" b="0" i="0" u="none" strike="noStrike" cap="none" dirty="0">
              <a:solidFill>
                <a:srgbClr val="000000"/>
              </a:solidFill>
              <a:latin typeface="Arial"/>
              <a:ea typeface="Arial"/>
              <a:cs typeface="Arial"/>
              <a:sym typeface="Arial"/>
            </a:endParaRPr>
          </a:p>
          <a:p>
            <a:pPr lvl="0"/>
            <a:endParaRPr lang="en-GB" dirty="0"/>
          </a:p>
          <a:p>
            <a:pPr lvl="0"/>
            <a:endParaRPr lang="en-GB" sz="1400" b="0" i="0" u="none" strike="noStrike" cap="none" dirty="0">
              <a:solidFill>
                <a:srgbClr val="000000"/>
              </a:solidFill>
              <a:latin typeface="Arial"/>
              <a:ea typeface="Arial"/>
              <a:cs typeface="Arial"/>
              <a:sym typeface="Arial"/>
            </a:endParaRPr>
          </a:p>
          <a:p>
            <a:pPr lvl="0"/>
            <a:endParaRPr lang="en-GB" dirty="0"/>
          </a:p>
          <a:p>
            <a:pPr lvl="0"/>
            <a:endParaRPr lang="en-GB" sz="1400" b="0" i="0" u="none" strike="noStrike" cap="none" dirty="0">
              <a:solidFill>
                <a:srgbClr val="000000"/>
              </a:solidFill>
              <a:latin typeface="Arial"/>
              <a:ea typeface="Arial"/>
              <a:cs typeface="Arial"/>
              <a:sym typeface="Arial"/>
            </a:endParaRPr>
          </a:p>
          <a:p>
            <a:pPr lvl="0"/>
            <a:endParaRPr lang="en-GB" dirty="0"/>
          </a:p>
          <a:p>
            <a:pPr lvl="0"/>
            <a:endParaRPr lang="en-GB" sz="1400" b="0" i="0" u="none" strike="noStrike" cap="none" dirty="0">
              <a:solidFill>
                <a:srgbClr val="000000"/>
              </a:solidFill>
              <a:latin typeface="Arial"/>
              <a:ea typeface="Arial"/>
              <a:cs typeface="Arial"/>
              <a:sym typeface="Arial"/>
            </a:endParaRPr>
          </a:p>
          <a:p>
            <a:pPr lvl="0"/>
            <a:endParaRPr lang="en-GB" dirty="0"/>
          </a:p>
          <a:p>
            <a:pPr lvl="0"/>
            <a:endParaRPr lang="en-IE" sz="1400" b="0" i="0" u="none" strike="noStrike" cap="none" dirty="0">
              <a:solidFill>
                <a:srgbClr val="000000"/>
              </a:solidFill>
              <a:latin typeface="Arial"/>
              <a:ea typeface="Arial"/>
              <a:cs typeface="Arial"/>
              <a:sym typeface="Arial"/>
            </a:endParaRPr>
          </a:p>
          <a:p>
            <a:pPr lvl="0"/>
            <a:endParaRPr lang="en-IE" dirty="0"/>
          </a:p>
          <a:p>
            <a:pPr lvl="0"/>
            <a:endParaRPr lang="en-IE" sz="1400" b="0" i="0" u="none" strike="noStrike" cap="none" dirty="0">
              <a:solidFill>
                <a:srgbClr val="000000"/>
              </a:solidFill>
              <a:latin typeface="Arial"/>
              <a:ea typeface="Arial"/>
              <a:cs typeface="Arial"/>
              <a:sym typeface="Arial"/>
            </a:endParaRPr>
          </a:p>
          <a:p>
            <a:pPr lvl="0"/>
            <a:endParaRPr lang="en-IE" dirty="0"/>
          </a:p>
          <a:p>
            <a:pPr lvl="0"/>
            <a:endParaRPr lang="en-IE" sz="1400" b="0" i="0" u="none" strike="noStrike" cap="none" dirty="0">
              <a:solidFill>
                <a:srgbClr val="000000"/>
              </a:solidFill>
              <a:latin typeface="Arial"/>
              <a:ea typeface="Arial"/>
              <a:cs typeface="Arial"/>
              <a:sym typeface="Arial"/>
            </a:endParaRPr>
          </a:p>
          <a:p>
            <a:pPr lvl="0"/>
            <a:endParaRPr lang="en-IE" sz="1400" b="0" i="0" u="none" strike="noStrike" cap="none" dirty="0">
              <a:solidFill>
                <a:srgbClr val="000000"/>
              </a:solidFill>
              <a:latin typeface="Arial"/>
              <a:ea typeface="Arial"/>
              <a:cs typeface="Arial"/>
              <a:sym typeface="Arial"/>
            </a:endParaRPr>
          </a:p>
        </p:txBody>
      </p:sp>
      <mc:AlternateContent xmlns:mc="http://schemas.openxmlformats.org/markup-compatibility/2006">
        <mc:Choice xmlns:a14="http://schemas.microsoft.com/office/drawing/2010/main" Requires="a14">
          <p:sp>
            <p:nvSpPr>
              <p:cNvPr id="3" name="Google Shape;79;p16">
                <a:extLst>
                  <a:ext uri="{FF2B5EF4-FFF2-40B4-BE49-F238E27FC236}">
                    <a16:creationId xmlns:a16="http://schemas.microsoft.com/office/drawing/2014/main" id="{0A8F566B-8A11-A75A-8ABC-72ACD6C2FFCC}"/>
                  </a:ext>
                </a:extLst>
              </p:cNvPr>
              <p:cNvSpPr txBox="1"/>
              <p:nvPr/>
            </p:nvSpPr>
            <p:spPr>
              <a:xfrm>
                <a:off x="4337050" y="940544"/>
                <a:ext cx="4121150" cy="3811068"/>
              </a:xfrm>
              <a:prstGeom prst="rect">
                <a:avLst/>
              </a:prstGeom>
              <a:noFill/>
              <a:ln w="19050" cap="flat" cmpd="sng">
                <a:solidFill>
                  <a:srgbClr val="25A4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25A43A"/>
                    </a:solidFill>
                    <a:latin typeface="Arial"/>
                    <a:ea typeface="Arial"/>
                    <a:cs typeface="Arial"/>
                    <a:sym typeface="Arial"/>
                  </a:rPr>
                  <a:t>Solution</a:t>
                </a:r>
              </a:p>
              <a:p>
                <a:pPr marL="0" marR="0" lvl="0" indent="0" algn="l" rtl="0">
                  <a:lnSpc>
                    <a:spcPct val="100000"/>
                  </a:lnSpc>
                  <a:spcBef>
                    <a:spcPts val="0"/>
                  </a:spcBef>
                  <a:spcAft>
                    <a:spcPts val="0"/>
                  </a:spcAft>
                  <a:buNone/>
                </a:pPr>
                <a:endParaRPr lang="en-GB" b="1" dirty="0"/>
              </a:p>
              <a:p>
                <a:pPr marR="0" lvl="0" algn="l" rtl="0">
                  <a:lnSpc>
                    <a:spcPct val="100000"/>
                  </a:lnSpc>
                  <a:spcBef>
                    <a:spcPts val="0"/>
                  </a:spcBef>
                  <a:spcAft>
                    <a:spcPts val="0"/>
                  </a:spcAft>
                </a:pPr>
                <a:r>
                  <a:rPr lang="en-IE" sz="1400" b="1" u="none" strike="noStrike" cap="none" dirty="0">
                    <a:solidFill>
                      <a:srgbClr val="000000"/>
                    </a:solidFill>
                    <a:cs typeface="Arial"/>
                    <a:sym typeface="Arial"/>
                  </a:rPr>
                  <a:t>(a) </a:t>
                </a:r>
                <a14:m>
                  <m:oMath xmlns:m="http://schemas.openxmlformats.org/officeDocument/2006/math">
                    <m:f>
                      <m:fPr>
                        <m:ctrlPr>
                          <a:rPr lang="ar-AE" sz="1400" i="1" u="none" strike="noStrike" cap="none" smtClean="0">
                            <a:solidFill>
                              <a:srgbClr val="000000"/>
                            </a:solidFill>
                            <a:latin typeface="Cambria Math" panose="02040503050406030204" pitchFamily="18" charset="0"/>
                            <a:cs typeface="Arial"/>
                            <a:sym typeface="Arial"/>
                          </a:rPr>
                        </m:ctrlPr>
                      </m:fPr>
                      <m:num>
                        <m:r>
                          <a:rPr lang="ar-AE" sz="1400" b="0" i="1" u="none" strike="noStrike" cap="none" smtClean="0">
                            <a:solidFill>
                              <a:srgbClr val="000000"/>
                            </a:solidFill>
                            <a:latin typeface="Cambria Math" panose="02040503050406030204" pitchFamily="18" charset="0"/>
                            <a:cs typeface="Arial"/>
                            <a:sym typeface="Arial"/>
                          </a:rPr>
                          <m:t>1</m:t>
                        </m:r>
                      </m:num>
                      <m:den>
                        <m:r>
                          <a:rPr lang="en-GB" sz="1400" b="0" i="1" u="none" strike="noStrike" cap="none" smtClean="0">
                            <a:solidFill>
                              <a:srgbClr val="000000"/>
                            </a:solidFill>
                            <a:latin typeface="Cambria Math" panose="02040503050406030204" pitchFamily="18" charset="0"/>
                            <a:cs typeface="Arial"/>
                            <a:sym typeface="Arial"/>
                          </a:rPr>
                          <m:t>4</m:t>
                        </m:r>
                      </m:den>
                    </m:f>
                    <m:r>
                      <a:rPr lang="en-GB" sz="1400" b="0" i="1" u="none" strike="noStrike" cap="none" smtClean="0">
                        <a:solidFill>
                          <a:srgbClr val="000000"/>
                        </a:solidFill>
                        <a:latin typeface="Cambria Math" panose="02040503050406030204" pitchFamily="18" charset="0"/>
                        <a:cs typeface="Arial"/>
                        <a:sym typeface="Arial"/>
                      </a:rPr>
                      <m:t>  </m:t>
                    </m:r>
                  </m:oMath>
                </a14:m>
                <a:r>
                  <a:rPr lang="en-GB" sz="1400" i="0" u="none" strike="noStrike" cap="none" dirty="0">
                    <a:solidFill>
                      <a:srgbClr val="2E88CE"/>
                    </a:solidFill>
                    <a:latin typeface="Arial"/>
                    <a:ea typeface="Arial"/>
                    <a:cs typeface="Arial"/>
                    <a:sym typeface="Arial"/>
                  </a:rPr>
                  <a:t>Numerator: 1 part is shaded. Denominator: The shape has been split into 4 equal parts.</a:t>
                </a:r>
              </a:p>
              <a:p>
                <a:pPr marL="342900" marR="0" lvl="0" indent="-342900" algn="l" rtl="0">
                  <a:lnSpc>
                    <a:spcPct val="100000"/>
                  </a:lnSpc>
                  <a:spcBef>
                    <a:spcPts val="0"/>
                  </a:spcBef>
                  <a:spcAft>
                    <a:spcPts val="0"/>
                  </a:spcAft>
                  <a:buAutoNum type="alphaLcParenBoth"/>
                </a:pPr>
                <a:endParaRPr lang="en-GB" dirty="0"/>
              </a:p>
              <a:p>
                <a:pPr marL="342900" marR="0" lvl="0" indent="-342900" algn="l" rtl="0">
                  <a:lnSpc>
                    <a:spcPct val="100000"/>
                  </a:lnSpc>
                  <a:spcBef>
                    <a:spcPts val="0"/>
                  </a:spcBef>
                  <a:spcAft>
                    <a:spcPts val="0"/>
                  </a:spcAft>
                  <a:buAutoNum type="alphaLcParenBoth"/>
                </a:pPr>
                <a:endParaRPr lang="en-GB" dirty="0"/>
              </a:p>
              <a:p>
                <a:pPr marR="0" lvl="0" algn="l" rtl="0">
                  <a:lnSpc>
                    <a:spcPct val="100000"/>
                  </a:lnSpc>
                  <a:spcBef>
                    <a:spcPts val="0"/>
                  </a:spcBef>
                  <a:spcAft>
                    <a:spcPts val="0"/>
                  </a:spcAft>
                </a:pPr>
                <a:r>
                  <a:rPr lang="en-GB" b="1" dirty="0"/>
                  <a:t>(b)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12</m:t>
                        </m:r>
                      </m:den>
                    </m:f>
                    <m:r>
                      <a:rPr lang="en-GB" b="0" i="1" smtClean="0">
                        <a:latin typeface="Cambria Math" panose="02040503050406030204" pitchFamily="18" charset="0"/>
                      </a:rPr>
                      <m:t> </m:t>
                    </m:r>
                  </m:oMath>
                </a14:m>
                <a:r>
                  <a:rPr lang="en-GB" dirty="0"/>
                  <a:t> </a:t>
                </a:r>
                <a:r>
                  <a:rPr lang="en-GB" dirty="0">
                    <a:solidFill>
                      <a:srgbClr val="2E88CE"/>
                    </a:solidFill>
                  </a:rPr>
                  <a:t>Numerator: 5 parts are shaded. Denominator: The shape has been split into 12 equal parts.</a:t>
                </a:r>
              </a:p>
              <a:p>
                <a:pPr marL="342900" marR="0" lvl="0" indent="-342900" algn="l" rtl="0">
                  <a:lnSpc>
                    <a:spcPct val="100000"/>
                  </a:lnSpc>
                  <a:spcBef>
                    <a:spcPts val="0"/>
                  </a:spcBef>
                  <a:spcAft>
                    <a:spcPts val="0"/>
                  </a:spcAft>
                  <a:buAutoNum type="alphaLcParenBoth"/>
                </a:pPr>
                <a:endParaRPr lang="en-GB" dirty="0"/>
              </a:p>
              <a:p>
                <a:pPr marL="342900" marR="0" lvl="0" indent="-342900" algn="l" rtl="0">
                  <a:lnSpc>
                    <a:spcPct val="100000"/>
                  </a:lnSpc>
                  <a:spcBef>
                    <a:spcPts val="0"/>
                  </a:spcBef>
                  <a:spcAft>
                    <a:spcPts val="0"/>
                  </a:spcAft>
                  <a:buAutoNum type="alphaLcParenBoth"/>
                </a:pPr>
                <a:endParaRPr lang="en-GB" dirty="0"/>
              </a:p>
              <a:p>
                <a:r>
                  <a:rPr lang="en-GB" b="1" dirty="0"/>
                  <a:t>(c)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r>
                      <a:rPr lang="en-GB" b="0" i="1" smtClean="0">
                        <a:latin typeface="Cambria Math" panose="02040503050406030204" pitchFamily="18" charset="0"/>
                      </a:rPr>
                      <m:t> </m:t>
                    </m:r>
                  </m:oMath>
                </a14:m>
                <a:r>
                  <a:rPr lang="en-GB" dirty="0"/>
                  <a:t> </a:t>
                </a:r>
                <a:r>
                  <a:rPr lang="en-GB" dirty="0">
                    <a:solidFill>
                      <a:srgbClr val="2E88CE"/>
                    </a:solidFill>
                  </a:rPr>
                  <a:t>Numerator: 3 parts are shaded Denominator: The shape has been split into 8 equal parts.</a:t>
                </a:r>
              </a:p>
              <a:p>
                <a:endParaRPr lang="en-GB" dirty="0">
                  <a:solidFill>
                    <a:srgbClr val="2E88CE"/>
                  </a:solidFill>
                </a:endParaRPr>
              </a:p>
              <a:p>
                <a:pPr marR="0" lvl="0" algn="l" rtl="0">
                  <a:lnSpc>
                    <a:spcPct val="100000"/>
                  </a:lnSpc>
                  <a:spcBef>
                    <a:spcPts val="0"/>
                  </a:spcBef>
                  <a:spcAft>
                    <a:spcPts val="0"/>
                  </a:spcAft>
                </a:pPr>
                <a:endParaRPr lang="en-GB" dirty="0"/>
              </a:p>
            </p:txBody>
          </p:sp>
        </mc:Choice>
        <mc:Fallback>
          <p:sp>
            <p:nvSpPr>
              <p:cNvPr id="3" name="Google Shape;79;p16">
                <a:extLst>
                  <a:ext uri="{FF2B5EF4-FFF2-40B4-BE49-F238E27FC236}">
                    <a16:creationId xmlns:a16="http://schemas.microsoft.com/office/drawing/2014/main" id="{0A8F566B-8A11-A75A-8ABC-72ACD6C2FFCC}"/>
                  </a:ext>
                </a:extLst>
              </p:cNvPr>
              <p:cNvSpPr txBox="1">
                <a:spLocks noRot="1" noChangeAspect="1" noMove="1" noResize="1" noEditPoints="1" noAdjustHandles="1" noChangeArrowheads="1" noChangeShapeType="1" noTextEdit="1"/>
              </p:cNvSpPr>
              <p:nvPr/>
            </p:nvSpPr>
            <p:spPr>
              <a:xfrm>
                <a:off x="4337050" y="940544"/>
                <a:ext cx="4121150" cy="3811068"/>
              </a:xfrm>
              <a:prstGeom prst="rect">
                <a:avLst/>
              </a:prstGeom>
              <a:blipFill>
                <a:blip r:embed="rId3"/>
                <a:stretch>
                  <a:fillRect l="-294"/>
                </a:stretch>
              </a:blipFill>
              <a:ln w="19050" cap="flat" cmpd="sng">
                <a:solidFill>
                  <a:srgbClr val="25A43A"/>
                </a:solidFill>
                <a:prstDash val="solid"/>
                <a:round/>
                <a:headEnd type="none" w="sm" len="sm"/>
                <a:tailEnd type="none" w="sm" len="sm"/>
              </a:ln>
            </p:spPr>
            <p:txBody>
              <a:bodyPr/>
              <a:lstStyle/>
              <a:p>
                <a:r>
                  <a:rPr lang="en-IE">
                    <a:noFill/>
                  </a:rPr>
                  <a:t> </a:t>
                </a:r>
              </a:p>
            </p:txBody>
          </p:sp>
        </mc:Fallback>
      </mc:AlternateContent>
      <p:pic>
        <p:nvPicPr>
          <p:cNvPr id="5" name="Picture 4">
            <a:extLst>
              <a:ext uri="{FF2B5EF4-FFF2-40B4-BE49-F238E27FC236}">
                <a16:creationId xmlns:a16="http://schemas.microsoft.com/office/drawing/2014/main" id="{CF34808A-EB3C-1B2E-DEDC-375C74097372}"/>
              </a:ext>
            </a:extLst>
          </p:cNvPr>
          <p:cNvPicPr>
            <a:picLocks noChangeAspect="1"/>
          </p:cNvPicPr>
          <p:nvPr/>
        </p:nvPicPr>
        <p:blipFill>
          <a:blip r:embed="rId4"/>
          <a:stretch>
            <a:fillRect/>
          </a:stretch>
        </p:blipFill>
        <p:spPr>
          <a:xfrm>
            <a:off x="414080" y="1524654"/>
            <a:ext cx="688246" cy="1192675"/>
          </a:xfrm>
          <a:prstGeom prst="rect">
            <a:avLst/>
          </a:prstGeom>
        </p:spPr>
      </p:pic>
      <p:pic>
        <p:nvPicPr>
          <p:cNvPr id="7" name="Picture 6">
            <a:extLst>
              <a:ext uri="{FF2B5EF4-FFF2-40B4-BE49-F238E27FC236}">
                <a16:creationId xmlns:a16="http://schemas.microsoft.com/office/drawing/2014/main" id="{C283493B-54BC-C04B-8833-BDF301E2C5AD}"/>
              </a:ext>
            </a:extLst>
          </p:cNvPr>
          <p:cNvPicPr>
            <a:picLocks noChangeAspect="1"/>
          </p:cNvPicPr>
          <p:nvPr/>
        </p:nvPicPr>
        <p:blipFill>
          <a:blip r:embed="rId5"/>
          <a:stretch>
            <a:fillRect/>
          </a:stretch>
        </p:blipFill>
        <p:spPr>
          <a:xfrm>
            <a:off x="413146" y="2717329"/>
            <a:ext cx="1347578" cy="1141192"/>
          </a:xfrm>
          <a:prstGeom prst="rect">
            <a:avLst/>
          </a:prstGeom>
        </p:spPr>
      </p:pic>
      <p:pic>
        <p:nvPicPr>
          <p:cNvPr id="9" name="Picture 8">
            <a:extLst>
              <a:ext uri="{FF2B5EF4-FFF2-40B4-BE49-F238E27FC236}">
                <a16:creationId xmlns:a16="http://schemas.microsoft.com/office/drawing/2014/main" id="{DB3CBFA7-BB78-BB6A-86F3-890CAF9F8B6A}"/>
              </a:ext>
            </a:extLst>
          </p:cNvPr>
          <p:cNvPicPr>
            <a:picLocks noChangeAspect="1"/>
          </p:cNvPicPr>
          <p:nvPr/>
        </p:nvPicPr>
        <p:blipFill>
          <a:blip r:embed="rId6"/>
          <a:stretch>
            <a:fillRect/>
          </a:stretch>
        </p:blipFill>
        <p:spPr>
          <a:xfrm>
            <a:off x="413146" y="3858521"/>
            <a:ext cx="1599804" cy="7706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697FF711-F2FB-1D1B-18F0-842C4A1DEDFA}"/>
            </a:ext>
          </a:extLst>
        </p:cNvPr>
        <p:cNvGrpSpPr/>
        <p:nvPr/>
      </p:nvGrpSpPr>
      <p:grpSpPr>
        <a:xfrm>
          <a:off x="0" y="0"/>
          <a:ext cx="0" cy="0"/>
          <a:chOff x="0" y="0"/>
          <a:chExt cx="0" cy="0"/>
        </a:xfrm>
      </p:grpSpPr>
      <p:sp>
        <p:nvSpPr>
          <p:cNvPr id="143" name="Google Shape;143;p25">
            <a:extLst>
              <a:ext uri="{FF2B5EF4-FFF2-40B4-BE49-F238E27FC236}">
                <a16:creationId xmlns:a16="http://schemas.microsoft.com/office/drawing/2014/main" id="{448B9556-7442-B38B-C491-95056404843B}"/>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7.3 Working with percentages – Exercise 7.3</a:t>
            </a:r>
            <a:endParaRPr dirty="0"/>
          </a:p>
        </p:txBody>
      </p:sp>
      <p:sp>
        <p:nvSpPr>
          <p:cNvPr id="144" name="Google Shape;144;p25">
            <a:extLst>
              <a:ext uri="{FF2B5EF4-FFF2-40B4-BE49-F238E27FC236}">
                <a16:creationId xmlns:a16="http://schemas.microsoft.com/office/drawing/2014/main" id="{87A0B2F8-DD7D-2897-F82C-3FC3853FFB18}"/>
              </a:ext>
            </a:extLst>
          </p:cNvPr>
          <p:cNvSpPr txBox="1"/>
          <p:nvPr/>
        </p:nvSpPr>
        <p:spPr>
          <a:xfrm>
            <a:off x="457200" y="934538"/>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6C91A3"/>
                </a:solidFill>
                <a:latin typeface="Arial"/>
                <a:ea typeface="Arial"/>
                <a:cs typeface="Arial"/>
                <a:sym typeface="Arial"/>
              </a:rPr>
              <a:t>Level 2</a:t>
            </a:r>
            <a:endParaRPr dirty="0"/>
          </a:p>
        </p:txBody>
      </p:sp>
      <mc:AlternateContent xmlns:mc="http://schemas.openxmlformats.org/markup-compatibility/2006" xmlns:a14="http://schemas.microsoft.com/office/drawing/2010/main">
        <mc:Choice Requires="a14">
          <p:sp>
            <p:nvSpPr>
              <p:cNvPr id="145" name="Google Shape;145;p25">
                <a:extLst>
                  <a:ext uri="{FF2B5EF4-FFF2-40B4-BE49-F238E27FC236}">
                    <a16:creationId xmlns:a16="http://schemas.microsoft.com/office/drawing/2014/main" id="{3B810E9F-D554-4C82-2A27-72B54B710638}"/>
                  </a:ext>
                </a:extLst>
              </p:cNvPr>
              <p:cNvSpPr txBox="1"/>
              <p:nvPr/>
            </p:nvSpPr>
            <p:spPr>
              <a:xfrm>
                <a:off x="457200" y="1367684"/>
                <a:ext cx="8520599" cy="26432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5. Grace is completing her homework. Can you spot her mistakes?</a:t>
                </a:r>
              </a:p>
              <a:p>
                <a:pPr marL="0" marR="0" lvl="0" indent="0" algn="l" rtl="0">
                  <a:lnSpc>
                    <a:spcPct val="100000"/>
                  </a:lnSpc>
                  <a:spcBef>
                    <a:spcPts val="0"/>
                  </a:spcBef>
                  <a:spcAft>
                    <a:spcPts val="0"/>
                  </a:spcAft>
                  <a:buNone/>
                </a:pPr>
                <a:endParaRPr lang="en-GB" dirty="0"/>
              </a:p>
              <a:p>
                <a:pPr marL="342900" marR="0" lvl="0" indent="-342900" algn="l" rtl="0">
                  <a:lnSpc>
                    <a:spcPct val="100000"/>
                  </a:lnSpc>
                  <a:spcBef>
                    <a:spcPts val="0"/>
                  </a:spcBef>
                  <a:spcAft>
                    <a:spcPts val="0"/>
                  </a:spcAft>
                  <a:buAutoNum type="alphaLcParenBoth"/>
                </a:pPr>
                <a:r>
                  <a:rPr lang="en-GB" sz="1400" i="0" u="none" strike="noStrike" cap="none" dirty="0">
                    <a:solidFill>
                      <a:srgbClr val="000000"/>
                    </a:solidFill>
                    <a:latin typeface="Arial"/>
                    <a:ea typeface="Arial"/>
                    <a:cs typeface="Arial"/>
                    <a:sym typeface="Arial"/>
                  </a:rPr>
                  <a:t>Write 40% as a fraction in its simplest form:</a:t>
                </a:r>
              </a:p>
              <a:p>
                <a:pPr marL="342900" marR="0" lvl="0" indent="-342900" algn="l" rtl="0">
                  <a:lnSpc>
                    <a:spcPct val="100000"/>
                  </a:lnSpc>
                  <a:spcBef>
                    <a:spcPts val="0"/>
                  </a:spcBef>
                  <a:spcAft>
                    <a:spcPts val="0"/>
                  </a:spcAft>
                  <a:buAutoNum type="alphaLcParenBoth"/>
                </a:pPr>
                <a:endParaRPr lang="en-GB" sz="140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pPr>
                <a:r>
                  <a:rPr lang="en-GB"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40</m:t>
                        </m:r>
                      </m:num>
                      <m:den>
                        <m:r>
                          <a:rPr lang="en-GB" b="0" i="1" smtClean="0">
                            <a:latin typeface="Cambria Math" panose="02040503050406030204" pitchFamily="18" charset="0"/>
                          </a:rPr>
                          <m:t>100</m:t>
                        </m:r>
                      </m:den>
                    </m:f>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10</m:t>
                        </m:r>
                      </m:den>
                    </m:f>
                  </m:oMath>
                </a14:m>
                <a:r>
                  <a:rPr lang="en-GB" sz="1400" i="0" u="none" strike="noStrike" cap="none" dirty="0">
                    <a:solidFill>
                      <a:srgbClr val="000000"/>
                    </a:solidFill>
                    <a:latin typeface="Arial"/>
                    <a:ea typeface="Arial"/>
                    <a:cs typeface="Arial"/>
                    <a:sym typeface="Arial"/>
                  </a:rPr>
                  <a:t> </a:t>
                </a:r>
              </a:p>
              <a:p>
                <a:pPr marR="0" lvl="0" algn="l" rtl="0">
                  <a:lnSpc>
                    <a:spcPct val="100000"/>
                  </a:lnSpc>
                  <a:spcBef>
                    <a:spcPts val="0"/>
                  </a:spcBef>
                  <a:spcAft>
                    <a:spcPts val="0"/>
                  </a:spcAft>
                </a:pPr>
                <a:endParaRPr lang="en-GB" dirty="0"/>
              </a:p>
              <a:p>
                <a:pPr marR="0" lvl="0" algn="l" rtl="0">
                  <a:lnSpc>
                    <a:spcPct val="100000"/>
                  </a:lnSpc>
                  <a:spcBef>
                    <a:spcPts val="0"/>
                  </a:spcBef>
                  <a:spcAft>
                    <a:spcPts val="0"/>
                  </a:spcAft>
                </a:pPr>
                <a:r>
                  <a:rPr lang="en-GB" sz="1400" i="0" u="none" strike="noStrike" cap="none" dirty="0">
                    <a:solidFill>
                      <a:srgbClr val="000000"/>
                    </a:solidFill>
                    <a:latin typeface="Arial"/>
                    <a:ea typeface="Arial"/>
                    <a:cs typeface="Arial"/>
                    <a:sym typeface="Arial"/>
                  </a:rPr>
                  <a:t>(b) Write 8% as a fraction in its simplest form:</a:t>
                </a:r>
              </a:p>
              <a:p>
                <a:pPr marR="0" lvl="0" algn="l" rtl="0">
                  <a:lnSpc>
                    <a:spcPct val="100000"/>
                  </a:lnSpc>
                  <a:spcBef>
                    <a:spcPts val="0"/>
                  </a:spcBef>
                  <a:spcAft>
                    <a:spcPts val="0"/>
                  </a:spcAft>
                </a:pPr>
                <a:endParaRPr lang="en-GB" dirty="0"/>
              </a:p>
              <a:p>
                <a:r>
                  <a:rPr lang="en-GB" sz="1400" i="0" u="none" strike="noStrike" cap="none" dirty="0">
                    <a:solidFill>
                      <a:srgbClr val="000000"/>
                    </a:solidFill>
                    <a:latin typeface="Arial"/>
                    <a:ea typeface="Arial"/>
                    <a:cs typeface="Arial"/>
                    <a:sym typeface="Arial"/>
                  </a:rPr>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8</m:t>
                        </m:r>
                      </m:num>
                      <m:den>
                        <m:r>
                          <a:rPr lang="en-GB" i="1">
                            <a:latin typeface="Cambria Math" panose="02040503050406030204" pitchFamily="18" charset="0"/>
                          </a:rPr>
                          <m:t>10</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4</m:t>
                        </m:r>
                      </m:num>
                      <m:den>
                        <m:r>
                          <a:rPr lang="en-GB" b="0" i="1" smtClean="0">
                            <a:latin typeface="Cambria Math" panose="02040503050406030204" pitchFamily="18" charset="0"/>
                          </a:rPr>
                          <m:t>5</m:t>
                        </m:r>
                      </m:den>
                    </m:f>
                  </m:oMath>
                </a14:m>
                <a:r>
                  <a:rPr lang="en-GB" dirty="0"/>
                  <a:t>  </a:t>
                </a:r>
              </a:p>
              <a:p>
                <a:pPr marR="0" lvl="0" algn="l" rtl="0">
                  <a:lnSpc>
                    <a:spcPct val="100000"/>
                  </a:lnSpc>
                  <a:spcBef>
                    <a:spcPts val="0"/>
                  </a:spcBef>
                  <a:spcAft>
                    <a:spcPts val="0"/>
                  </a:spcAft>
                </a:pPr>
                <a:endParaRPr lang="en-GB" sz="140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AutoNum type="alphaLcParenBoth"/>
                </a:pPr>
                <a:endParaRPr lang="en-GB" sz="1400" i="0" u="none" strike="noStrike" cap="none" dirty="0">
                  <a:solidFill>
                    <a:srgbClr val="000000"/>
                  </a:solidFill>
                  <a:latin typeface="Arial"/>
                  <a:ea typeface="Arial"/>
                  <a:cs typeface="Arial"/>
                  <a:sym typeface="Arial"/>
                </a:endParaRPr>
              </a:p>
            </p:txBody>
          </p:sp>
        </mc:Choice>
        <mc:Fallback xmlns="">
          <p:sp>
            <p:nvSpPr>
              <p:cNvPr id="145" name="Google Shape;145;p25">
                <a:extLst>
                  <a:ext uri="{FF2B5EF4-FFF2-40B4-BE49-F238E27FC236}">
                    <a16:creationId xmlns:a16="http://schemas.microsoft.com/office/drawing/2014/main" id="{3B810E9F-D554-4C82-2A27-72B54B710638}"/>
                  </a:ext>
                </a:extLst>
              </p:cNvPr>
              <p:cNvSpPr txBox="1">
                <a:spLocks noRot="1" noChangeAspect="1" noMove="1" noResize="1" noEditPoints="1" noAdjustHandles="1" noChangeArrowheads="1" noChangeShapeType="1" noTextEdit="1"/>
              </p:cNvSpPr>
              <p:nvPr/>
            </p:nvSpPr>
            <p:spPr>
              <a:xfrm>
                <a:off x="457200" y="1367684"/>
                <a:ext cx="8520599" cy="2643247"/>
              </a:xfrm>
              <a:prstGeom prst="rect">
                <a:avLst/>
              </a:prstGeom>
              <a:blipFill>
                <a:blip r:embed="rId3"/>
                <a:stretch>
                  <a:fillRect l="-29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85832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646FD206-5F93-750F-591F-CA941B9C2B4A}"/>
            </a:ext>
          </a:extLst>
        </p:cNvPr>
        <p:cNvGrpSpPr/>
        <p:nvPr/>
      </p:nvGrpSpPr>
      <p:grpSpPr>
        <a:xfrm>
          <a:off x="0" y="0"/>
          <a:ext cx="0" cy="0"/>
          <a:chOff x="0" y="0"/>
          <a:chExt cx="0" cy="0"/>
        </a:xfrm>
      </p:grpSpPr>
      <p:sp>
        <p:nvSpPr>
          <p:cNvPr id="150" name="Google Shape;150;p26">
            <a:extLst>
              <a:ext uri="{FF2B5EF4-FFF2-40B4-BE49-F238E27FC236}">
                <a16:creationId xmlns:a16="http://schemas.microsoft.com/office/drawing/2014/main" id="{F4243DE1-A15A-CDA1-A1F3-5F0725B147D5}"/>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7.3 Working with percentages – Exercise 7.3</a:t>
            </a:r>
            <a:endParaRPr dirty="0"/>
          </a:p>
        </p:txBody>
      </p:sp>
      <p:sp>
        <p:nvSpPr>
          <p:cNvPr id="151" name="Google Shape;151;p26">
            <a:extLst>
              <a:ext uri="{FF2B5EF4-FFF2-40B4-BE49-F238E27FC236}">
                <a16:creationId xmlns:a16="http://schemas.microsoft.com/office/drawing/2014/main" id="{2C71586F-6610-13C7-B3A7-57B05E326C03}"/>
              </a:ext>
            </a:extLst>
          </p:cNvPr>
          <p:cNvSpPr txBox="1"/>
          <p:nvPr/>
        </p:nvSpPr>
        <p:spPr>
          <a:xfrm>
            <a:off x="453844" y="935136"/>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A47B0C"/>
                </a:solidFill>
                <a:latin typeface="Arial"/>
                <a:ea typeface="Arial"/>
                <a:cs typeface="Arial"/>
                <a:sym typeface="Arial"/>
              </a:rPr>
              <a:t>Level 3</a:t>
            </a:r>
            <a:endParaRPr/>
          </a:p>
        </p:txBody>
      </p:sp>
      <p:sp>
        <p:nvSpPr>
          <p:cNvPr id="152" name="Google Shape;152;p26">
            <a:extLst>
              <a:ext uri="{FF2B5EF4-FFF2-40B4-BE49-F238E27FC236}">
                <a16:creationId xmlns:a16="http://schemas.microsoft.com/office/drawing/2014/main" id="{908B4FC6-0462-484F-50D0-F80969D02857}"/>
              </a:ext>
            </a:extLst>
          </p:cNvPr>
          <p:cNvSpPr txBox="1"/>
          <p:nvPr/>
        </p:nvSpPr>
        <p:spPr>
          <a:xfrm>
            <a:off x="457200" y="1370076"/>
            <a:ext cx="852059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1. Place the fractions</a:t>
            </a:r>
            <a:r>
              <a:rPr lang="en-GB" sz="1400" b="0" i="0" u="none" strike="noStrike" cap="none" dirty="0">
                <a:solidFill>
                  <a:srgbClr val="000000"/>
                </a:solidFill>
                <a:latin typeface="Arial"/>
                <a:ea typeface="Arial"/>
                <a:cs typeface="Arial"/>
                <a:sym typeface="Arial"/>
              </a:rPr>
              <a:t>, decimals and percentages in the grid below so that each row and column is in ascending order.</a:t>
            </a:r>
            <a:endParaRPr sz="1400" b="0" i="1" u="none" strike="noStrike" cap="none" dirty="0">
              <a:solidFill>
                <a:srgbClr val="000000"/>
              </a:solidFill>
              <a:latin typeface="Arial"/>
              <a:ea typeface="Arial"/>
              <a:cs typeface="Arial"/>
              <a:sym typeface="Arial"/>
            </a:endParaRPr>
          </a:p>
        </p:txBody>
      </p:sp>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833EF6D1-AE44-8CC8-8C34-6AB811AACE47}"/>
                  </a:ext>
                </a:extLst>
              </p:cNvPr>
              <p:cNvSpPr/>
              <p:nvPr/>
            </p:nvSpPr>
            <p:spPr>
              <a:xfrm>
                <a:off x="645952" y="2147582"/>
                <a:ext cx="2541864" cy="981512"/>
              </a:xfrm>
              <a:prstGeom prst="roundRect">
                <a:avLst/>
              </a:prstGeom>
              <a:solidFill>
                <a:srgbClr val="EEE7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solidFill>
                            <a:schemeClr val="bg2"/>
                          </a:solidFill>
                          <a:latin typeface="Cambria Math" panose="02040503050406030204" pitchFamily="18" charset="0"/>
                        </a:rPr>
                        <m:t>0</m:t>
                      </m:r>
                      <m:r>
                        <m:rPr>
                          <m:nor/>
                        </m:rPr>
                        <a:rPr lang="en-GB" dirty="0" smtClean="0">
                          <a:solidFill>
                            <a:srgbClr val="000000"/>
                          </a:solidFill>
                        </a:rPr>
                        <m:t>∙</m:t>
                      </m:r>
                      <m:r>
                        <a:rPr lang="en-GB" b="0" i="1" smtClean="0">
                          <a:solidFill>
                            <a:schemeClr val="bg2"/>
                          </a:solidFill>
                          <a:latin typeface="Cambria Math" panose="02040503050406030204" pitchFamily="18" charset="0"/>
                        </a:rPr>
                        <m:t>6    </m:t>
                      </m:r>
                      <m:f>
                        <m:fPr>
                          <m:ctrlPr>
                            <a:rPr lang="en-US" i="1" smtClean="0">
                              <a:solidFill>
                                <a:schemeClr val="bg2"/>
                              </a:solidFill>
                              <a:latin typeface="Cambria Math" panose="02040503050406030204" pitchFamily="18" charset="0"/>
                            </a:rPr>
                          </m:ctrlPr>
                        </m:fPr>
                        <m:num>
                          <m:r>
                            <a:rPr lang="en-GB" b="0" i="1" smtClean="0">
                              <a:solidFill>
                                <a:schemeClr val="bg2"/>
                              </a:solidFill>
                              <a:latin typeface="Cambria Math" panose="02040503050406030204" pitchFamily="18" charset="0"/>
                            </a:rPr>
                            <m:t>3</m:t>
                          </m:r>
                        </m:num>
                        <m:den>
                          <m:r>
                            <a:rPr lang="en-GB" b="0" i="1" smtClean="0">
                              <a:solidFill>
                                <a:schemeClr val="bg2"/>
                              </a:solidFill>
                              <a:latin typeface="Cambria Math" panose="02040503050406030204" pitchFamily="18" charset="0"/>
                            </a:rPr>
                            <m:t>4</m:t>
                          </m:r>
                        </m:den>
                      </m:f>
                      <m:r>
                        <a:rPr lang="en-GB" b="0" i="1" smtClean="0">
                          <a:solidFill>
                            <a:schemeClr val="bg2"/>
                          </a:solidFill>
                          <a:latin typeface="Cambria Math" panose="02040503050406030204" pitchFamily="18" charset="0"/>
                        </a:rPr>
                        <m:t>     57%   </m:t>
                      </m:r>
                      <m:f>
                        <m:fPr>
                          <m:ctrlPr>
                            <a:rPr lang="en-US" i="1" smtClean="0">
                              <a:solidFill>
                                <a:schemeClr val="bg2"/>
                              </a:solidFill>
                              <a:latin typeface="Cambria Math" panose="02040503050406030204" pitchFamily="18" charset="0"/>
                            </a:rPr>
                          </m:ctrlPr>
                        </m:fPr>
                        <m:num>
                          <m:r>
                            <a:rPr lang="en-GB" b="0" i="1" smtClean="0">
                              <a:solidFill>
                                <a:schemeClr val="bg2"/>
                              </a:solidFill>
                              <a:latin typeface="Cambria Math" panose="02040503050406030204" pitchFamily="18" charset="0"/>
                            </a:rPr>
                            <m:t>2</m:t>
                          </m:r>
                        </m:num>
                        <m:den>
                          <m:r>
                            <a:rPr lang="en-GB" b="0" i="1" smtClean="0">
                              <a:solidFill>
                                <a:schemeClr val="bg2"/>
                              </a:solidFill>
                              <a:latin typeface="Cambria Math" panose="02040503050406030204" pitchFamily="18" charset="0"/>
                            </a:rPr>
                            <m:t>3</m:t>
                          </m:r>
                        </m:den>
                      </m:f>
                      <m:r>
                        <a:rPr lang="en-GB" b="0" i="0" smtClean="0">
                          <a:solidFill>
                            <a:schemeClr val="bg2"/>
                          </a:solidFill>
                          <a:latin typeface="Cambria Math" panose="02040503050406030204" pitchFamily="18" charset="0"/>
                        </a:rPr>
                        <m:t>     77%</m:t>
                      </m:r>
                    </m:oMath>
                  </m:oMathPara>
                </a14:m>
                <a:endParaRPr lang="en-GB" b="0" dirty="0">
                  <a:solidFill>
                    <a:schemeClr val="bg2"/>
                  </a:solidFill>
                </a:endParaRPr>
              </a:p>
              <a:p>
                <a:pPr algn="ctr"/>
                <a14:m>
                  <m:oMathPara xmlns:m="http://schemas.openxmlformats.org/officeDocument/2006/math">
                    <m:oMathParaPr>
                      <m:jc m:val="centerGroup"/>
                    </m:oMathParaPr>
                    <m:oMath xmlns:m="http://schemas.openxmlformats.org/officeDocument/2006/math">
                      <m:r>
                        <a:rPr lang="en-GB" b="0" i="1" smtClean="0">
                          <a:solidFill>
                            <a:schemeClr val="bg2"/>
                          </a:solidFill>
                          <a:latin typeface="Cambria Math" panose="02040503050406030204" pitchFamily="18" charset="0"/>
                        </a:rPr>
                        <m:t>0</m:t>
                      </m:r>
                      <m:r>
                        <m:rPr>
                          <m:nor/>
                        </m:rPr>
                        <a:rPr lang="en-GB" dirty="0" smtClean="0">
                          <a:solidFill>
                            <a:srgbClr val="000000"/>
                          </a:solidFill>
                        </a:rPr>
                        <m:t>∙</m:t>
                      </m:r>
                      <m:r>
                        <a:rPr lang="en-GB" b="0" i="1" smtClean="0">
                          <a:solidFill>
                            <a:schemeClr val="bg2"/>
                          </a:solidFill>
                          <a:latin typeface="Cambria Math" panose="02040503050406030204" pitchFamily="18" charset="0"/>
                        </a:rPr>
                        <m:t>62       65%       0</m:t>
                      </m:r>
                      <m:r>
                        <m:rPr>
                          <m:nor/>
                        </m:rPr>
                        <a:rPr lang="en-GB" dirty="0" smtClean="0">
                          <a:solidFill>
                            <a:srgbClr val="000000"/>
                          </a:solidFill>
                        </a:rPr>
                        <m:t>∙</m:t>
                      </m:r>
                      <m:r>
                        <a:rPr lang="en-GB" b="0" i="1" smtClean="0">
                          <a:solidFill>
                            <a:schemeClr val="bg2"/>
                          </a:solidFill>
                          <a:latin typeface="Cambria Math" panose="02040503050406030204" pitchFamily="18" charset="0"/>
                        </a:rPr>
                        <m:t>68      </m:t>
                      </m:r>
                      <m:f>
                        <m:fPr>
                          <m:ctrlPr>
                            <a:rPr lang="en-US" i="1" smtClean="0">
                              <a:solidFill>
                                <a:schemeClr val="bg2"/>
                              </a:solidFill>
                              <a:latin typeface="Cambria Math" panose="02040503050406030204" pitchFamily="18" charset="0"/>
                            </a:rPr>
                          </m:ctrlPr>
                        </m:fPr>
                        <m:num>
                          <m:r>
                            <a:rPr lang="en-GB" b="0" i="1" smtClean="0">
                              <a:solidFill>
                                <a:schemeClr val="bg2"/>
                              </a:solidFill>
                              <a:latin typeface="Cambria Math" panose="02040503050406030204" pitchFamily="18" charset="0"/>
                            </a:rPr>
                            <m:t>1</m:t>
                          </m:r>
                        </m:num>
                        <m:den>
                          <m:r>
                            <a:rPr lang="en-GB" b="0" i="1" smtClean="0">
                              <a:solidFill>
                                <a:schemeClr val="bg2"/>
                              </a:solidFill>
                              <a:latin typeface="Cambria Math" panose="02040503050406030204" pitchFamily="18" charset="0"/>
                            </a:rPr>
                            <m:t>2</m:t>
                          </m:r>
                        </m:den>
                      </m:f>
                    </m:oMath>
                  </m:oMathPara>
                </a14:m>
                <a:endParaRPr lang="en-US" dirty="0">
                  <a:solidFill>
                    <a:schemeClr val="bg2"/>
                  </a:solidFill>
                </a:endParaRPr>
              </a:p>
            </p:txBody>
          </p:sp>
        </mc:Choice>
        <mc:Fallback>
          <p:sp>
            <p:nvSpPr>
              <p:cNvPr id="2" name="Rounded Rectangle 1">
                <a:extLst>
                  <a:ext uri="{FF2B5EF4-FFF2-40B4-BE49-F238E27FC236}">
                    <a16:creationId xmlns:a16="http://schemas.microsoft.com/office/drawing/2014/main" id="{833EF6D1-AE44-8CC8-8C34-6AB811AACE47}"/>
                  </a:ext>
                </a:extLst>
              </p:cNvPr>
              <p:cNvSpPr>
                <a:spLocks noRot="1" noChangeAspect="1" noMove="1" noResize="1" noEditPoints="1" noAdjustHandles="1" noChangeArrowheads="1" noChangeShapeType="1" noTextEdit="1"/>
              </p:cNvSpPr>
              <p:nvPr/>
            </p:nvSpPr>
            <p:spPr>
              <a:xfrm>
                <a:off x="645952" y="2147582"/>
                <a:ext cx="2541864" cy="981512"/>
              </a:xfrm>
              <a:prstGeom prst="roundRect">
                <a:avLst/>
              </a:prstGeom>
              <a:blipFill>
                <a:blip r:embed="rId3"/>
                <a:stretch>
                  <a:fillRect/>
                </a:stretch>
              </a:blipFill>
            </p:spPr>
            <p:txBody>
              <a:bodyPr/>
              <a:lstStyle/>
              <a:p>
                <a:r>
                  <a:rPr lang="en-IE">
                    <a:noFill/>
                  </a:rPr>
                  <a:t> </a:t>
                </a:r>
              </a:p>
            </p:txBody>
          </p:sp>
        </mc:Fallback>
      </mc:AlternateContent>
      <p:pic>
        <p:nvPicPr>
          <p:cNvPr id="3" name="Picture 2">
            <a:extLst>
              <a:ext uri="{FF2B5EF4-FFF2-40B4-BE49-F238E27FC236}">
                <a16:creationId xmlns:a16="http://schemas.microsoft.com/office/drawing/2014/main" id="{50965944-1C8F-D05D-75FB-9ABAAF7CA2E0}"/>
              </a:ext>
            </a:extLst>
          </p:cNvPr>
          <p:cNvPicPr>
            <a:picLocks noChangeAspect="1"/>
          </p:cNvPicPr>
          <p:nvPr/>
        </p:nvPicPr>
        <p:blipFill>
          <a:blip r:embed="rId4"/>
          <a:stretch>
            <a:fillRect/>
          </a:stretch>
        </p:blipFill>
        <p:spPr>
          <a:xfrm>
            <a:off x="4138218" y="1910292"/>
            <a:ext cx="2675332" cy="2112763"/>
          </a:xfrm>
          <a:prstGeom prst="rect">
            <a:avLst/>
          </a:prstGeom>
        </p:spPr>
      </p:pic>
    </p:spTree>
    <p:extLst>
      <p:ext uri="{BB962C8B-B14F-4D97-AF65-F5344CB8AC3E}">
        <p14:creationId xmlns:p14="http://schemas.microsoft.com/office/powerpoint/2010/main" val="3305038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873843F8-6C3E-0F7C-DF23-0DE80CA3373D}"/>
            </a:ext>
          </a:extLst>
        </p:cNvPr>
        <p:cNvGrpSpPr/>
        <p:nvPr/>
      </p:nvGrpSpPr>
      <p:grpSpPr>
        <a:xfrm>
          <a:off x="0" y="0"/>
          <a:ext cx="0" cy="0"/>
          <a:chOff x="0" y="0"/>
          <a:chExt cx="0" cy="0"/>
        </a:xfrm>
      </p:grpSpPr>
      <p:sp>
        <p:nvSpPr>
          <p:cNvPr id="150" name="Google Shape;150;p26">
            <a:extLst>
              <a:ext uri="{FF2B5EF4-FFF2-40B4-BE49-F238E27FC236}">
                <a16:creationId xmlns:a16="http://schemas.microsoft.com/office/drawing/2014/main" id="{EC69EA7A-946E-A4F1-F64C-8C56A79AE95D}"/>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7.3 Working with percentages – Exercise 7.3</a:t>
            </a:r>
            <a:endParaRPr dirty="0"/>
          </a:p>
        </p:txBody>
      </p:sp>
      <p:sp>
        <p:nvSpPr>
          <p:cNvPr id="151" name="Google Shape;151;p26">
            <a:extLst>
              <a:ext uri="{FF2B5EF4-FFF2-40B4-BE49-F238E27FC236}">
                <a16:creationId xmlns:a16="http://schemas.microsoft.com/office/drawing/2014/main" id="{76995DE6-8899-7B89-6BDE-702ADD7A74F4}"/>
              </a:ext>
            </a:extLst>
          </p:cNvPr>
          <p:cNvSpPr txBox="1"/>
          <p:nvPr/>
        </p:nvSpPr>
        <p:spPr>
          <a:xfrm>
            <a:off x="453844" y="935136"/>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A47B0C"/>
                </a:solidFill>
                <a:latin typeface="Arial"/>
                <a:ea typeface="Arial"/>
                <a:cs typeface="Arial"/>
                <a:sym typeface="Arial"/>
              </a:rPr>
              <a:t>Level 3</a:t>
            </a:r>
            <a:endParaRPr/>
          </a:p>
        </p:txBody>
      </p:sp>
      <p:sp>
        <p:nvSpPr>
          <p:cNvPr id="152" name="Google Shape;152;p26">
            <a:extLst>
              <a:ext uri="{FF2B5EF4-FFF2-40B4-BE49-F238E27FC236}">
                <a16:creationId xmlns:a16="http://schemas.microsoft.com/office/drawing/2014/main" id="{F244B0F0-93CA-281C-D477-1632B61E1381}"/>
              </a:ext>
            </a:extLst>
          </p:cNvPr>
          <p:cNvSpPr txBox="1"/>
          <p:nvPr/>
        </p:nvSpPr>
        <p:spPr>
          <a:xfrm>
            <a:off x="457200" y="1370076"/>
            <a:ext cx="8520599"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dirty="0"/>
              <a:t>2</a:t>
            </a:r>
            <a:r>
              <a:rPr lang="en-GB" sz="1400" i="0" u="none" strike="noStrike" cap="none" dirty="0">
                <a:solidFill>
                  <a:srgbClr val="000000"/>
                </a:solidFill>
                <a:latin typeface="Arial"/>
                <a:ea typeface="Arial"/>
                <a:cs typeface="Arial"/>
                <a:sym typeface="Arial"/>
              </a:rPr>
              <a:t>. Out of 780 students in a school: </a:t>
            </a:r>
          </a:p>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 12% cycle to school</a:t>
            </a:r>
          </a:p>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 28% walk</a:t>
            </a:r>
          </a:p>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 40% get dropped off via car </a:t>
            </a:r>
          </a:p>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 the rest get the bus.</a:t>
            </a:r>
          </a:p>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Complete the table to show the number of students who take each mode of transport. Round your answers to the nearest whole number.</a:t>
            </a:r>
            <a:endParaRPr sz="1400" b="0" i="1" u="none" strike="noStrike" cap="none" dirty="0">
              <a:solidFill>
                <a:srgbClr val="00000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0B4FD9C3-D330-CDB9-289F-979A29465CEA}"/>
              </a:ext>
            </a:extLst>
          </p:cNvPr>
          <p:cNvGraphicFramePr>
            <a:graphicFrameLocks noGrp="1"/>
          </p:cNvGraphicFramePr>
          <p:nvPr>
            <p:extLst>
              <p:ext uri="{D42A27DB-BD31-4B8C-83A1-F6EECF244321}">
                <p14:modId xmlns:p14="http://schemas.microsoft.com/office/powerpoint/2010/main" val="3258674735"/>
              </p:ext>
            </p:extLst>
          </p:nvPr>
        </p:nvGraphicFramePr>
        <p:xfrm>
          <a:off x="1941875" y="3164749"/>
          <a:ext cx="4945486" cy="1600400"/>
        </p:xfrm>
        <a:graphic>
          <a:graphicData uri="http://schemas.openxmlformats.org/drawingml/2006/table">
            <a:tbl>
              <a:tblPr firstRow="1" bandRow="1">
                <a:tableStyleId>{5C22544A-7EE6-4342-B048-85BDC9FD1C3A}</a:tableStyleId>
              </a:tblPr>
              <a:tblGrid>
                <a:gridCol w="2472743">
                  <a:extLst>
                    <a:ext uri="{9D8B030D-6E8A-4147-A177-3AD203B41FA5}">
                      <a16:colId xmlns:a16="http://schemas.microsoft.com/office/drawing/2014/main" val="3939318483"/>
                    </a:ext>
                  </a:extLst>
                </a:gridCol>
                <a:gridCol w="2472743">
                  <a:extLst>
                    <a:ext uri="{9D8B030D-6E8A-4147-A177-3AD203B41FA5}">
                      <a16:colId xmlns:a16="http://schemas.microsoft.com/office/drawing/2014/main" val="2101091212"/>
                    </a:ext>
                  </a:extLst>
                </a:gridCol>
              </a:tblGrid>
              <a:tr h="320080">
                <a:tc>
                  <a:txBody>
                    <a:bodyPr/>
                    <a:lstStyle/>
                    <a:p>
                      <a:pPr algn="ctr"/>
                      <a:r>
                        <a:rPr lang="en-US" sz="1200" dirty="0">
                          <a:solidFill>
                            <a:schemeClr val="bg2"/>
                          </a:solidFill>
                        </a:rPr>
                        <a:t>Mode of transport</a:t>
                      </a:r>
                    </a:p>
                  </a:txBody>
                  <a:tcPr>
                    <a:solidFill>
                      <a:srgbClr val="DFD0B4"/>
                    </a:solidFill>
                  </a:tcPr>
                </a:tc>
                <a:tc>
                  <a:txBody>
                    <a:bodyPr/>
                    <a:lstStyle/>
                    <a:p>
                      <a:pPr algn="ctr"/>
                      <a:r>
                        <a:rPr lang="en-US" sz="1200" dirty="0">
                          <a:solidFill>
                            <a:schemeClr val="bg2"/>
                          </a:solidFill>
                        </a:rPr>
                        <a:t>Number of students</a:t>
                      </a:r>
                    </a:p>
                  </a:txBody>
                  <a:tcPr>
                    <a:solidFill>
                      <a:srgbClr val="DFD0B4"/>
                    </a:solidFill>
                  </a:tcPr>
                </a:tc>
                <a:extLst>
                  <a:ext uri="{0D108BD9-81ED-4DB2-BD59-A6C34878D82A}">
                    <a16:rowId xmlns:a16="http://schemas.microsoft.com/office/drawing/2014/main" val="2122327164"/>
                  </a:ext>
                </a:extLst>
              </a:tr>
              <a:tr h="320080">
                <a:tc>
                  <a:txBody>
                    <a:bodyPr/>
                    <a:lstStyle/>
                    <a:p>
                      <a:pPr algn="ctr"/>
                      <a:r>
                        <a:rPr lang="en-US" sz="1200" dirty="0">
                          <a:solidFill>
                            <a:schemeClr val="bg2"/>
                          </a:solidFill>
                        </a:rPr>
                        <a:t>Cycle</a:t>
                      </a:r>
                    </a:p>
                  </a:txBody>
                  <a:tcPr>
                    <a:solidFill>
                      <a:srgbClr val="EEE7DB"/>
                    </a:solidFill>
                  </a:tcPr>
                </a:tc>
                <a:tc>
                  <a:txBody>
                    <a:bodyPr/>
                    <a:lstStyle/>
                    <a:p>
                      <a:pPr algn="ctr"/>
                      <a:endParaRPr lang="en-US" sz="1200" dirty="0">
                        <a:solidFill>
                          <a:schemeClr val="bg2"/>
                        </a:solidFill>
                      </a:endParaRPr>
                    </a:p>
                  </a:txBody>
                  <a:tcPr>
                    <a:solidFill>
                      <a:srgbClr val="EEE7DB"/>
                    </a:solidFill>
                  </a:tcPr>
                </a:tc>
                <a:extLst>
                  <a:ext uri="{0D108BD9-81ED-4DB2-BD59-A6C34878D82A}">
                    <a16:rowId xmlns:a16="http://schemas.microsoft.com/office/drawing/2014/main" val="2894271520"/>
                  </a:ext>
                </a:extLst>
              </a:tr>
              <a:tr h="320080">
                <a:tc>
                  <a:txBody>
                    <a:bodyPr/>
                    <a:lstStyle/>
                    <a:p>
                      <a:pPr algn="ctr"/>
                      <a:r>
                        <a:rPr lang="en-US" sz="1200" dirty="0">
                          <a:solidFill>
                            <a:schemeClr val="bg2"/>
                          </a:solidFill>
                        </a:rPr>
                        <a:t>Walk</a:t>
                      </a:r>
                    </a:p>
                  </a:txBody>
                  <a:tcPr>
                    <a:solidFill>
                      <a:srgbClr val="F5F1E9"/>
                    </a:solidFill>
                  </a:tcPr>
                </a:tc>
                <a:tc>
                  <a:txBody>
                    <a:bodyPr/>
                    <a:lstStyle/>
                    <a:p>
                      <a:pPr algn="ctr"/>
                      <a:endParaRPr lang="en-US" sz="1200" dirty="0">
                        <a:solidFill>
                          <a:schemeClr val="bg2"/>
                        </a:solidFill>
                      </a:endParaRPr>
                    </a:p>
                  </a:txBody>
                  <a:tcPr>
                    <a:solidFill>
                      <a:srgbClr val="F5F1E9"/>
                    </a:solidFill>
                  </a:tcPr>
                </a:tc>
                <a:extLst>
                  <a:ext uri="{0D108BD9-81ED-4DB2-BD59-A6C34878D82A}">
                    <a16:rowId xmlns:a16="http://schemas.microsoft.com/office/drawing/2014/main" val="2842401744"/>
                  </a:ext>
                </a:extLst>
              </a:tr>
              <a:tr h="320080">
                <a:tc>
                  <a:txBody>
                    <a:bodyPr/>
                    <a:lstStyle/>
                    <a:p>
                      <a:pPr algn="ctr"/>
                      <a:r>
                        <a:rPr lang="en-US" sz="1200" dirty="0">
                          <a:solidFill>
                            <a:schemeClr val="bg2"/>
                          </a:solidFill>
                        </a:rPr>
                        <a:t>Car</a:t>
                      </a:r>
                    </a:p>
                  </a:txBody>
                  <a:tcPr>
                    <a:solidFill>
                      <a:srgbClr val="EEE7DB"/>
                    </a:solidFill>
                  </a:tcPr>
                </a:tc>
                <a:tc>
                  <a:txBody>
                    <a:bodyPr/>
                    <a:lstStyle/>
                    <a:p>
                      <a:pPr algn="ctr"/>
                      <a:endParaRPr lang="en-US" sz="1200" dirty="0">
                        <a:solidFill>
                          <a:schemeClr val="bg2"/>
                        </a:solidFill>
                      </a:endParaRPr>
                    </a:p>
                  </a:txBody>
                  <a:tcPr>
                    <a:solidFill>
                      <a:srgbClr val="EEE7DB"/>
                    </a:solidFill>
                  </a:tcPr>
                </a:tc>
                <a:extLst>
                  <a:ext uri="{0D108BD9-81ED-4DB2-BD59-A6C34878D82A}">
                    <a16:rowId xmlns:a16="http://schemas.microsoft.com/office/drawing/2014/main" val="540697785"/>
                  </a:ext>
                </a:extLst>
              </a:tr>
              <a:tr h="320080">
                <a:tc>
                  <a:txBody>
                    <a:bodyPr/>
                    <a:lstStyle/>
                    <a:p>
                      <a:pPr algn="ctr"/>
                      <a:r>
                        <a:rPr lang="en-US" sz="1200" dirty="0">
                          <a:solidFill>
                            <a:schemeClr val="bg2"/>
                          </a:solidFill>
                        </a:rPr>
                        <a:t>Bus</a:t>
                      </a:r>
                    </a:p>
                  </a:txBody>
                  <a:tcPr>
                    <a:solidFill>
                      <a:srgbClr val="F5F1E9"/>
                    </a:solidFill>
                  </a:tcPr>
                </a:tc>
                <a:tc>
                  <a:txBody>
                    <a:bodyPr/>
                    <a:lstStyle/>
                    <a:p>
                      <a:pPr algn="ctr"/>
                      <a:endParaRPr lang="en-US" sz="1200" dirty="0">
                        <a:solidFill>
                          <a:schemeClr val="bg2"/>
                        </a:solidFill>
                      </a:endParaRPr>
                    </a:p>
                  </a:txBody>
                  <a:tcPr>
                    <a:solidFill>
                      <a:srgbClr val="F5F1E9"/>
                    </a:solidFill>
                  </a:tcPr>
                </a:tc>
                <a:extLst>
                  <a:ext uri="{0D108BD9-81ED-4DB2-BD59-A6C34878D82A}">
                    <a16:rowId xmlns:a16="http://schemas.microsoft.com/office/drawing/2014/main" val="716444529"/>
                  </a:ext>
                </a:extLst>
              </a:tr>
            </a:tbl>
          </a:graphicData>
        </a:graphic>
      </p:graphicFrame>
    </p:spTree>
    <p:extLst>
      <p:ext uri="{BB962C8B-B14F-4D97-AF65-F5344CB8AC3E}">
        <p14:creationId xmlns:p14="http://schemas.microsoft.com/office/powerpoint/2010/main" val="1925741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FEEDEE5B-0BC0-1566-BFA7-5A502D35D005}"/>
            </a:ext>
          </a:extLst>
        </p:cNvPr>
        <p:cNvGrpSpPr/>
        <p:nvPr/>
      </p:nvGrpSpPr>
      <p:grpSpPr>
        <a:xfrm>
          <a:off x="0" y="0"/>
          <a:ext cx="0" cy="0"/>
          <a:chOff x="0" y="0"/>
          <a:chExt cx="0" cy="0"/>
        </a:xfrm>
      </p:grpSpPr>
      <p:sp>
        <p:nvSpPr>
          <p:cNvPr id="150" name="Google Shape;150;p26">
            <a:extLst>
              <a:ext uri="{FF2B5EF4-FFF2-40B4-BE49-F238E27FC236}">
                <a16:creationId xmlns:a16="http://schemas.microsoft.com/office/drawing/2014/main" id="{906AFF7B-9BE4-45B3-0D4B-858ADB41C974}"/>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7.3 Working with percentages – Exercise 7.3</a:t>
            </a:r>
            <a:endParaRPr dirty="0"/>
          </a:p>
        </p:txBody>
      </p:sp>
      <p:sp>
        <p:nvSpPr>
          <p:cNvPr id="151" name="Google Shape;151;p26">
            <a:extLst>
              <a:ext uri="{FF2B5EF4-FFF2-40B4-BE49-F238E27FC236}">
                <a16:creationId xmlns:a16="http://schemas.microsoft.com/office/drawing/2014/main" id="{D0BE842B-3475-FAE1-FC27-ADB3F52E443C}"/>
              </a:ext>
            </a:extLst>
          </p:cNvPr>
          <p:cNvSpPr txBox="1"/>
          <p:nvPr/>
        </p:nvSpPr>
        <p:spPr>
          <a:xfrm>
            <a:off x="453844" y="935136"/>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A47B0C"/>
                </a:solidFill>
                <a:latin typeface="Arial"/>
                <a:ea typeface="Arial"/>
                <a:cs typeface="Arial"/>
                <a:sym typeface="Arial"/>
              </a:rPr>
              <a:t>Level 3</a:t>
            </a:r>
            <a:endParaRPr/>
          </a:p>
        </p:txBody>
      </p:sp>
      <p:sp>
        <p:nvSpPr>
          <p:cNvPr id="152" name="Google Shape;152;p26">
            <a:extLst>
              <a:ext uri="{FF2B5EF4-FFF2-40B4-BE49-F238E27FC236}">
                <a16:creationId xmlns:a16="http://schemas.microsoft.com/office/drawing/2014/main" id="{02DAB65B-8A4D-00F8-F3D3-E005AEC82D64}"/>
              </a:ext>
            </a:extLst>
          </p:cNvPr>
          <p:cNvSpPr txBox="1"/>
          <p:nvPr/>
        </p:nvSpPr>
        <p:spPr>
          <a:xfrm>
            <a:off x="457200" y="1370076"/>
            <a:ext cx="8520599"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dirty="0"/>
              <a:t>3. Fill in the gaps in the calculations below.</a:t>
            </a:r>
          </a:p>
          <a:p>
            <a:pPr marL="342900" lvl="0" indent="-342900">
              <a:buAutoNum type="alphaLcParenBoth"/>
            </a:pPr>
            <a:r>
              <a:rPr lang="en-GB" dirty="0"/>
              <a:t>30% of 50 = ____		(c) 40% of ____ = 36 		(e) ____% of 120 = 66 </a:t>
            </a:r>
          </a:p>
          <a:p>
            <a:pPr marL="342900" marR="0" lvl="0" indent="-342900" algn="l" rtl="0">
              <a:lnSpc>
                <a:spcPct val="100000"/>
              </a:lnSpc>
              <a:spcBef>
                <a:spcPts val="0"/>
              </a:spcBef>
              <a:spcAft>
                <a:spcPts val="0"/>
              </a:spcAft>
              <a:buAutoNum type="alphaLcParenBoth"/>
            </a:pPr>
            <a:r>
              <a:rPr lang="en-GB" dirty="0"/>
              <a:t>25% of ____ = 20 		(d) 5% of ____ = 6∙25 		(f) ____% of 500 = 300</a:t>
            </a:r>
            <a:endParaRPr sz="1400" b="0" i="1" u="none" strike="noStrike" cap="none" dirty="0">
              <a:solidFill>
                <a:srgbClr val="000000"/>
              </a:solidFill>
              <a:latin typeface="Arial"/>
              <a:ea typeface="Arial"/>
              <a:cs typeface="Arial"/>
              <a:sym typeface="Arial"/>
            </a:endParaRPr>
          </a:p>
        </p:txBody>
      </p:sp>
      <mc:AlternateContent xmlns:mc="http://schemas.openxmlformats.org/markup-compatibility/2006">
        <mc:Choice xmlns:a14="http://schemas.microsoft.com/office/drawing/2010/main" Requires="a14">
          <p:sp>
            <p:nvSpPr>
              <p:cNvPr id="2" name="Google Shape;152;p26">
                <a:extLst>
                  <a:ext uri="{FF2B5EF4-FFF2-40B4-BE49-F238E27FC236}">
                    <a16:creationId xmlns:a16="http://schemas.microsoft.com/office/drawing/2014/main" id="{9DDA0F82-B1CA-A72B-DD2C-0601543E3423}"/>
                  </a:ext>
                </a:extLst>
              </p:cNvPr>
              <p:cNvSpPr txBox="1"/>
              <p:nvPr/>
            </p:nvSpPr>
            <p:spPr>
              <a:xfrm>
                <a:off x="457200" y="2342249"/>
                <a:ext cx="8520599" cy="17086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dirty="0"/>
                  <a:t>4. A child’s ticket for the Natural History Museum is €15. This is 60% of the cost of an adult ticket.</a:t>
                </a:r>
              </a:p>
              <a:p>
                <a:pPr marL="0" marR="0" lvl="0" indent="0" algn="l" rtl="0">
                  <a:lnSpc>
                    <a:spcPct val="100000"/>
                  </a:lnSpc>
                  <a:spcBef>
                    <a:spcPts val="0"/>
                  </a:spcBef>
                  <a:spcAft>
                    <a:spcPts val="0"/>
                  </a:spcAft>
                  <a:buNone/>
                </a:pPr>
                <a:r>
                  <a:rPr lang="en-GB" dirty="0"/>
                  <a:t>Bridgid, Christopher and their three children pay for their tickets using a €100 note. How much change will they receive?</a:t>
                </a:r>
              </a:p>
              <a:p>
                <a:pPr marL="0" marR="0" lvl="0" indent="0" algn="l" rtl="0">
                  <a:lnSpc>
                    <a:spcPct val="100000"/>
                  </a:lnSpc>
                  <a:spcBef>
                    <a:spcPts val="0"/>
                  </a:spcBef>
                  <a:spcAft>
                    <a:spcPts val="0"/>
                  </a:spcAft>
                  <a:buNone/>
                </a:pPr>
                <a:endParaRPr lang="en-GB" sz="1400" b="0" i="1"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dirty="0"/>
                  <a:t>5. Place the numbers below in the correct region of the Venn diagram. Remember:</a:t>
                </a:r>
              </a:p>
              <a:p>
                <a:pPr lvl="0"/>
                <a:r>
                  <a:rPr lang="en-IE" dirty="0"/>
                  <a:t>ℕ</a:t>
                </a:r>
                <a:r>
                  <a:rPr lang="en-GB" dirty="0"/>
                  <a:t> = Natural numbers       </a:t>
                </a:r>
                <a:r>
                  <a:rPr lang="en-IE" dirty="0"/>
                  <a:t>ℤ</a:t>
                </a:r>
                <a:r>
                  <a:rPr lang="en-GB" dirty="0"/>
                  <a:t> = Integers        </a:t>
                </a:r>
                <a:r>
                  <a:rPr lang="en-IE" dirty="0"/>
                  <a:t>ℚ</a:t>
                </a:r>
                <a:r>
                  <a:rPr lang="en-GB" dirty="0"/>
                  <a:t> = Rational numbers</a:t>
                </a:r>
              </a:p>
              <a:p>
                <a:pPr lvl="0"/>
                <a:r>
                  <a:rPr lang="en-GB"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  −4, 8, 0, 0</m:t>
                    </m:r>
                    <m:r>
                      <m:rPr>
                        <m:nor/>
                      </m:rPr>
                      <a:rPr lang="en-GB" dirty="0"/>
                      <m:t>∙</m:t>
                    </m:r>
                    <m:r>
                      <a:rPr lang="en-GB" b="0" i="1" smtClean="0">
                        <a:latin typeface="Cambria Math" panose="02040503050406030204" pitchFamily="18" charset="0"/>
                      </a:rPr>
                      <m:t>2, 90%, −0</m:t>
                    </m:r>
                    <m:r>
                      <m:rPr>
                        <m:nor/>
                      </m:rPr>
                      <a:rPr lang="en-GB" dirty="0"/>
                      <m:t>∙</m:t>
                    </m:r>
                    <m:r>
                      <a:rPr lang="en-GB" b="0" i="1" smtClean="0">
                        <a:latin typeface="Cambria Math" panose="02040503050406030204" pitchFamily="18" charset="0"/>
                      </a:rPr>
                      <m:t>1, </m:t>
                    </m:r>
                    <m:f>
                      <m:fPr>
                        <m:ctrlPr>
                          <a:rPr lang="en-GB" i="1" smtClean="0">
                            <a:latin typeface="Cambria Math" panose="02040503050406030204" pitchFamily="18" charset="0"/>
                          </a:rPr>
                        </m:ctrlPr>
                      </m:fPr>
                      <m:num>
                        <m:r>
                          <a:rPr lang="en-GB" b="0" i="1" smtClean="0">
                            <a:latin typeface="Cambria Math" panose="02040503050406030204" pitchFamily="18" charset="0"/>
                          </a:rPr>
                          <m:t>12</m:t>
                        </m:r>
                      </m:num>
                      <m:den>
                        <m:r>
                          <a:rPr lang="en-GB" b="0" i="1" smtClean="0">
                            <a:latin typeface="Cambria Math" panose="02040503050406030204" pitchFamily="18" charset="0"/>
                          </a:rPr>
                          <m:t>6</m:t>
                        </m:r>
                      </m:den>
                    </m:f>
                    <m:r>
                      <a:rPr lang="en-GB" b="0" i="1" smtClean="0">
                        <a:latin typeface="Cambria Math" panose="02040503050406030204" pitchFamily="18" charset="0"/>
                      </a:rPr>
                      <m:t>, 3, −1</m:t>
                    </m:r>
                  </m:oMath>
                </a14:m>
                <a:endParaRPr lang="en-GB" dirty="0"/>
              </a:p>
            </p:txBody>
          </p:sp>
        </mc:Choice>
        <mc:Fallback>
          <p:sp>
            <p:nvSpPr>
              <p:cNvPr id="2" name="Google Shape;152;p26">
                <a:extLst>
                  <a:ext uri="{FF2B5EF4-FFF2-40B4-BE49-F238E27FC236}">
                    <a16:creationId xmlns:a16="http://schemas.microsoft.com/office/drawing/2014/main" id="{9DDA0F82-B1CA-A72B-DD2C-0601543E3423}"/>
                  </a:ext>
                </a:extLst>
              </p:cNvPr>
              <p:cNvSpPr txBox="1">
                <a:spLocks noRot="1" noChangeAspect="1" noMove="1" noResize="1" noEditPoints="1" noAdjustHandles="1" noChangeArrowheads="1" noChangeShapeType="1" noTextEdit="1"/>
              </p:cNvSpPr>
              <p:nvPr/>
            </p:nvSpPr>
            <p:spPr>
              <a:xfrm>
                <a:off x="457200" y="2342249"/>
                <a:ext cx="8520599" cy="1708697"/>
              </a:xfrm>
              <a:prstGeom prst="rect">
                <a:avLst/>
              </a:prstGeom>
              <a:blipFill>
                <a:blip r:embed="rId3"/>
                <a:stretch>
                  <a:fillRect l="-215" t="-712" r="-143"/>
                </a:stretch>
              </a:blipFill>
              <a:ln>
                <a:noFill/>
              </a:ln>
            </p:spPr>
            <p:txBody>
              <a:bodyPr/>
              <a:lstStyle/>
              <a:p>
                <a:r>
                  <a:rPr lang="en-IE">
                    <a:noFill/>
                  </a:rPr>
                  <a:t> </a:t>
                </a:r>
              </a:p>
            </p:txBody>
          </p:sp>
        </mc:Fallback>
      </mc:AlternateContent>
      <p:pic>
        <p:nvPicPr>
          <p:cNvPr id="3" name="Picture 2">
            <a:extLst>
              <a:ext uri="{FF2B5EF4-FFF2-40B4-BE49-F238E27FC236}">
                <a16:creationId xmlns:a16="http://schemas.microsoft.com/office/drawing/2014/main" id="{9B990F7D-C8CF-B7E3-C1B0-0B1767D8BDB6}"/>
              </a:ext>
            </a:extLst>
          </p:cNvPr>
          <p:cNvPicPr>
            <a:picLocks noChangeAspect="1"/>
          </p:cNvPicPr>
          <p:nvPr/>
        </p:nvPicPr>
        <p:blipFill>
          <a:blip r:embed="rId4"/>
          <a:stretch>
            <a:fillRect/>
          </a:stretch>
        </p:blipFill>
        <p:spPr>
          <a:xfrm>
            <a:off x="5115748" y="3667137"/>
            <a:ext cx="1368942" cy="1368942"/>
          </a:xfrm>
          <a:prstGeom prst="rect">
            <a:avLst/>
          </a:prstGeom>
        </p:spPr>
      </p:pic>
    </p:spTree>
    <p:extLst>
      <p:ext uri="{BB962C8B-B14F-4D97-AF65-F5344CB8AC3E}">
        <p14:creationId xmlns:p14="http://schemas.microsoft.com/office/powerpoint/2010/main" val="875114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B3A579A5-2A6F-3C5E-B91C-FDCBE3C1827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CD0D652-F5D5-D660-E41E-ABBF8E5FD70E}"/>
              </a:ext>
            </a:extLst>
          </p:cNvPr>
          <p:cNvPicPr>
            <a:picLocks noChangeAspect="1"/>
          </p:cNvPicPr>
          <p:nvPr/>
        </p:nvPicPr>
        <p:blipFill>
          <a:blip r:embed="rId3"/>
          <a:stretch>
            <a:fillRect/>
          </a:stretch>
        </p:blipFill>
        <p:spPr>
          <a:xfrm>
            <a:off x="685800" y="1612303"/>
            <a:ext cx="7772400" cy="1918893"/>
          </a:xfrm>
          <a:prstGeom prst="rect">
            <a:avLst/>
          </a:prstGeom>
        </p:spPr>
      </p:pic>
    </p:spTree>
    <p:extLst>
      <p:ext uri="{BB962C8B-B14F-4D97-AF65-F5344CB8AC3E}">
        <p14:creationId xmlns:p14="http://schemas.microsoft.com/office/powerpoint/2010/main" val="1724564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dirty="0">
                <a:solidFill>
                  <a:srgbClr val="2E88CE"/>
                </a:solidFill>
              </a:rPr>
              <a:t>Revision Blaster</a:t>
            </a:r>
            <a:endParaRPr dirty="0">
              <a:solidFill>
                <a:srgbClr val="2E88CE"/>
              </a:solidFill>
            </a:endParaRPr>
          </a:p>
        </p:txBody>
      </p:sp>
      <p:sp>
        <p:nvSpPr>
          <p:cNvPr id="123" name="Google Shape;123;p22"/>
          <p:cNvSpPr txBox="1"/>
          <p:nvPr/>
        </p:nvSpPr>
        <p:spPr>
          <a:xfrm>
            <a:off x="457200" y="1028700"/>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AC4632"/>
                </a:solidFill>
                <a:latin typeface="Arial"/>
                <a:ea typeface="Arial"/>
                <a:cs typeface="Arial"/>
                <a:sym typeface="Arial"/>
              </a:rPr>
              <a:t>Level 1</a:t>
            </a:r>
            <a:endParaRPr/>
          </a:p>
        </p:txBody>
      </p:sp>
      <mc:AlternateContent xmlns:mc="http://schemas.openxmlformats.org/markup-compatibility/2006" xmlns:a14="http://schemas.microsoft.com/office/drawing/2010/main">
        <mc:Choice Requires="a14">
          <p:sp>
            <p:nvSpPr>
              <p:cNvPr id="124" name="Google Shape;124;p22"/>
              <p:cNvSpPr txBox="1"/>
              <p:nvPr/>
            </p:nvSpPr>
            <p:spPr>
              <a:xfrm>
                <a:off x="457200" y="1332199"/>
                <a:ext cx="8520599" cy="384280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AutoNum type="arabicPeriod"/>
                </a:pPr>
                <a:r>
                  <a:rPr lang="en-GB" sz="1400" i="0" u="none" strike="noStrike" cap="none" dirty="0">
                    <a:solidFill>
                      <a:srgbClr val="000000"/>
                    </a:solidFill>
                    <a:latin typeface="Arial"/>
                    <a:ea typeface="Arial"/>
                    <a:cs typeface="Arial"/>
                    <a:sym typeface="Arial"/>
                  </a:rPr>
                  <a:t>(a) Circle the fraction that is equivalent to </a:t>
                </a:r>
                <a14:m>
                  <m:oMath xmlns:m="http://schemas.openxmlformats.org/officeDocument/2006/math">
                    <m:f>
                      <m:fPr>
                        <m:ctrlPr>
                          <a:rPr lang="en-GB" sz="140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2</m:t>
                        </m:r>
                      </m:num>
                      <m:den>
                        <m:r>
                          <a:rPr lang="en-GB" sz="1400" b="0" i="1" u="none" strike="noStrike" cap="none" smtClean="0">
                            <a:solidFill>
                              <a:srgbClr val="000000"/>
                            </a:solidFill>
                            <a:latin typeface="Cambria Math" panose="02040503050406030204" pitchFamily="18" charset="0"/>
                            <a:cs typeface="Arial"/>
                            <a:sym typeface="Arial"/>
                          </a:rPr>
                          <m:t>3</m:t>
                        </m:r>
                      </m:den>
                    </m:f>
                  </m:oMath>
                </a14:m>
                <a:r>
                  <a:rPr lang="en-GB" sz="1400" i="0" u="none" strike="noStrike" cap="none" dirty="0">
                    <a:solidFill>
                      <a:srgbClr val="000000"/>
                    </a:solidFill>
                    <a:latin typeface="Arial"/>
                    <a:ea typeface="Arial"/>
                    <a:cs typeface="Arial"/>
                    <a:sym typeface="Arial"/>
                  </a:rPr>
                  <a:t>.</a:t>
                </a:r>
              </a:p>
              <a:p>
                <a:pPr marR="0" lvl="0" algn="l" rtl="0">
                  <a:lnSpc>
                    <a:spcPct val="100000"/>
                  </a:lnSpc>
                  <a:spcBef>
                    <a:spcPts val="0"/>
                  </a:spcBef>
                  <a:spcAft>
                    <a:spcPts val="0"/>
                  </a:spcAft>
                </a:pPr>
                <a:r>
                  <a:rPr lang="en-GB"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9</m:t>
                        </m:r>
                      </m:den>
                    </m:f>
                  </m:oMath>
                </a14:m>
                <a:r>
                  <a:rPr lang="en-GB" sz="1400" i="0" u="none" strike="noStrike" cap="none" dirty="0">
                    <a:solidFill>
                      <a:srgbClr val="000000"/>
                    </a:solidFill>
                    <a:latin typeface="Arial"/>
                    <a:ea typeface="Arial"/>
                    <a:cs typeface="Arial"/>
                    <a:sym typeface="Arial"/>
                  </a:rPr>
                  <a:t> 	</a:t>
                </a:r>
                <a14:m>
                  <m:oMath xmlns:m="http://schemas.openxmlformats.org/officeDocument/2006/math">
                    <m:f>
                      <m:fPr>
                        <m:ctrlPr>
                          <a:rPr lang="en-GB" sz="140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7</m:t>
                        </m:r>
                      </m:num>
                      <m:den>
                        <m:r>
                          <a:rPr lang="en-GB" sz="1400" b="0" i="1" u="none" strike="noStrike" cap="none" smtClean="0">
                            <a:solidFill>
                              <a:srgbClr val="000000"/>
                            </a:solidFill>
                            <a:latin typeface="Cambria Math" panose="02040503050406030204" pitchFamily="18" charset="0"/>
                            <a:cs typeface="Arial"/>
                            <a:sym typeface="Arial"/>
                          </a:rPr>
                          <m:t>8</m:t>
                        </m:r>
                      </m:den>
                    </m:f>
                  </m:oMath>
                </a14:m>
                <a:r>
                  <a:rPr lang="en-GB" sz="1400" i="0" u="none" strike="noStrike" cap="none" dirty="0">
                    <a:solidFill>
                      <a:srgbClr val="000000"/>
                    </a:solidFill>
                    <a:latin typeface="Arial"/>
                    <a:ea typeface="Arial"/>
                    <a:cs typeface="Arial"/>
                    <a:sym typeface="Arial"/>
                  </a:rPr>
                  <a:t>	</a:t>
                </a:r>
                <a14:m>
                  <m:oMath xmlns:m="http://schemas.openxmlformats.org/officeDocument/2006/math">
                    <m:f>
                      <m:fPr>
                        <m:ctrlPr>
                          <a:rPr lang="en-GB" sz="140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15</m:t>
                        </m:r>
                      </m:num>
                      <m:den>
                        <m:r>
                          <a:rPr lang="en-GB" sz="1400" b="0" i="1" u="none" strike="noStrike" cap="none" smtClean="0">
                            <a:solidFill>
                              <a:srgbClr val="000000"/>
                            </a:solidFill>
                            <a:latin typeface="Cambria Math" panose="02040503050406030204" pitchFamily="18" charset="0"/>
                            <a:cs typeface="Arial"/>
                            <a:sym typeface="Arial"/>
                          </a:rPr>
                          <m:t>20</m:t>
                        </m:r>
                      </m:den>
                    </m:f>
                  </m:oMath>
                </a14:m>
                <a:r>
                  <a:rPr lang="en-GB" sz="1400" i="0" u="none" strike="noStrike" cap="none" dirty="0">
                    <a:solidFill>
                      <a:srgbClr val="000000"/>
                    </a:solidFill>
                    <a:latin typeface="Arial"/>
                    <a:ea typeface="Arial"/>
                    <a:cs typeface="Arial"/>
                    <a:sym typeface="Arial"/>
                  </a:rPr>
                  <a:t> 	</a:t>
                </a:r>
                <a14:m>
                  <m:oMath xmlns:m="http://schemas.openxmlformats.org/officeDocument/2006/math">
                    <m:f>
                      <m:fPr>
                        <m:ctrlPr>
                          <a:rPr lang="en-GB" sz="140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16</m:t>
                        </m:r>
                      </m:num>
                      <m:den>
                        <m:r>
                          <a:rPr lang="en-GB" sz="1400" b="0" i="1" u="none" strike="noStrike" cap="none" smtClean="0">
                            <a:solidFill>
                              <a:srgbClr val="000000"/>
                            </a:solidFill>
                            <a:latin typeface="Cambria Math" panose="02040503050406030204" pitchFamily="18" charset="0"/>
                            <a:cs typeface="Arial"/>
                            <a:sym typeface="Arial"/>
                          </a:rPr>
                          <m:t>24</m:t>
                        </m:r>
                      </m:den>
                    </m:f>
                  </m:oMath>
                </a14:m>
                <a:endParaRPr lang="en-GB" sz="140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pPr>
                <a:endParaRPr lang="en-GB"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2. (a) Write 63% as a decimal.</a:t>
                </a:r>
              </a:p>
              <a:p>
                <a:pPr marL="0" marR="0" lvl="0" indent="0" algn="l" rtl="0">
                  <a:lnSpc>
                    <a:spcPct val="100000"/>
                  </a:lnSpc>
                  <a:spcBef>
                    <a:spcPts val="0"/>
                  </a:spcBef>
                  <a:spcAft>
                    <a:spcPts val="0"/>
                  </a:spcAft>
                  <a:buNone/>
                </a:pPr>
                <a:r>
                  <a:rPr lang="en-GB" dirty="0"/>
                  <a:t>    </a:t>
                </a:r>
                <a:r>
                  <a:rPr lang="en-GB" sz="1400" i="0" u="none" strike="noStrike" cap="none" dirty="0">
                    <a:solidFill>
                      <a:srgbClr val="000000"/>
                    </a:solidFill>
                    <a:latin typeface="Arial"/>
                    <a:ea typeface="Arial"/>
                    <a:cs typeface="Arial"/>
                    <a:sym typeface="Arial"/>
                  </a:rPr>
                  <a:t>(b) Write 82% as a fraction in its simplest form.</a:t>
                </a:r>
              </a:p>
              <a:p>
                <a:pPr marL="0" marR="0" lvl="0" indent="0" algn="l" rtl="0">
                  <a:lnSpc>
                    <a:spcPct val="100000"/>
                  </a:lnSpc>
                  <a:spcBef>
                    <a:spcPts val="0"/>
                  </a:spcBef>
                  <a:spcAft>
                    <a:spcPts val="0"/>
                  </a:spcAft>
                  <a:buNone/>
                </a:pPr>
                <a:endParaRPr lang="en-GB"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3. (a) Work out €5∙81 + €3∙09 without using a calculator.</a:t>
                </a:r>
              </a:p>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    (b) Work out €2 − €1∙36 without using a calculator.</a:t>
                </a:r>
              </a:p>
              <a:p>
                <a:pPr marL="0" marR="0" lvl="0" indent="0" algn="l" rtl="0">
                  <a:lnSpc>
                    <a:spcPct val="100000"/>
                  </a:lnSpc>
                  <a:spcBef>
                    <a:spcPts val="0"/>
                  </a:spcBef>
                  <a:spcAft>
                    <a:spcPts val="0"/>
                  </a:spcAft>
                  <a:buNone/>
                </a:pPr>
                <a:endParaRPr lang="en-GB" dirty="0"/>
              </a:p>
              <a:p>
                <a:pPr marL="0" marR="0" lvl="0" indent="0" algn="l" rtl="0">
                  <a:lnSpc>
                    <a:spcPct val="100000"/>
                  </a:lnSpc>
                  <a:spcBef>
                    <a:spcPts val="0"/>
                  </a:spcBef>
                  <a:spcAft>
                    <a:spcPts val="0"/>
                  </a:spcAft>
                  <a:buNone/>
                </a:pPr>
                <a:r>
                  <a:rPr lang="en-IE" sz="1400" i="0" u="none" strike="noStrike" cap="none" dirty="0">
                    <a:solidFill>
                      <a:srgbClr val="000000"/>
                    </a:solidFill>
                    <a:latin typeface="Arial"/>
                    <a:ea typeface="Arial"/>
                    <a:cs typeface="Arial"/>
                    <a:sym typeface="Arial"/>
                  </a:rPr>
                  <a:t>4. (a) What is </a:t>
                </a:r>
                <a14:m>
                  <m:oMath xmlns:m="http://schemas.openxmlformats.org/officeDocument/2006/math">
                    <m:f>
                      <m:fPr>
                        <m:ctrlPr>
                          <a:rPr lang="en-IE" sz="140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9</m:t>
                        </m:r>
                      </m:num>
                      <m:den>
                        <m:r>
                          <a:rPr lang="en-GB" sz="1400" b="0" i="1" u="none" strike="noStrike" cap="none" smtClean="0">
                            <a:solidFill>
                              <a:srgbClr val="000000"/>
                            </a:solidFill>
                            <a:latin typeface="Cambria Math" panose="02040503050406030204" pitchFamily="18" charset="0"/>
                            <a:cs typeface="Arial"/>
                            <a:sym typeface="Arial"/>
                          </a:rPr>
                          <m:t>10</m:t>
                        </m:r>
                      </m:den>
                    </m:f>
                  </m:oMath>
                </a14:m>
                <a:r>
                  <a:rPr lang="en-IE" sz="1400" i="0" u="none" strike="noStrike" cap="none" dirty="0">
                    <a:solidFill>
                      <a:srgbClr val="000000"/>
                    </a:solidFill>
                    <a:latin typeface="Arial"/>
                    <a:ea typeface="Arial"/>
                    <a:cs typeface="Arial"/>
                    <a:sym typeface="Arial"/>
                  </a:rPr>
                  <a:t> as a percentage? Circle your answer. </a:t>
                </a:r>
              </a:p>
              <a:p>
                <a:pPr marL="0" marR="0" lvl="0" indent="0" algn="l" rtl="0">
                  <a:lnSpc>
                    <a:spcPct val="100000"/>
                  </a:lnSpc>
                  <a:spcBef>
                    <a:spcPts val="0"/>
                  </a:spcBef>
                  <a:spcAft>
                    <a:spcPts val="0"/>
                  </a:spcAft>
                  <a:buNone/>
                </a:pPr>
                <a:endParaRPr lang="en-IE" sz="10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IE" sz="1400" i="0" u="none" strike="noStrike" cap="none" dirty="0">
                    <a:solidFill>
                      <a:srgbClr val="000000"/>
                    </a:solidFill>
                    <a:latin typeface="Arial"/>
                    <a:ea typeface="Arial"/>
                    <a:cs typeface="Arial"/>
                    <a:sym typeface="Arial"/>
                  </a:rPr>
                  <a:t>    0∙09% 	</a:t>
                </a:r>
                <a:r>
                  <a:rPr lang="en-IE" dirty="0"/>
                  <a:t>   </a:t>
                </a:r>
                <a:r>
                  <a:rPr lang="en-IE" sz="1400" i="0" u="none" strike="noStrike" cap="none" dirty="0">
                    <a:solidFill>
                      <a:srgbClr val="000000"/>
                    </a:solidFill>
                    <a:latin typeface="Arial"/>
                    <a:ea typeface="Arial"/>
                    <a:cs typeface="Arial"/>
                    <a:sym typeface="Arial"/>
                  </a:rPr>
                  <a:t>0∙9% 	  9% 	 90% </a:t>
                </a:r>
              </a:p>
              <a:p>
                <a:pPr marL="0" marR="0" lvl="0" indent="0" algn="l" rtl="0">
                  <a:lnSpc>
                    <a:spcPct val="100000"/>
                  </a:lnSpc>
                  <a:spcBef>
                    <a:spcPts val="0"/>
                  </a:spcBef>
                  <a:spcAft>
                    <a:spcPts val="0"/>
                  </a:spcAft>
                  <a:buNone/>
                </a:pPr>
                <a:endParaRPr lang="en-IE" sz="10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IE" dirty="0"/>
                  <a:t>    </a:t>
                </a:r>
                <a:r>
                  <a:rPr lang="en-IE" sz="1400" i="0" u="none" strike="noStrike" cap="none" dirty="0">
                    <a:solidFill>
                      <a:srgbClr val="000000"/>
                    </a:solidFill>
                    <a:latin typeface="Arial"/>
                    <a:ea typeface="Arial"/>
                    <a:cs typeface="Arial"/>
                    <a:sym typeface="Arial"/>
                  </a:rPr>
                  <a:t>(b) Circle the smallest number.</a:t>
                </a:r>
              </a:p>
              <a:p>
                <a:pPr marL="0" marR="0" lvl="0" indent="0" algn="l" rtl="0">
                  <a:lnSpc>
                    <a:spcPct val="100000"/>
                  </a:lnSpc>
                  <a:spcBef>
                    <a:spcPts val="0"/>
                  </a:spcBef>
                  <a:spcAft>
                    <a:spcPts val="0"/>
                  </a:spcAft>
                  <a:buNone/>
                </a:pPr>
                <a:r>
                  <a:rPr lang="en-IE" sz="1400" i="0" u="none" strike="noStrike" cap="none" dirty="0">
                    <a:solidFill>
                      <a:srgbClr val="000000"/>
                    </a:solidFill>
                    <a:latin typeface="Arial"/>
                    <a:ea typeface="Arial"/>
                    <a:cs typeface="Arial"/>
                    <a:sym typeface="Arial"/>
                  </a:rPr>
                  <a:t>    </a:t>
                </a:r>
                <a14:m>
                  <m:oMath xmlns:m="http://schemas.openxmlformats.org/officeDocument/2006/math">
                    <m:f>
                      <m:fPr>
                        <m:ctrlPr>
                          <a:rPr lang="en-IE" sz="140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11</m:t>
                        </m:r>
                      </m:num>
                      <m:den>
                        <m:r>
                          <a:rPr lang="en-GB" sz="1400" b="0" i="1" u="none" strike="noStrike" cap="none" smtClean="0">
                            <a:solidFill>
                              <a:srgbClr val="000000"/>
                            </a:solidFill>
                            <a:latin typeface="Cambria Math" panose="02040503050406030204" pitchFamily="18" charset="0"/>
                            <a:cs typeface="Arial"/>
                            <a:sym typeface="Arial"/>
                          </a:rPr>
                          <m:t>20</m:t>
                        </m:r>
                      </m:den>
                    </m:f>
                  </m:oMath>
                </a14:m>
                <a:r>
                  <a:rPr lang="en-GB" sz="1400" i="0" u="none" strike="noStrike" cap="none" dirty="0">
                    <a:solidFill>
                      <a:srgbClr val="000000"/>
                    </a:solidFill>
                    <a:latin typeface="Arial"/>
                    <a:ea typeface="Arial"/>
                    <a:cs typeface="Arial"/>
                    <a:sym typeface="Arial"/>
                  </a:rPr>
                  <a:t> 	</a:t>
                </a:r>
                <a14:m>
                  <m:oMath xmlns:m="http://schemas.openxmlformats.org/officeDocument/2006/math">
                    <m:f>
                      <m:fPr>
                        <m:ctrlPr>
                          <a:rPr lang="en-GB" sz="140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3</m:t>
                        </m:r>
                      </m:num>
                      <m:den>
                        <m:r>
                          <a:rPr lang="en-GB" sz="1400" b="0" i="1" u="none" strike="noStrike" cap="none" smtClean="0">
                            <a:solidFill>
                              <a:srgbClr val="000000"/>
                            </a:solidFill>
                            <a:latin typeface="Cambria Math" panose="02040503050406030204" pitchFamily="18" charset="0"/>
                            <a:cs typeface="Arial"/>
                            <a:sym typeface="Arial"/>
                          </a:rPr>
                          <m:t>10</m:t>
                        </m:r>
                      </m:den>
                    </m:f>
                  </m:oMath>
                </a14:m>
                <a:r>
                  <a:rPr lang="en-GB" sz="1400" i="0" u="none" strike="noStrike" cap="none" dirty="0">
                    <a:solidFill>
                      <a:srgbClr val="000000"/>
                    </a:solidFill>
                    <a:latin typeface="Arial"/>
                    <a:ea typeface="Arial"/>
                    <a:cs typeface="Arial"/>
                    <a:sym typeface="Arial"/>
                  </a:rPr>
                  <a:t> 	</a:t>
                </a:r>
                <a14:m>
                  <m:oMath xmlns:m="http://schemas.openxmlformats.org/officeDocument/2006/math">
                    <m:f>
                      <m:fPr>
                        <m:ctrlPr>
                          <a:rPr lang="en-GB" sz="140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1</m:t>
                        </m:r>
                      </m:num>
                      <m:den>
                        <m:r>
                          <a:rPr lang="en-GB" sz="1400" b="0" i="1" u="none" strike="noStrike" cap="none" smtClean="0">
                            <a:solidFill>
                              <a:srgbClr val="000000"/>
                            </a:solidFill>
                            <a:latin typeface="Cambria Math" panose="02040503050406030204" pitchFamily="18" charset="0"/>
                            <a:cs typeface="Arial"/>
                            <a:sym typeface="Arial"/>
                          </a:rPr>
                          <m:t>5</m:t>
                        </m:r>
                      </m:den>
                    </m:f>
                  </m:oMath>
                </a14:m>
                <a:r>
                  <a:rPr lang="en-GB" sz="1400" i="0" u="none" strike="noStrike" cap="none" dirty="0">
                    <a:solidFill>
                      <a:srgbClr val="000000"/>
                    </a:solidFill>
                    <a:latin typeface="Arial"/>
                    <a:ea typeface="Arial"/>
                    <a:cs typeface="Arial"/>
                    <a:sym typeface="Arial"/>
                  </a:rPr>
                  <a:t> 	</a:t>
                </a:r>
                <a14:m>
                  <m:oMath xmlns:m="http://schemas.openxmlformats.org/officeDocument/2006/math">
                    <m:f>
                      <m:fPr>
                        <m:ctrlPr>
                          <a:rPr lang="en-GB" sz="140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1</m:t>
                        </m:r>
                      </m:num>
                      <m:den>
                        <m:r>
                          <a:rPr lang="en-GB" sz="1400" b="0" i="1" u="none" strike="noStrike" cap="none" smtClean="0">
                            <a:solidFill>
                              <a:srgbClr val="000000"/>
                            </a:solidFill>
                            <a:latin typeface="Cambria Math" panose="02040503050406030204" pitchFamily="18" charset="0"/>
                            <a:cs typeface="Arial"/>
                            <a:sym typeface="Arial"/>
                          </a:rPr>
                          <m:t>4</m:t>
                        </m:r>
                      </m:den>
                    </m:f>
                  </m:oMath>
                </a14:m>
                <a:endParaRPr lang="en-GB"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i="0" u="none" strike="noStrike" cap="none" dirty="0">
                  <a:solidFill>
                    <a:srgbClr val="000000"/>
                  </a:solidFill>
                  <a:latin typeface="Arial"/>
                  <a:ea typeface="Arial"/>
                  <a:cs typeface="Arial"/>
                  <a:sym typeface="Arial"/>
                </a:endParaRPr>
              </a:p>
            </p:txBody>
          </p:sp>
        </mc:Choice>
        <mc:Fallback xmlns="">
          <p:sp>
            <p:nvSpPr>
              <p:cNvPr id="124" name="Google Shape;124;p22"/>
              <p:cNvSpPr txBox="1">
                <a:spLocks noRot="1" noChangeAspect="1" noMove="1" noResize="1" noEditPoints="1" noAdjustHandles="1" noChangeArrowheads="1" noChangeShapeType="1" noTextEdit="1"/>
              </p:cNvSpPr>
              <p:nvPr/>
            </p:nvSpPr>
            <p:spPr>
              <a:xfrm>
                <a:off x="457200" y="1332199"/>
                <a:ext cx="8520599" cy="3842806"/>
              </a:xfrm>
              <a:prstGeom prst="rect">
                <a:avLst/>
              </a:prstGeom>
              <a:blipFill>
                <a:blip r:embed="rId3"/>
                <a:stretch>
                  <a:fillRect l="-298"/>
                </a:stretch>
              </a:blipFill>
              <a:ln>
                <a:noFill/>
              </a:ln>
            </p:spPr>
            <p:txBody>
              <a:bodyPr/>
              <a:lstStyle/>
              <a:p>
                <a:r>
                  <a:rPr 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7968AA88-05DA-CB49-E05E-CD71E4659F5C}"/>
            </a:ext>
          </a:extLst>
        </p:cNvPr>
        <p:cNvGrpSpPr/>
        <p:nvPr/>
      </p:nvGrpSpPr>
      <p:grpSpPr>
        <a:xfrm>
          <a:off x="0" y="0"/>
          <a:ext cx="0" cy="0"/>
          <a:chOff x="0" y="0"/>
          <a:chExt cx="0" cy="0"/>
        </a:xfrm>
      </p:grpSpPr>
      <p:sp>
        <p:nvSpPr>
          <p:cNvPr id="122" name="Google Shape;122;p22">
            <a:extLst>
              <a:ext uri="{FF2B5EF4-FFF2-40B4-BE49-F238E27FC236}">
                <a16:creationId xmlns:a16="http://schemas.microsoft.com/office/drawing/2014/main" id="{E7D00070-2C8E-4B33-6256-BC444FBD53E6}"/>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dirty="0">
                <a:solidFill>
                  <a:srgbClr val="2E88CE"/>
                </a:solidFill>
              </a:rPr>
              <a:t>Revision Blaster</a:t>
            </a:r>
            <a:endParaRPr dirty="0">
              <a:solidFill>
                <a:srgbClr val="2E88CE"/>
              </a:solidFill>
            </a:endParaRPr>
          </a:p>
        </p:txBody>
      </p:sp>
      <p:sp>
        <p:nvSpPr>
          <p:cNvPr id="123" name="Google Shape;123;p22">
            <a:extLst>
              <a:ext uri="{FF2B5EF4-FFF2-40B4-BE49-F238E27FC236}">
                <a16:creationId xmlns:a16="http://schemas.microsoft.com/office/drawing/2014/main" id="{684AA011-5D18-DB00-6D9A-6F215EC9DB6B}"/>
              </a:ext>
            </a:extLst>
          </p:cNvPr>
          <p:cNvSpPr txBox="1"/>
          <p:nvPr/>
        </p:nvSpPr>
        <p:spPr>
          <a:xfrm>
            <a:off x="457200" y="1028700"/>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AC4632"/>
                </a:solidFill>
                <a:latin typeface="Arial"/>
                <a:ea typeface="Arial"/>
                <a:cs typeface="Arial"/>
                <a:sym typeface="Arial"/>
              </a:rPr>
              <a:t>Level 1</a:t>
            </a:r>
            <a:endParaRPr/>
          </a:p>
        </p:txBody>
      </p:sp>
      <mc:AlternateContent xmlns:mc="http://schemas.openxmlformats.org/markup-compatibility/2006">
        <mc:Choice xmlns:a14="http://schemas.microsoft.com/office/drawing/2010/main" Requires="a14">
          <p:sp>
            <p:nvSpPr>
              <p:cNvPr id="124" name="Google Shape;124;p22">
                <a:extLst>
                  <a:ext uri="{FF2B5EF4-FFF2-40B4-BE49-F238E27FC236}">
                    <a16:creationId xmlns:a16="http://schemas.microsoft.com/office/drawing/2014/main" id="{170FCA05-3F93-29D1-9592-FB26E430017B}"/>
                  </a:ext>
                </a:extLst>
              </p:cNvPr>
              <p:cNvSpPr txBox="1"/>
              <p:nvPr/>
            </p:nvSpPr>
            <p:spPr>
              <a:xfrm>
                <a:off x="457200" y="1332199"/>
                <a:ext cx="8520599" cy="1906507"/>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GB" sz="1400" i="0" u="none" strike="noStrike" cap="none" dirty="0">
                    <a:solidFill>
                      <a:srgbClr val="000000"/>
                    </a:solidFill>
                    <a:latin typeface="Arial"/>
                    <a:ea typeface="Arial"/>
                    <a:cs typeface="Arial"/>
                    <a:sym typeface="Arial"/>
                  </a:rPr>
                  <a:t>5. Copy the shape three times and shade in the following areas:</a:t>
                </a:r>
              </a:p>
              <a:p>
                <a:pPr marR="0" lvl="0" algn="l" rtl="0">
                  <a:lnSpc>
                    <a:spcPct val="100000"/>
                  </a:lnSpc>
                  <a:spcBef>
                    <a:spcPts val="0"/>
                  </a:spcBef>
                  <a:spcAft>
                    <a:spcPts val="0"/>
                  </a:spcAft>
                </a:pPr>
                <a:endParaRPr lang="en-GB" sz="140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AutoNum type="alphaLcParenBoth"/>
                </a:pPr>
                <a:r>
                  <a:rPr lang="en-GB" dirty="0"/>
                  <a:t>25% of the shape</a:t>
                </a:r>
              </a:p>
              <a:p>
                <a:pPr marL="342900" marR="0" lvl="0" indent="-342900" algn="l" rtl="0">
                  <a:lnSpc>
                    <a:spcPct val="100000"/>
                  </a:lnSpc>
                  <a:spcBef>
                    <a:spcPts val="0"/>
                  </a:spcBef>
                  <a:spcAft>
                    <a:spcPts val="0"/>
                  </a:spcAft>
                  <a:buAutoNum type="alphaLcParenBoth"/>
                </a:pPr>
                <a:endParaRPr lang="en-GB" dirty="0"/>
              </a:p>
              <a:p>
                <a:pPr marL="342900" marR="0" lvl="0" indent="-342900" algn="l" rtl="0">
                  <a:lnSpc>
                    <a:spcPct val="100000"/>
                  </a:lnSpc>
                  <a:spcBef>
                    <a:spcPts val="0"/>
                  </a:spcBef>
                  <a:spcAft>
                    <a:spcPts val="0"/>
                  </a:spcAft>
                  <a:buAutoNum type="alphaLcParenBoth"/>
                </a:pPr>
                <a14:m>
                  <m:oMath xmlns:m="http://schemas.openxmlformats.org/officeDocument/2006/math">
                    <m:f>
                      <m:fPr>
                        <m:ctrlPr>
                          <a:rPr lang="en-GB" i="1" smtClean="0">
                            <a:latin typeface="Cambria Math" panose="02040503050406030204" pitchFamily="18" charset="0"/>
                          </a:rPr>
                        </m:ctrlPr>
                      </m:fPr>
                      <m:num>
                        <m:r>
                          <a:rPr lang="en-GB" b="0" i="0" smtClean="0">
                            <a:latin typeface="Cambria Math" panose="02040503050406030204" pitchFamily="18" charset="0"/>
                          </a:rPr>
                          <m:t>3</m:t>
                        </m:r>
                      </m:num>
                      <m:den>
                        <m:r>
                          <a:rPr lang="en-GB" b="0" i="0" smtClean="0">
                            <a:latin typeface="Cambria Math" panose="02040503050406030204" pitchFamily="18" charset="0"/>
                          </a:rPr>
                          <m:t>8</m:t>
                        </m:r>
                      </m:den>
                    </m:f>
                  </m:oMath>
                </a14:m>
                <a:r>
                  <a:rPr lang="en-GB" dirty="0"/>
                  <a:t> o</a:t>
                </a:r>
                <a:r>
                  <a:rPr lang="en-GB" sz="1400" u="none" strike="noStrike" cap="none" dirty="0">
                    <a:solidFill>
                      <a:srgbClr val="000000"/>
                    </a:solidFill>
                    <a:latin typeface="Arial"/>
                    <a:ea typeface="Arial"/>
                    <a:cs typeface="Arial"/>
                    <a:sym typeface="Arial"/>
                  </a:rPr>
                  <a:t>f the shape</a:t>
                </a:r>
              </a:p>
              <a:p>
                <a:pPr marL="342900" marR="0" lvl="0" indent="-342900" algn="l" rtl="0">
                  <a:lnSpc>
                    <a:spcPct val="100000"/>
                  </a:lnSpc>
                  <a:spcBef>
                    <a:spcPts val="0"/>
                  </a:spcBef>
                  <a:spcAft>
                    <a:spcPts val="0"/>
                  </a:spcAft>
                  <a:buAutoNum type="alphaLcParenBoth"/>
                </a:pPr>
                <a:endParaRPr lang="en-GB" sz="1400" u="none" strike="noStrike" cap="none" dirty="0">
                  <a:solidFill>
                    <a:srgbClr val="000000"/>
                  </a:solidFill>
                  <a:latin typeface="Arial"/>
                  <a:ea typeface="Arial"/>
                  <a:cs typeface="Arial"/>
                  <a:sym typeface="Arial"/>
                </a:endParaRPr>
              </a:p>
              <a:p>
                <a:pPr marL="342900" lvl="0" indent="-342900">
                  <a:buAutoNum type="alphaLcParenBoth"/>
                </a:pPr>
                <a:r>
                  <a:rPr lang="en-GB" dirty="0"/>
                  <a:t>0∙75 of the shape</a:t>
                </a:r>
                <a:r>
                  <a:rPr lang="en-GB" sz="1400" u="none" strike="noStrike" cap="none" dirty="0">
                    <a:solidFill>
                      <a:srgbClr val="000000"/>
                    </a:solidFill>
                    <a:latin typeface="Arial"/>
                    <a:ea typeface="Arial"/>
                    <a:cs typeface="Arial"/>
                    <a:sym typeface="Arial"/>
                  </a:rPr>
                  <a:t> </a:t>
                </a:r>
              </a:p>
              <a:p>
                <a:pPr marL="0" marR="0" lvl="0" indent="0" algn="l" rtl="0">
                  <a:lnSpc>
                    <a:spcPct val="100000"/>
                  </a:lnSpc>
                  <a:spcBef>
                    <a:spcPts val="0"/>
                  </a:spcBef>
                  <a:spcAft>
                    <a:spcPts val="0"/>
                  </a:spcAft>
                  <a:buNone/>
                </a:pPr>
                <a:endParaRPr sz="1400" i="0" u="none" strike="noStrike" cap="none" dirty="0">
                  <a:solidFill>
                    <a:srgbClr val="000000"/>
                  </a:solidFill>
                  <a:latin typeface="Arial"/>
                  <a:ea typeface="Arial"/>
                  <a:cs typeface="Arial"/>
                  <a:sym typeface="Arial"/>
                </a:endParaRPr>
              </a:p>
            </p:txBody>
          </p:sp>
        </mc:Choice>
        <mc:Fallback>
          <p:sp>
            <p:nvSpPr>
              <p:cNvPr id="124" name="Google Shape;124;p22">
                <a:extLst>
                  <a:ext uri="{FF2B5EF4-FFF2-40B4-BE49-F238E27FC236}">
                    <a16:creationId xmlns:a16="http://schemas.microsoft.com/office/drawing/2014/main" id="{170FCA05-3F93-29D1-9592-FB26E430017B}"/>
                  </a:ext>
                </a:extLst>
              </p:cNvPr>
              <p:cNvSpPr txBox="1">
                <a:spLocks noRot="1" noChangeAspect="1" noMove="1" noResize="1" noEditPoints="1" noAdjustHandles="1" noChangeArrowheads="1" noChangeShapeType="1" noTextEdit="1"/>
              </p:cNvSpPr>
              <p:nvPr/>
            </p:nvSpPr>
            <p:spPr>
              <a:xfrm>
                <a:off x="457200" y="1332199"/>
                <a:ext cx="8520599" cy="1906507"/>
              </a:xfrm>
              <a:prstGeom prst="rect">
                <a:avLst/>
              </a:prstGeom>
              <a:blipFill>
                <a:blip r:embed="rId3"/>
                <a:stretch>
                  <a:fillRect l="-215" t="-641"/>
                </a:stretch>
              </a:blipFill>
              <a:ln>
                <a:noFill/>
              </a:ln>
            </p:spPr>
            <p:txBody>
              <a:bodyPr/>
              <a:lstStyle/>
              <a:p>
                <a:r>
                  <a:rPr lang="en-IE">
                    <a:noFill/>
                  </a:rPr>
                  <a:t> </a:t>
                </a:r>
              </a:p>
            </p:txBody>
          </p:sp>
        </mc:Fallback>
      </mc:AlternateContent>
      <p:pic>
        <p:nvPicPr>
          <p:cNvPr id="2" name="Picture 1">
            <a:extLst>
              <a:ext uri="{FF2B5EF4-FFF2-40B4-BE49-F238E27FC236}">
                <a16:creationId xmlns:a16="http://schemas.microsoft.com/office/drawing/2014/main" id="{7A8E674A-AE20-D229-BEDA-0E965DE07AE6}"/>
              </a:ext>
            </a:extLst>
          </p:cNvPr>
          <p:cNvPicPr>
            <a:picLocks noChangeAspect="1"/>
          </p:cNvPicPr>
          <p:nvPr/>
        </p:nvPicPr>
        <p:blipFill>
          <a:blip r:embed="rId4"/>
          <a:stretch>
            <a:fillRect/>
          </a:stretch>
        </p:blipFill>
        <p:spPr>
          <a:xfrm>
            <a:off x="3784049" y="1914904"/>
            <a:ext cx="1866900" cy="1917700"/>
          </a:xfrm>
          <a:prstGeom prst="rect">
            <a:avLst/>
          </a:prstGeom>
        </p:spPr>
      </p:pic>
    </p:spTree>
    <p:extLst>
      <p:ext uri="{BB962C8B-B14F-4D97-AF65-F5344CB8AC3E}">
        <p14:creationId xmlns:p14="http://schemas.microsoft.com/office/powerpoint/2010/main" val="19501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solidFill>
                  <a:srgbClr val="2E88CE"/>
                </a:solidFill>
              </a:rPr>
              <a:t>Revision Blaster</a:t>
            </a:r>
            <a:endParaRPr dirty="0"/>
          </a:p>
        </p:txBody>
      </p:sp>
      <p:sp>
        <p:nvSpPr>
          <p:cNvPr id="144" name="Google Shape;144;p25"/>
          <p:cNvSpPr txBox="1"/>
          <p:nvPr/>
        </p:nvSpPr>
        <p:spPr>
          <a:xfrm>
            <a:off x="457200" y="819149"/>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6C91A3"/>
                </a:solidFill>
                <a:latin typeface="Arial"/>
                <a:ea typeface="Arial"/>
                <a:cs typeface="Arial"/>
                <a:sym typeface="Arial"/>
              </a:rPr>
              <a:t>Level 2</a:t>
            </a:r>
            <a:endParaRPr/>
          </a:p>
        </p:txBody>
      </p:sp>
      <mc:AlternateContent xmlns:mc="http://schemas.openxmlformats.org/markup-compatibility/2006">
        <mc:Choice xmlns:a14="http://schemas.microsoft.com/office/drawing/2010/main" Requires="a14">
          <p:sp>
            <p:nvSpPr>
              <p:cNvPr id="145" name="Google Shape;145;p25"/>
              <p:cNvSpPr txBox="1"/>
              <p:nvPr/>
            </p:nvSpPr>
            <p:spPr>
              <a:xfrm>
                <a:off x="457200" y="1207354"/>
                <a:ext cx="8520599" cy="303912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AutoNum type="arabicPeriod"/>
                </a:pPr>
                <a:r>
                  <a:rPr lang="en-GB" sz="1400" i="0" u="none" strike="noStrike" cap="none" dirty="0">
                    <a:solidFill>
                      <a:srgbClr val="000000"/>
                    </a:solidFill>
                    <a:latin typeface="Arial"/>
                    <a:ea typeface="Arial"/>
                    <a:cs typeface="Arial"/>
                    <a:sym typeface="Arial"/>
                  </a:rPr>
                  <a:t>(a) Circle the fraction that is </a:t>
                </a:r>
                <a:r>
                  <a:rPr lang="en-GB" sz="1400" b="1" i="0" u="none" strike="noStrike" cap="none" dirty="0">
                    <a:solidFill>
                      <a:srgbClr val="000000"/>
                    </a:solidFill>
                    <a:latin typeface="Arial"/>
                    <a:ea typeface="Arial"/>
                    <a:cs typeface="Arial"/>
                    <a:sym typeface="Arial"/>
                  </a:rPr>
                  <a:t>not</a:t>
                </a:r>
                <a:r>
                  <a:rPr lang="en-GB" sz="1400" i="0" u="none" strike="noStrike" cap="none" dirty="0">
                    <a:solidFill>
                      <a:srgbClr val="000000"/>
                    </a:solidFill>
                    <a:latin typeface="Arial"/>
                    <a:ea typeface="Arial"/>
                    <a:cs typeface="Arial"/>
                    <a:sym typeface="Arial"/>
                  </a:rPr>
                  <a:t> equivalent to </a:t>
                </a:r>
                <a14:m>
                  <m:oMath xmlns:m="http://schemas.openxmlformats.org/officeDocument/2006/math">
                    <m:f>
                      <m:fPr>
                        <m:ctrlPr>
                          <a:rPr lang="en-GB" sz="140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3</m:t>
                        </m:r>
                      </m:num>
                      <m:den>
                        <m:r>
                          <a:rPr lang="en-GB" sz="1400" b="0" i="1" u="none" strike="noStrike" cap="none" smtClean="0">
                            <a:solidFill>
                              <a:srgbClr val="000000"/>
                            </a:solidFill>
                            <a:latin typeface="Cambria Math" panose="02040503050406030204" pitchFamily="18" charset="0"/>
                            <a:cs typeface="Arial"/>
                            <a:sym typeface="Arial"/>
                          </a:rPr>
                          <m:t>8</m:t>
                        </m:r>
                      </m:den>
                    </m:f>
                  </m:oMath>
                </a14:m>
                <a:r>
                  <a:rPr lang="en-GB" sz="1400" i="0" u="none" strike="noStrike" cap="none" dirty="0">
                    <a:solidFill>
                      <a:srgbClr val="000000"/>
                    </a:solidFill>
                    <a:latin typeface="Arial"/>
                    <a:ea typeface="Arial"/>
                    <a:cs typeface="Arial"/>
                    <a:sym typeface="Arial"/>
                  </a:rPr>
                  <a:t>.</a:t>
                </a:r>
              </a:p>
              <a:p>
                <a:pPr marR="0" lvl="0" algn="l" rtl="0">
                  <a:lnSpc>
                    <a:spcPct val="100000"/>
                  </a:lnSpc>
                  <a:spcBef>
                    <a:spcPts val="0"/>
                  </a:spcBef>
                  <a:spcAft>
                    <a:spcPts val="0"/>
                  </a:spcAft>
                </a:pPr>
                <a:endParaRPr lang="en-GB" sz="100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pPr>
                <a:r>
                  <a:rPr lang="en-GB" sz="1400" i="0" u="none" strike="noStrike" cap="none" dirty="0">
                    <a:solidFill>
                      <a:srgbClr val="000000"/>
                    </a:solidFill>
                    <a:latin typeface="Arial"/>
                    <a:ea typeface="Arial"/>
                    <a:cs typeface="Arial"/>
                    <a:sym typeface="Arial"/>
                  </a:rPr>
                  <a:t>	</a:t>
                </a:r>
                <a14:m>
                  <m:oMath xmlns:m="http://schemas.openxmlformats.org/officeDocument/2006/math">
                    <m:f>
                      <m:fPr>
                        <m:ctrlPr>
                          <a:rPr lang="en-GB" sz="140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6</m:t>
                        </m:r>
                      </m:num>
                      <m:den>
                        <m:r>
                          <a:rPr lang="en-GB" sz="1400" b="0" i="1" u="none" strike="noStrike" cap="none" smtClean="0">
                            <a:solidFill>
                              <a:srgbClr val="000000"/>
                            </a:solidFill>
                            <a:latin typeface="Cambria Math" panose="02040503050406030204" pitchFamily="18" charset="0"/>
                            <a:cs typeface="Arial"/>
                            <a:sym typeface="Arial"/>
                          </a:rPr>
                          <m:t>16</m:t>
                        </m:r>
                      </m:den>
                    </m:f>
                  </m:oMath>
                </a14:m>
                <a:r>
                  <a:rPr lang="en-GB" sz="1400" i="0" u="none" strike="noStrike" cap="none" dirty="0">
                    <a:solidFill>
                      <a:srgbClr val="000000"/>
                    </a:solidFill>
                    <a:latin typeface="Arial"/>
                    <a:ea typeface="Arial"/>
                    <a:cs typeface="Arial"/>
                    <a:sym typeface="Arial"/>
                  </a:rPr>
                  <a:t>	</a:t>
                </a:r>
                <a14:m>
                  <m:oMath xmlns:m="http://schemas.openxmlformats.org/officeDocument/2006/math">
                    <m:f>
                      <m:fPr>
                        <m:ctrlPr>
                          <a:rPr lang="en-GB" sz="140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9</m:t>
                        </m:r>
                      </m:num>
                      <m:den>
                        <m:r>
                          <a:rPr lang="en-GB" sz="1400" b="0" i="1" u="none" strike="noStrike" cap="none" smtClean="0">
                            <a:solidFill>
                              <a:srgbClr val="000000"/>
                            </a:solidFill>
                            <a:latin typeface="Cambria Math" panose="02040503050406030204" pitchFamily="18" charset="0"/>
                            <a:cs typeface="Arial"/>
                            <a:sym typeface="Arial"/>
                          </a:rPr>
                          <m:t>24</m:t>
                        </m:r>
                      </m:den>
                    </m:f>
                  </m:oMath>
                </a14:m>
                <a:r>
                  <a:rPr lang="en-GB" sz="1400" i="0" u="none" strike="noStrike" cap="none" dirty="0">
                    <a:solidFill>
                      <a:srgbClr val="000000"/>
                    </a:solidFill>
                    <a:latin typeface="Arial"/>
                    <a:ea typeface="Arial"/>
                    <a:cs typeface="Arial"/>
                    <a:sym typeface="Arial"/>
                  </a:rPr>
                  <a:t> 	</a:t>
                </a:r>
                <a14:m>
                  <m:oMath xmlns:m="http://schemas.openxmlformats.org/officeDocument/2006/math">
                    <m:f>
                      <m:fPr>
                        <m:ctrlPr>
                          <a:rPr lang="en-GB" sz="140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12</m:t>
                        </m:r>
                      </m:num>
                      <m:den>
                        <m:r>
                          <a:rPr lang="en-GB" sz="1400" b="0" i="1" u="none" strike="noStrike" cap="none" smtClean="0">
                            <a:solidFill>
                              <a:srgbClr val="000000"/>
                            </a:solidFill>
                            <a:latin typeface="Cambria Math" panose="02040503050406030204" pitchFamily="18" charset="0"/>
                            <a:cs typeface="Arial"/>
                            <a:sym typeface="Arial"/>
                          </a:rPr>
                          <m:t>32</m:t>
                        </m:r>
                      </m:den>
                    </m:f>
                  </m:oMath>
                </a14:m>
                <a:r>
                  <a:rPr lang="en-GB" sz="1400" i="0" u="none" strike="noStrike" cap="none" dirty="0">
                    <a:solidFill>
                      <a:srgbClr val="000000"/>
                    </a:solidFill>
                    <a:latin typeface="Arial"/>
                    <a:ea typeface="Arial"/>
                    <a:cs typeface="Arial"/>
                    <a:sym typeface="Arial"/>
                  </a:rPr>
                  <a:t> 	</a:t>
                </a:r>
                <a14:m>
                  <m:oMath xmlns:m="http://schemas.openxmlformats.org/officeDocument/2006/math">
                    <m:f>
                      <m:fPr>
                        <m:ctrlPr>
                          <a:rPr lang="en-GB" sz="140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15</m:t>
                        </m:r>
                      </m:num>
                      <m:den>
                        <m:r>
                          <a:rPr lang="en-GB" sz="1400" b="0" i="1" u="none" strike="noStrike" cap="none" smtClean="0">
                            <a:solidFill>
                              <a:srgbClr val="000000"/>
                            </a:solidFill>
                            <a:latin typeface="Cambria Math" panose="02040503050406030204" pitchFamily="18" charset="0"/>
                            <a:cs typeface="Arial"/>
                            <a:sym typeface="Arial"/>
                          </a:rPr>
                          <m:t>35</m:t>
                        </m:r>
                      </m:den>
                    </m:f>
                  </m:oMath>
                </a14:m>
                <a:r>
                  <a:rPr lang="en-GB" sz="1400" i="0" u="none" strike="noStrike" cap="none" dirty="0">
                    <a:solidFill>
                      <a:srgbClr val="000000"/>
                    </a:solidFill>
                    <a:latin typeface="Arial"/>
                    <a:ea typeface="Arial"/>
                    <a:cs typeface="Arial"/>
                    <a:sym typeface="Arial"/>
                  </a:rPr>
                  <a:t> </a:t>
                </a:r>
              </a:p>
              <a:p>
                <a:pPr marR="0" lvl="0" algn="l" rtl="0">
                  <a:lnSpc>
                    <a:spcPct val="100000"/>
                  </a:lnSpc>
                  <a:spcBef>
                    <a:spcPts val="0"/>
                  </a:spcBef>
                  <a:spcAft>
                    <a:spcPts val="0"/>
                  </a:spcAft>
                </a:pPr>
                <a:endParaRPr lang="en-GB"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    (b) Circle the fraction greater than </a:t>
                </a:r>
                <a14:m>
                  <m:oMath xmlns:m="http://schemas.openxmlformats.org/officeDocument/2006/math">
                    <m:f>
                      <m:fPr>
                        <m:ctrlPr>
                          <a:rPr lang="en-GB" sz="1400" i="1" u="none" strike="noStrike" cap="none" dirty="0" smtClean="0">
                            <a:solidFill>
                              <a:srgbClr val="000000"/>
                            </a:solidFill>
                            <a:latin typeface="Cambria Math" panose="02040503050406030204" pitchFamily="18" charset="0"/>
                            <a:cs typeface="Arial"/>
                            <a:sym typeface="Arial"/>
                          </a:rPr>
                        </m:ctrlPr>
                      </m:fPr>
                      <m:num>
                        <m:r>
                          <a:rPr lang="en-GB" sz="1400" b="0" i="1" u="none" strike="noStrike" cap="none" dirty="0" smtClean="0">
                            <a:solidFill>
                              <a:srgbClr val="000000"/>
                            </a:solidFill>
                            <a:latin typeface="Cambria Math" panose="02040503050406030204" pitchFamily="18" charset="0"/>
                            <a:cs typeface="Arial"/>
                            <a:sym typeface="Arial"/>
                          </a:rPr>
                          <m:t>3</m:t>
                        </m:r>
                      </m:num>
                      <m:den>
                        <m:r>
                          <a:rPr lang="en-GB" sz="1400" b="0" i="1" u="none" strike="noStrike" cap="none" dirty="0" smtClean="0">
                            <a:solidFill>
                              <a:srgbClr val="000000"/>
                            </a:solidFill>
                            <a:latin typeface="Cambria Math" panose="02040503050406030204" pitchFamily="18" charset="0"/>
                            <a:cs typeface="Arial"/>
                            <a:sym typeface="Arial"/>
                          </a:rPr>
                          <m:t>10</m:t>
                        </m:r>
                      </m:den>
                    </m:f>
                  </m:oMath>
                </a14:m>
                <a:r>
                  <a:rPr lang="en-GB" sz="1400" i="0" u="none" strike="noStrike" cap="none" dirty="0">
                    <a:solidFill>
                      <a:srgbClr val="000000"/>
                    </a:solidFill>
                    <a:latin typeface="Arial"/>
                    <a:ea typeface="Arial"/>
                    <a:cs typeface="Arial"/>
                    <a:sym typeface="Arial"/>
                  </a:rPr>
                  <a:t>. </a:t>
                </a:r>
              </a:p>
              <a:p>
                <a:pPr marL="0" marR="0" lvl="0" indent="0" algn="l" rtl="0">
                  <a:lnSpc>
                    <a:spcPct val="100000"/>
                  </a:lnSpc>
                  <a:spcBef>
                    <a:spcPts val="0"/>
                  </a:spcBef>
                  <a:spcAft>
                    <a:spcPts val="0"/>
                  </a:spcAft>
                  <a:buNone/>
                </a:pPr>
                <a:endParaRPr lang="en-GB" sz="1000" i="0" u="none" strike="noStrike" cap="none" dirty="0">
                  <a:solidFill>
                    <a:srgbClr val="000000"/>
                  </a:solidFill>
                  <a:latin typeface="Arial"/>
                  <a:ea typeface="Arial"/>
                  <a:cs typeface="Arial"/>
                  <a:sym typeface="Arial"/>
                </a:endParaRPr>
              </a:p>
              <a:p>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11</m:t>
                        </m:r>
                      </m:den>
                    </m:f>
                  </m:oMath>
                </a14:m>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15</m:t>
                        </m:r>
                      </m:den>
                    </m:f>
                  </m:oMath>
                </a14:m>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29</m:t>
                        </m:r>
                      </m:num>
                      <m:den>
                        <m:r>
                          <a:rPr lang="en-GB" b="0" i="1" smtClean="0">
                            <a:latin typeface="Cambria Math" panose="02040503050406030204" pitchFamily="18" charset="0"/>
                          </a:rPr>
                          <m:t>100</m:t>
                        </m:r>
                      </m:den>
                    </m:f>
                  </m:oMath>
                </a14:m>
                <a:r>
                  <a:rPr lang="en-GB" dirty="0"/>
                  <a:t> </a:t>
                </a:r>
              </a:p>
              <a:p>
                <a:pPr marL="0" marR="0" lvl="0" indent="0" algn="l" rtl="0">
                  <a:lnSpc>
                    <a:spcPct val="100000"/>
                  </a:lnSpc>
                  <a:spcBef>
                    <a:spcPts val="0"/>
                  </a:spcBef>
                  <a:spcAft>
                    <a:spcPts val="0"/>
                  </a:spcAft>
                  <a:buNone/>
                </a:pPr>
                <a:endParaRPr lang="en-GB"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dirty="0"/>
                  <a:t>    </a:t>
                </a:r>
                <a:r>
                  <a:rPr lang="en-GB" sz="1400" i="0" u="none" strike="noStrike" cap="none" dirty="0">
                    <a:solidFill>
                      <a:srgbClr val="000000"/>
                    </a:solidFill>
                    <a:latin typeface="Arial"/>
                    <a:ea typeface="Arial"/>
                    <a:cs typeface="Arial"/>
                    <a:sym typeface="Arial"/>
                  </a:rPr>
                  <a:t>(c) Circle the two values that are equivalent to </a:t>
                </a:r>
                <a14:m>
                  <m:oMath xmlns:m="http://schemas.openxmlformats.org/officeDocument/2006/math">
                    <m:f>
                      <m:fPr>
                        <m:ctrlPr>
                          <a:rPr lang="en-GB" sz="1400" i="1" u="none" strike="noStrike" cap="none" dirty="0" smtClean="0">
                            <a:solidFill>
                              <a:srgbClr val="000000"/>
                            </a:solidFill>
                            <a:latin typeface="Cambria Math" panose="02040503050406030204" pitchFamily="18" charset="0"/>
                            <a:cs typeface="Arial"/>
                            <a:sym typeface="Arial"/>
                          </a:rPr>
                        </m:ctrlPr>
                      </m:fPr>
                      <m:num>
                        <m:r>
                          <a:rPr lang="en-GB" sz="1400" b="0" i="1" u="none" strike="noStrike" cap="none" dirty="0" smtClean="0">
                            <a:solidFill>
                              <a:srgbClr val="000000"/>
                            </a:solidFill>
                            <a:latin typeface="Cambria Math" panose="02040503050406030204" pitchFamily="18" charset="0"/>
                            <a:cs typeface="Arial"/>
                            <a:sym typeface="Arial"/>
                          </a:rPr>
                          <m:t>2</m:t>
                        </m:r>
                      </m:num>
                      <m:den>
                        <m:r>
                          <a:rPr lang="en-GB" sz="1400" b="0" i="1" u="none" strike="noStrike" cap="none" dirty="0" smtClean="0">
                            <a:solidFill>
                              <a:srgbClr val="000000"/>
                            </a:solidFill>
                            <a:latin typeface="Cambria Math" panose="02040503050406030204" pitchFamily="18" charset="0"/>
                            <a:cs typeface="Arial"/>
                            <a:sym typeface="Arial"/>
                          </a:rPr>
                          <m:t>3</m:t>
                        </m:r>
                      </m:den>
                    </m:f>
                  </m:oMath>
                </a14:m>
                <a:r>
                  <a:rPr lang="en-GB" sz="1400" i="0" u="none" strike="noStrike" cap="none" dirty="0">
                    <a:solidFill>
                      <a:srgbClr val="000000"/>
                    </a:solidFill>
                    <a:latin typeface="Arial"/>
                    <a:ea typeface="Arial"/>
                    <a:cs typeface="Arial"/>
                    <a:sym typeface="Arial"/>
                  </a:rPr>
                  <a:t>.</a:t>
                </a:r>
              </a:p>
              <a:p>
                <a:pPr marL="0" marR="0" lvl="0" indent="0" algn="l" rtl="0">
                  <a:lnSpc>
                    <a:spcPct val="100000"/>
                  </a:lnSpc>
                  <a:spcBef>
                    <a:spcPts val="0"/>
                  </a:spcBef>
                  <a:spcAft>
                    <a:spcPts val="0"/>
                  </a:spcAft>
                  <a:buNone/>
                </a:pPr>
                <a:endParaRPr lang="en-GB" sz="1000" i="0" u="none" strike="noStrike" cap="none" dirty="0">
                  <a:solidFill>
                    <a:srgbClr val="000000"/>
                  </a:solidFill>
                  <a:latin typeface="Arial"/>
                  <a:ea typeface="Arial"/>
                  <a:cs typeface="Arial"/>
                  <a:sym typeface="Arial"/>
                </a:endParaRPr>
              </a:p>
              <a:p>
                <a:r>
                  <a:rPr lang="en-GB" sz="1400" i="0" u="none" strike="noStrike" cap="none" dirty="0">
                    <a:solidFill>
                      <a:srgbClr val="000000"/>
                    </a:solidFill>
                    <a:latin typeface="Arial"/>
                    <a:ea typeface="Arial"/>
                    <a:cs typeface="Arial"/>
                    <a:sym typeface="Arial"/>
                  </a:rPr>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66</m:t>
                        </m:r>
                      </m:num>
                      <m:den>
                        <m:r>
                          <a:rPr lang="en-GB" b="0" i="1" smtClean="0">
                            <a:latin typeface="Cambria Math" panose="02040503050406030204" pitchFamily="18" charset="0"/>
                          </a:rPr>
                          <m:t>100</m:t>
                        </m:r>
                      </m:den>
                    </m:f>
                  </m:oMath>
                </a14:m>
                <a:r>
                  <a:rPr lang="en-GB" dirty="0"/>
                  <a:t>	0∙6 	60%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66</m:t>
                        </m:r>
                      </m:num>
                      <m:den>
                        <m:r>
                          <a:rPr lang="en-GB" b="0" i="1" smtClean="0">
                            <a:latin typeface="Cambria Math" panose="02040503050406030204" pitchFamily="18" charset="0"/>
                          </a:rPr>
                          <m:t>99</m:t>
                        </m:r>
                      </m:den>
                    </m:f>
                  </m:oMath>
                </a14:m>
                <a:r>
                  <a:rPr lang="en-GB" dirty="0"/>
                  <a:t> 	0∙6</a:t>
                </a:r>
              </a:p>
              <a:p>
                <a:pPr marL="0" marR="0" lvl="0" indent="0" algn="l" rtl="0">
                  <a:lnSpc>
                    <a:spcPct val="100000"/>
                  </a:lnSpc>
                  <a:spcBef>
                    <a:spcPts val="0"/>
                  </a:spcBef>
                  <a:spcAft>
                    <a:spcPts val="0"/>
                  </a:spcAft>
                  <a:buNone/>
                </a:pPr>
                <a:endParaRPr lang="en-GB" sz="1400" i="0" u="none" strike="noStrike" cap="none" dirty="0">
                  <a:solidFill>
                    <a:srgbClr val="000000"/>
                  </a:solidFill>
                  <a:latin typeface="Arial"/>
                  <a:ea typeface="Arial"/>
                  <a:cs typeface="Arial"/>
                  <a:sym typeface="Arial"/>
                </a:endParaRPr>
              </a:p>
            </p:txBody>
          </p:sp>
        </mc:Choice>
        <mc:Fallback>
          <p:sp>
            <p:nvSpPr>
              <p:cNvPr id="145" name="Google Shape;145;p25"/>
              <p:cNvSpPr txBox="1">
                <a:spLocks noRot="1" noChangeAspect="1" noMove="1" noResize="1" noEditPoints="1" noAdjustHandles="1" noChangeArrowheads="1" noChangeShapeType="1" noTextEdit="1"/>
              </p:cNvSpPr>
              <p:nvPr/>
            </p:nvSpPr>
            <p:spPr>
              <a:xfrm>
                <a:off x="457200" y="1207354"/>
                <a:ext cx="8520599" cy="3039125"/>
              </a:xfrm>
              <a:prstGeom prst="rect">
                <a:avLst/>
              </a:prstGeom>
              <a:blipFill>
                <a:blip r:embed="rId3"/>
                <a:stretch>
                  <a:fillRect l="-143"/>
                </a:stretch>
              </a:blipFill>
              <a:ln>
                <a:noFill/>
              </a:ln>
            </p:spPr>
            <p:txBody>
              <a:bodyPr/>
              <a:lstStyle/>
              <a:p>
                <a:r>
                  <a:rPr lang="en-IE">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793F619F-3A33-79C9-1335-47750705288B}"/>
            </a:ext>
          </a:extLst>
        </p:cNvPr>
        <p:cNvGrpSpPr/>
        <p:nvPr/>
      </p:nvGrpSpPr>
      <p:grpSpPr>
        <a:xfrm>
          <a:off x="0" y="0"/>
          <a:ext cx="0" cy="0"/>
          <a:chOff x="0" y="0"/>
          <a:chExt cx="0" cy="0"/>
        </a:xfrm>
      </p:grpSpPr>
      <p:sp>
        <p:nvSpPr>
          <p:cNvPr id="143" name="Google Shape;143;p25">
            <a:extLst>
              <a:ext uri="{FF2B5EF4-FFF2-40B4-BE49-F238E27FC236}">
                <a16:creationId xmlns:a16="http://schemas.microsoft.com/office/drawing/2014/main" id="{B1AB52A3-DAC7-0E09-1771-AFA01A072A09}"/>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solidFill>
                  <a:srgbClr val="2E88CE"/>
                </a:solidFill>
              </a:rPr>
              <a:t>Revision Blaster</a:t>
            </a:r>
            <a:endParaRPr dirty="0"/>
          </a:p>
        </p:txBody>
      </p:sp>
      <p:sp>
        <p:nvSpPr>
          <p:cNvPr id="144" name="Google Shape;144;p25">
            <a:extLst>
              <a:ext uri="{FF2B5EF4-FFF2-40B4-BE49-F238E27FC236}">
                <a16:creationId xmlns:a16="http://schemas.microsoft.com/office/drawing/2014/main" id="{305E7443-7B7E-911A-99F4-B0D0378DD852}"/>
              </a:ext>
            </a:extLst>
          </p:cNvPr>
          <p:cNvSpPr txBox="1"/>
          <p:nvPr/>
        </p:nvSpPr>
        <p:spPr>
          <a:xfrm>
            <a:off x="457200" y="819149"/>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6C91A3"/>
                </a:solidFill>
                <a:latin typeface="Arial"/>
                <a:ea typeface="Arial"/>
                <a:cs typeface="Arial"/>
                <a:sym typeface="Arial"/>
              </a:rPr>
              <a:t>Level 2</a:t>
            </a:r>
            <a:endParaRPr/>
          </a:p>
        </p:txBody>
      </p:sp>
      <mc:AlternateContent xmlns:mc="http://schemas.openxmlformats.org/markup-compatibility/2006">
        <mc:Choice xmlns:a14="http://schemas.microsoft.com/office/drawing/2010/main" Requires="a14">
          <p:sp>
            <p:nvSpPr>
              <p:cNvPr id="145" name="Google Shape;145;p25">
                <a:extLst>
                  <a:ext uri="{FF2B5EF4-FFF2-40B4-BE49-F238E27FC236}">
                    <a16:creationId xmlns:a16="http://schemas.microsoft.com/office/drawing/2014/main" id="{9B04F576-9BE0-9793-C27D-19D23116BF8C}"/>
                  </a:ext>
                </a:extLst>
              </p:cNvPr>
              <p:cNvSpPr txBox="1"/>
              <p:nvPr/>
            </p:nvSpPr>
            <p:spPr>
              <a:xfrm>
                <a:off x="457200" y="1207354"/>
                <a:ext cx="8520599" cy="2767448"/>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GB" dirty="0"/>
                  <a:t>2</a:t>
                </a:r>
                <a:r>
                  <a:rPr lang="en-GB" sz="1400" i="0" u="none" strike="noStrike" cap="none" dirty="0">
                    <a:solidFill>
                      <a:srgbClr val="000000"/>
                    </a:solidFill>
                    <a:latin typeface="Arial"/>
                    <a:ea typeface="Arial"/>
                    <a:cs typeface="Arial"/>
                    <a:sym typeface="Arial"/>
                  </a:rPr>
                  <a:t>. (a) Put these numbers in order starting with the smallest. </a:t>
                </a:r>
              </a:p>
              <a:p>
                <a:pPr marR="0" lvl="0" algn="l" rtl="0">
                  <a:lnSpc>
                    <a:spcPct val="100000"/>
                  </a:lnSpc>
                  <a:spcBef>
                    <a:spcPts val="0"/>
                  </a:spcBef>
                  <a:spcAft>
                    <a:spcPts val="0"/>
                  </a:spcAft>
                </a:pPr>
                <a:endParaRPr lang="en-GB" sz="1000" i="0" u="none" strike="noStrike" cap="none" dirty="0">
                  <a:solidFill>
                    <a:srgbClr val="000000"/>
                  </a:solidFill>
                  <a:latin typeface="Arial"/>
                  <a:ea typeface="Arial"/>
                  <a:cs typeface="Arial"/>
                  <a:sym typeface="Arial"/>
                </a:endParaRPr>
              </a:p>
              <a:p>
                <a:pPr lvl="0"/>
                <a:r>
                  <a:rPr lang="en-GB" sz="1400" i="0" u="none" strike="noStrike" cap="none" dirty="0">
                    <a:solidFill>
                      <a:srgbClr val="000000"/>
                    </a:solidFill>
                    <a:latin typeface="Arial"/>
                    <a:ea typeface="Arial"/>
                    <a:cs typeface="Arial"/>
                    <a:sym typeface="Arial"/>
                  </a:rPr>
                  <a:t>	33</a:t>
                </a:r>
                <a:r>
                  <a:rPr lang="en-GB" dirty="0"/>
                  <a:t>∙</a:t>
                </a:r>
                <a:r>
                  <a:rPr lang="en-GB" sz="1400" i="0" u="none" strike="noStrike" cap="none" dirty="0">
                    <a:solidFill>
                      <a:srgbClr val="000000"/>
                    </a:solidFill>
                    <a:latin typeface="Arial"/>
                    <a:ea typeface="Arial"/>
                    <a:cs typeface="Arial"/>
                    <a:sym typeface="Arial"/>
                  </a:rPr>
                  <a:t>3	</a:t>
                </a:r>
                <a14:m>
                  <m:oMath xmlns:m="http://schemas.openxmlformats.org/officeDocument/2006/math">
                    <m:f>
                      <m:fPr>
                        <m:ctrlPr>
                          <a:rPr lang="en-GB" sz="1400" i="1" u="none" strike="noStrike" cap="none" smtClean="0">
                            <a:solidFill>
                              <a:srgbClr val="000000"/>
                            </a:solidFill>
                            <a:latin typeface="Cambria Math" panose="02040503050406030204" pitchFamily="18" charset="0"/>
                            <a:cs typeface="Arial"/>
                            <a:sym typeface="Arial"/>
                          </a:rPr>
                        </m:ctrlPr>
                      </m:fPr>
                      <m:num>
                        <m:r>
                          <a:rPr lang="en-GB" sz="1400" b="0" i="1" u="none" strike="noStrike" cap="none" smtClean="0">
                            <a:solidFill>
                              <a:srgbClr val="000000"/>
                            </a:solidFill>
                            <a:latin typeface="Cambria Math" panose="02040503050406030204" pitchFamily="18" charset="0"/>
                            <a:cs typeface="Arial"/>
                            <a:sym typeface="Arial"/>
                          </a:rPr>
                          <m:t>1</m:t>
                        </m:r>
                      </m:num>
                      <m:den>
                        <m:r>
                          <a:rPr lang="en-GB" sz="1400" b="0" i="1" u="none" strike="noStrike" cap="none" smtClean="0">
                            <a:solidFill>
                              <a:srgbClr val="000000"/>
                            </a:solidFill>
                            <a:latin typeface="Cambria Math" panose="02040503050406030204" pitchFamily="18" charset="0"/>
                            <a:cs typeface="Arial"/>
                            <a:sym typeface="Arial"/>
                          </a:rPr>
                          <m:t>33</m:t>
                        </m:r>
                      </m:den>
                    </m:f>
                  </m:oMath>
                </a14:m>
                <a:r>
                  <a:rPr lang="en-GB" sz="1400" i="0" u="none" strike="noStrike" cap="none" dirty="0">
                    <a:solidFill>
                      <a:srgbClr val="000000"/>
                    </a:solidFill>
                    <a:latin typeface="Arial"/>
                    <a:ea typeface="Arial"/>
                    <a:cs typeface="Arial"/>
                    <a:sym typeface="Arial"/>
                  </a:rPr>
                  <a:t> 	</a:t>
                </a:r>
                <a:r>
                  <a:rPr lang="en-GB" dirty="0"/>
                  <a:t> −</a:t>
                </a:r>
                <a:r>
                  <a:rPr lang="en-GB" sz="1400" i="0" u="none" strike="noStrike" cap="none" dirty="0">
                    <a:solidFill>
                      <a:srgbClr val="000000"/>
                    </a:solidFill>
                    <a:latin typeface="Arial"/>
                    <a:ea typeface="Arial"/>
                    <a:cs typeface="Arial"/>
                    <a:sym typeface="Arial"/>
                  </a:rPr>
                  <a:t>0</a:t>
                </a:r>
                <a:r>
                  <a:rPr lang="en-GB" dirty="0"/>
                  <a:t>∙</a:t>
                </a:r>
                <a:r>
                  <a:rPr lang="en-GB" sz="1400" i="0" u="none" strike="noStrike" cap="none" dirty="0">
                    <a:solidFill>
                      <a:srgbClr val="000000"/>
                    </a:solidFill>
                    <a:latin typeface="Arial"/>
                    <a:ea typeface="Arial"/>
                    <a:cs typeface="Arial"/>
                    <a:sym typeface="Arial"/>
                  </a:rPr>
                  <a:t>3	3</a:t>
                </a:r>
                <a:r>
                  <a:rPr lang="en-GB" dirty="0"/>
                  <a:t>∙</a:t>
                </a:r>
                <a:r>
                  <a:rPr lang="en-GB" sz="1400" i="0" u="none" strike="noStrike" cap="none" dirty="0">
                    <a:solidFill>
                      <a:srgbClr val="000000"/>
                    </a:solidFill>
                    <a:latin typeface="Arial"/>
                    <a:ea typeface="Arial"/>
                    <a:cs typeface="Arial"/>
                    <a:sym typeface="Arial"/>
                  </a:rPr>
                  <a:t>03</a:t>
                </a:r>
              </a:p>
              <a:p>
                <a:pPr marL="0" marR="0" lvl="0" indent="0" algn="l" rtl="0">
                  <a:lnSpc>
                    <a:spcPct val="100000"/>
                  </a:lnSpc>
                  <a:spcBef>
                    <a:spcPts val="0"/>
                  </a:spcBef>
                  <a:spcAft>
                    <a:spcPts val="0"/>
                  </a:spcAft>
                  <a:buNone/>
                </a:pPr>
                <a:endParaRPr lang="en-GB"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    (b) Jo thinks the difference between −0∙3 and 33∙3 is 33. Is she correct?</a:t>
                </a:r>
              </a:p>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 </a:t>
                </a:r>
              </a:p>
              <a:p>
                <a:pPr marL="0" marR="0" lvl="0" indent="0" algn="l" rtl="0">
                  <a:lnSpc>
                    <a:spcPct val="100000"/>
                  </a:lnSpc>
                  <a:spcBef>
                    <a:spcPts val="0"/>
                  </a:spcBef>
                  <a:spcAft>
                    <a:spcPts val="0"/>
                  </a:spcAft>
                  <a:buNone/>
                </a:pPr>
                <a:endParaRPr lang="en-GB" dirty="0"/>
              </a:p>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3. For every €200 that Mrs Kerins earns, she saves €34.</a:t>
                </a:r>
              </a:p>
              <a:p>
                <a:pPr marL="0" marR="0" lvl="0" indent="0" algn="l" rtl="0">
                  <a:lnSpc>
                    <a:spcPct val="100000"/>
                  </a:lnSpc>
                  <a:spcBef>
                    <a:spcPts val="0"/>
                  </a:spcBef>
                  <a:spcAft>
                    <a:spcPts val="0"/>
                  </a:spcAft>
                  <a:buNone/>
                </a:pPr>
                <a:endParaRPr lang="en-GB" sz="140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AutoNum type="alphaLcParenBoth"/>
                </a:pPr>
                <a:r>
                  <a:rPr lang="en-GB" sz="1400" i="0" u="none" strike="noStrike" cap="none" dirty="0">
                    <a:solidFill>
                      <a:srgbClr val="000000"/>
                    </a:solidFill>
                    <a:latin typeface="Arial"/>
                    <a:ea typeface="Arial"/>
                    <a:cs typeface="Arial"/>
                    <a:sym typeface="Arial"/>
                  </a:rPr>
                  <a:t>Work out €34 as a percentage of €200.</a:t>
                </a:r>
              </a:p>
              <a:p>
                <a:pPr marL="342900" marR="0" lvl="0" indent="-342900" algn="l" rtl="0">
                  <a:lnSpc>
                    <a:spcPct val="100000"/>
                  </a:lnSpc>
                  <a:spcBef>
                    <a:spcPts val="0"/>
                  </a:spcBef>
                  <a:spcAft>
                    <a:spcPts val="0"/>
                  </a:spcAft>
                  <a:buAutoNum type="alphaLcParenBoth"/>
                </a:pPr>
                <a:endParaRPr lang="en-GB"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i="0" u="none" strike="noStrike" cap="none" dirty="0">
                    <a:solidFill>
                      <a:srgbClr val="000000"/>
                    </a:solidFill>
                    <a:latin typeface="Arial"/>
                    <a:ea typeface="Arial"/>
                    <a:cs typeface="Arial"/>
                    <a:sym typeface="Arial"/>
                  </a:rPr>
                  <a:t>(b) Last month Mrs Kerins earned €1 000. How much of this did she save?</a:t>
                </a:r>
                <a:endParaRPr sz="1400" i="0" u="none" strike="noStrike" cap="none" dirty="0">
                  <a:solidFill>
                    <a:srgbClr val="000000"/>
                  </a:solidFill>
                  <a:latin typeface="Arial"/>
                  <a:ea typeface="Arial"/>
                  <a:cs typeface="Arial"/>
                  <a:sym typeface="Arial"/>
                </a:endParaRPr>
              </a:p>
            </p:txBody>
          </p:sp>
        </mc:Choice>
        <mc:Fallback>
          <p:sp>
            <p:nvSpPr>
              <p:cNvPr id="145" name="Google Shape;145;p25">
                <a:extLst>
                  <a:ext uri="{FF2B5EF4-FFF2-40B4-BE49-F238E27FC236}">
                    <a16:creationId xmlns:a16="http://schemas.microsoft.com/office/drawing/2014/main" id="{9B04F576-9BE0-9793-C27D-19D23116BF8C}"/>
                  </a:ext>
                </a:extLst>
              </p:cNvPr>
              <p:cNvSpPr txBox="1">
                <a:spLocks noRot="1" noChangeAspect="1" noMove="1" noResize="1" noEditPoints="1" noAdjustHandles="1" noChangeArrowheads="1" noChangeShapeType="1" noTextEdit="1"/>
              </p:cNvSpPr>
              <p:nvPr/>
            </p:nvSpPr>
            <p:spPr>
              <a:xfrm>
                <a:off x="457200" y="1207354"/>
                <a:ext cx="8520599" cy="2767448"/>
              </a:xfrm>
              <a:prstGeom prst="rect">
                <a:avLst/>
              </a:prstGeom>
              <a:blipFill>
                <a:blip r:embed="rId3"/>
                <a:stretch>
                  <a:fillRect l="-215" t="-441"/>
                </a:stretch>
              </a:blipFill>
              <a:ln>
                <a:noFill/>
              </a:ln>
            </p:spPr>
            <p:txBody>
              <a:bodyPr/>
              <a:lstStyle/>
              <a:p>
                <a:r>
                  <a:rPr lang="en-IE">
                    <a:noFill/>
                  </a:rPr>
                  <a:t> </a:t>
                </a:r>
              </a:p>
            </p:txBody>
          </p:sp>
        </mc:Fallback>
      </mc:AlternateContent>
    </p:spTree>
    <p:extLst>
      <p:ext uri="{BB962C8B-B14F-4D97-AF65-F5344CB8AC3E}">
        <p14:creationId xmlns:p14="http://schemas.microsoft.com/office/powerpoint/2010/main" val="2770032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solidFill>
                  <a:srgbClr val="2E88CE"/>
                </a:solidFill>
              </a:rPr>
              <a:t>Revision Blaster</a:t>
            </a:r>
            <a:endParaRPr dirty="0"/>
          </a:p>
        </p:txBody>
      </p:sp>
      <p:sp>
        <p:nvSpPr>
          <p:cNvPr id="151" name="Google Shape;151;p26"/>
          <p:cNvSpPr txBox="1"/>
          <p:nvPr/>
        </p:nvSpPr>
        <p:spPr>
          <a:xfrm>
            <a:off x="457200" y="819149"/>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A47B0C"/>
                </a:solidFill>
                <a:latin typeface="Arial"/>
                <a:ea typeface="Arial"/>
                <a:cs typeface="Arial"/>
                <a:sym typeface="Arial"/>
              </a:rPr>
              <a:t>Level 3</a:t>
            </a:r>
            <a:endParaRPr/>
          </a:p>
        </p:txBody>
      </p:sp>
      <p:sp>
        <p:nvSpPr>
          <p:cNvPr id="152" name="Google Shape;152;p26"/>
          <p:cNvSpPr txBox="1"/>
          <p:nvPr/>
        </p:nvSpPr>
        <p:spPr>
          <a:xfrm>
            <a:off x="457200" y="1126926"/>
            <a:ext cx="8520599" cy="1815841"/>
          </a:xfrm>
          <a:prstGeom prst="rect">
            <a:avLst/>
          </a:prstGeom>
          <a:noFill/>
          <a:ln>
            <a:noFill/>
          </a:ln>
        </p:spPr>
        <p:txBody>
          <a:bodyPr spcFirstLastPara="1" wrap="square" lIns="91425" tIns="45700" rIns="91425" bIns="45700" anchor="t" anchorCtr="0">
            <a:spAutoFit/>
          </a:bodyPr>
          <a:lstStyle/>
          <a:p>
            <a:pPr marL="342900" lvl="0" indent="-342900">
              <a:buAutoNum type="arabicPeriod"/>
            </a:pPr>
            <a:r>
              <a:rPr lang="en-GB" sz="1400" b="0" i="0" u="none" strike="noStrike" cap="none" dirty="0">
                <a:solidFill>
                  <a:srgbClr val="000000"/>
                </a:solidFill>
                <a:latin typeface="Arial"/>
                <a:ea typeface="Arial"/>
                <a:cs typeface="Arial"/>
                <a:sym typeface="Arial"/>
              </a:rPr>
              <a:t>Which is the greater percentage? Put a tick (</a:t>
            </a:r>
            <a:r>
              <a:rPr lang="en-IE" dirty="0"/>
              <a:t>✓</a:t>
            </a:r>
            <a:r>
              <a:rPr lang="en-GB" sz="1400" b="0" i="0" u="none" strike="noStrike" cap="none" dirty="0">
                <a:solidFill>
                  <a:srgbClr val="000000"/>
                </a:solidFill>
                <a:latin typeface="Arial"/>
                <a:ea typeface="Arial"/>
                <a:cs typeface="Arial"/>
                <a:sym typeface="Arial"/>
              </a:rPr>
              <a:t>) in the correct box. </a:t>
            </a:r>
          </a:p>
          <a:p>
            <a:pPr marL="342900" lvl="0" indent="-342900">
              <a:buAutoNum type="arabicPeriod"/>
            </a:pPr>
            <a:endParaRPr lang="en-GB" sz="1400" b="0" i="0" u="none" strike="noStrike" cap="none" dirty="0">
              <a:solidFill>
                <a:srgbClr val="000000"/>
              </a:solidFill>
              <a:latin typeface="Arial"/>
              <a:ea typeface="Arial"/>
              <a:cs typeface="Arial"/>
              <a:sym typeface="Arial"/>
            </a:endParaRPr>
          </a:p>
          <a:p>
            <a:pPr lvl="0"/>
            <a:r>
              <a:rPr lang="en-GB" sz="1400" b="0" i="0" u="none" strike="noStrike" cap="none" dirty="0">
                <a:solidFill>
                  <a:srgbClr val="000000"/>
                </a:solidFill>
                <a:latin typeface="Arial"/>
                <a:ea typeface="Arial"/>
                <a:cs typeface="Arial"/>
                <a:sym typeface="Arial"/>
              </a:rPr>
              <a:t>    18 out of 40</a:t>
            </a:r>
          </a:p>
          <a:p>
            <a:pPr lvl="0"/>
            <a:r>
              <a:rPr lang="en-GB" sz="1400" b="0" i="0" u="none" strike="noStrike" cap="none" dirty="0">
                <a:solidFill>
                  <a:srgbClr val="000000"/>
                </a:solidFill>
                <a:latin typeface="Arial"/>
                <a:ea typeface="Arial"/>
                <a:cs typeface="Arial"/>
                <a:sym typeface="Arial"/>
              </a:rPr>
              <a:t> </a:t>
            </a:r>
          </a:p>
          <a:p>
            <a:r>
              <a:rPr lang="en-GB" dirty="0"/>
              <a:t>    41 out of 90</a:t>
            </a:r>
            <a:endParaRPr lang="en-GB" i="1" dirty="0"/>
          </a:p>
          <a:p>
            <a:pPr marL="342900" lvl="0" indent="-342900">
              <a:buAutoNum type="arabicPeriod"/>
            </a:pPr>
            <a:endParaRPr lang="en-GB" sz="1400" b="0" i="0" u="none" strike="noStrike" cap="none" dirty="0">
              <a:solidFill>
                <a:srgbClr val="000000"/>
              </a:solidFill>
              <a:latin typeface="Arial"/>
              <a:ea typeface="Arial"/>
              <a:cs typeface="Arial"/>
              <a:sym typeface="Arial"/>
            </a:endParaRPr>
          </a:p>
          <a:p>
            <a:pPr marL="342900" lvl="0" indent="-342900">
              <a:buAutoNum type="arabicPeriod"/>
            </a:pPr>
            <a:endParaRPr lang="en-GB" dirty="0"/>
          </a:p>
          <a:p>
            <a:pPr lvl="0"/>
            <a:endParaRPr lang="en-GB" sz="1400" b="0" i="0" u="none" strike="noStrike" cap="none" dirty="0">
              <a:solidFill>
                <a:srgbClr val="000000"/>
              </a:solidFill>
              <a:latin typeface="Arial"/>
              <a:ea typeface="Arial"/>
              <a:cs typeface="Arial"/>
              <a:sym typeface="Arial"/>
            </a:endParaRPr>
          </a:p>
        </p:txBody>
      </p:sp>
      <mc:AlternateContent xmlns:mc="http://schemas.openxmlformats.org/markup-compatibility/2006">
        <mc:Choice xmlns:a14="http://schemas.microsoft.com/office/drawing/2010/main" Requires="a14">
          <p:sp>
            <p:nvSpPr>
              <p:cNvPr id="155" name="Google Shape;155;p26"/>
              <p:cNvSpPr txBox="1"/>
              <p:nvPr/>
            </p:nvSpPr>
            <p:spPr>
              <a:xfrm>
                <a:off x="457198" y="2578707"/>
                <a:ext cx="8520599" cy="1303778"/>
              </a:xfrm>
              <a:prstGeom prst="rect">
                <a:avLst/>
              </a:prstGeom>
              <a:noFill/>
              <a:ln>
                <a:noFill/>
              </a:ln>
            </p:spPr>
            <p:txBody>
              <a:bodyPr spcFirstLastPara="1" wrap="square" lIns="91425" tIns="45700" rIns="91425" bIns="45700" anchor="t" anchorCtr="0">
                <a:spAutoFit/>
              </a:bodyPr>
              <a:lstStyle/>
              <a:p>
                <a:r>
                  <a:rPr lang="en-GB" sz="1400" i="0" u="none" strike="noStrike" cap="none" dirty="0">
                    <a:solidFill>
                      <a:srgbClr val="000000"/>
                    </a:solidFill>
                    <a:latin typeface="Arial"/>
                    <a:ea typeface="Arial"/>
                    <a:cs typeface="Arial"/>
                    <a:sym typeface="Arial"/>
                  </a:rPr>
                  <a:t>2. </a:t>
                </a:r>
                <a:r>
                  <a:rPr lang="en-GB" sz="1400" b="0" i="0" u="none" strike="noStrike" cap="none" dirty="0">
                    <a:solidFill>
                      <a:srgbClr val="000000"/>
                    </a:solidFill>
                    <a:latin typeface="Arial"/>
                    <a:ea typeface="Arial"/>
                    <a:cs typeface="Arial"/>
                    <a:sym typeface="Arial"/>
                  </a:rPr>
                  <a:t>Using </a:t>
                </a:r>
                <a:r>
                  <a:rPr lang="en-IE" dirty="0"/>
                  <a:t>approximations to estimate the value of</a:t>
                </a:r>
              </a:p>
              <a:p>
                <a:endParaRPr lang="en-IE" dirty="0"/>
              </a:p>
              <a:p>
                <a:r>
                  <a:rPr lang="en-IE" sz="1600" dirty="0"/>
                  <a:t>    </a:t>
                </a:r>
                <a14:m>
                  <m:oMath xmlns:m="http://schemas.openxmlformats.org/officeDocument/2006/math">
                    <m:f>
                      <m:fPr>
                        <m:ctrlPr>
                          <a:rPr lang="en-IE" sz="1600" i="1" smtClean="0">
                            <a:latin typeface="Cambria Math" panose="02040503050406030204" pitchFamily="18" charset="0"/>
                          </a:rPr>
                        </m:ctrlPr>
                      </m:fPr>
                      <m:num>
                        <m:r>
                          <a:rPr lang="en-GB" sz="1600" b="0" i="1" smtClean="0">
                            <a:latin typeface="Cambria Math" panose="02040503050406030204" pitchFamily="18" charset="0"/>
                          </a:rPr>
                          <m:t>204</m:t>
                        </m:r>
                        <m:r>
                          <a:rPr lang="en-IE"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m:t>
                        </m:r>
                        <m:r>
                          <a:rPr lang="en-IE" sz="1600" b="0" i="1" smtClean="0">
                            <a:latin typeface="Cambria Math" panose="02040503050406030204" pitchFamily="18" charset="0"/>
                          </a:rPr>
                          <m:t> </m:t>
                        </m:r>
                        <m:r>
                          <a:rPr lang="en-GB" sz="1600" b="0" i="1" smtClean="0">
                            <a:latin typeface="Cambria Math" panose="02040503050406030204" pitchFamily="18" charset="0"/>
                          </a:rPr>
                          <m:t>3</m:t>
                        </m:r>
                        <m:r>
                          <m:rPr>
                            <m:nor/>
                          </m:rPr>
                          <a:rPr lang="en-IE" sz="1600" b="0" i="0" smtClean="0">
                            <a:latin typeface="Cambria Math" panose="02040503050406030204" pitchFamily="18" charset="0"/>
                          </a:rPr>
                          <m:t>.</m:t>
                        </m:r>
                        <m:r>
                          <a:rPr lang="en-GB" sz="1600" b="0" i="1" smtClean="0">
                            <a:latin typeface="Cambria Math" panose="02040503050406030204" pitchFamily="18" charset="0"/>
                          </a:rPr>
                          <m:t>99</m:t>
                        </m:r>
                      </m:num>
                      <m:den>
                        <m:r>
                          <a:rPr lang="en-GB" sz="1600" b="0" i="1" smtClean="0">
                            <a:latin typeface="Cambria Math" panose="02040503050406030204" pitchFamily="18" charset="0"/>
                          </a:rPr>
                          <m:t>0</m:t>
                        </m:r>
                        <m:r>
                          <m:rPr>
                            <m:nor/>
                          </m:rPr>
                          <a:rPr lang="en-IE" sz="1600" b="0" i="0" smtClean="0">
                            <a:latin typeface="Cambria Math" panose="02040503050406030204" pitchFamily="18" charset="0"/>
                          </a:rPr>
                          <m:t>.</m:t>
                        </m:r>
                        <m:r>
                          <a:rPr lang="en-GB" sz="1600" b="0" i="1" smtClean="0">
                            <a:latin typeface="Cambria Math" panose="02040503050406030204" pitchFamily="18" charset="0"/>
                          </a:rPr>
                          <m:t>112</m:t>
                        </m:r>
                      </m:den>
                    </m:f>
                  </m:oMath>
                </a14:m>
                <a:endParaRPr lang="en-IE" dirty="0"/>
              </a:p>
              <a:p>
                <a:endParaRPr lang="en-IE" dirty="0"/>
              </a:p>
              <a:p>
                <a:r>
                  <a:rPr lang="en-IE" dirty="0"/>
                  <a:t>You must show your working.</a:t>
                </a:r>
              </a:p>
            </p:txBody>
          </p:sp>
        </mc:Choice>
        <mc:Fallback>
          <p:sp>
            <p:nvSpPr>
              <p:cNvPr id="155" name="Google Shape;155;p26"/>
              <p:cNvSpPr txBox="1">
                <a:spLocks noRot="1" noChangeAspect="1" noMove="1" noResize="1" noEditPoints="1" noAdjustHandles="1" noChangeArrowheads="1" noChangeShapeType="1" noTextEdit="1"/>
              </p:cNvSpPr>
              <p:nvPr/>
            </p:nvSpPr>
            <p:spPr>
              <a:xfrm>
                <a:off x="457198" y="2578707"/>
                <a:ext cx="8520599" cy="1303778"/>
              </a:xfrm>
              <a:prstGeom prst="rect">
                <a:avLst/>
              </a:prstGeom>
              <a:blipFill>
                <a:blip r:embed="rId3"/>
                <a:stretch>
                  <a:fillRect l="-215" t="-935" b="-4206"/>
                </a:stretch>
              </a:blipFill>
              <a:ln>
                <a:noFill/>
              </a:ln>
            </p:spPr>
            <p:txBody>
              <a:bodyPr/>
              <a:lstStyle/>
              <a:p>
                <a:r>
                  <a:rPr lang="en-IE">
                    <a:noFill/>
                  </a:rPr>
                  <a:t> </a:t>
                </a:r>
              </a:p>
            </p:txBody>
          </p:sp>
        </mc:Fallback>
      </mc:AlternateContent>
      <p:sp>
        <p:nvSpPr>
          <p:cNvPr id="4" name="Rectangle 3">
            <a:extLst>
              <a:ext uri="{FF2B5EF4-FFF2-40B4-BE49-F238E27FC236}">
                <a16:creationId xmlns:a16="http://schemas.microsoft.com/office/drawing/2014/main" id="{4638E40C-15E6-9FCB-CA61-7D5CF932832D}"/>
              </a:ext>
            </a:extLst>
          </p:cNvPr>
          <p:cNvSpPr/>
          <p:nvPr/>
        </p:nvSpPr>
        <p:spPr>
          <a:xfrm>
            <a:off x="1920240" y="1595179"/>
            <a:ext cx="246490" cy="23058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BCD82D-627C-D0B1-434A-2AB626EDDEBA}"/>
              </a:ext>
            </a:extLst>
          </p:cNvPr>
          <p:cNvSpPr/>
          <p:nvPr/>
        </p:nvSpPr>
        <p:spPr>
          <a:xfrm>
            <a:off x="1920240" y="2022988"/>
            <a:ext cx="246490" cy="23058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t>7.1 Working with fractions</a:t>
            </a:r>
            <a:endParaRPr dirty="0"/>
          </a:p>
        </p:txBody>
      </p:sp>
      <mc:AlternateContent xmlns:mc="http://schemas.openxmlformats.org/markup-compatibility/2006">
        <mc:Choice xmlns:a14="http://schemas.microsoft.com/office/drawing/2010/main" Requires="a14">
          <p:sp>
            <p:nvSpPr>
              <p:cNvPr id="98" name="Google Shape;98;p19"/>
              <p:cNvSpPr txBox="1"/>
              <p:nvPr/>
            </p:nvSpPr>
            <p:spPr>
              <a:xfrm>
                <a:off x="280275" y="1171515"/>
                <a:ext cx="3091575" cy="2125350"/>
              </a:xfrm>
              <a:prstGeom prst="rect">
                <a:avLst/>
              </a:prstGeom>
              <a:noFill/>
              <a:ln w="1905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942180"/>
                    </a:solidFill>
                    <a:latin typeface="Arial"/>
                    <a:ea typeface="Arial"/>
                    <a:cs typeface="Arial"/>
                    <a:sym typeface="Arial"/>
                  </a:rPr>
                  <a:t>Example 7.1.2</a:t>
                </a:r>
                <a:endParaRPr lang="en-GB" dirty="0"/>
              </a:p>
              <a:p>
                <a:pPr marL="0" marR="0" lvl="0" indent="0" algn="l"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Fill in the missing numbers to find the equivalent fractions.</a:t>
                </a:r>
              </a:p>
              <a:p>
                <a:pPr marL="0" marR="0" lvl="0" indent="0" algn="l" rtl="0">
                  <a:lnSpc>
                    <a:spcPct val="100000"/>
                  </a:lnSpc>
                  <a:spcBef>
                    <a:spcPts val="0"/>
                  </a:spcBef>
                  <a:spcAft>
                    <a:spcPts val="0"/>
                  </a:spcAft>
                  <a:buNone/>
                </a:pPr>
                <a:r>
                  <a:rPr lang="en-GB" dirty="0"/>
                  <a:t>(a) </a:t>
                </a:r>
                <a14:m>
                  <m:oMath xmlns:m="http://schemas.openxmlformats.org/officeDocument/2006/math">
                    <m:f>
                      <m:fPr>
                        <m:ctrlPr>
                          <a:rPr lang="ar-AE" b="1" i="1" smtClean="0">
                            <a:latin typeface="Cambria Math" panose="02040503050406030204" pitchFamily="18" charset="0"/>
                          </a:rPr>
                        </m:ctrlPr>
                      </m:fPr>
                      <m:num>
                        <m:r>
                          <a:rPr lang="ar-AE" b="1" i="1" smtClean="0">
                            <a:latin typeface="Cambria Math" panose="02040503050406030204" pitchFamily="18" charset="0"/>
                          </a:rPr>
                          <m:t>𝟐</m:t>
                        </m:r>
                      </m:num>
                      <m:den>
                        <m:r>
                          <a:rPr lang="en-GB" b="1" i="1" smtClean="0">
                            <a:latin typeface="Cambria Math" panose="02040503050406030204" pitchFamily="18" charset="0"/>
                          </a:rPr>
                          <m:t>𝟑</m:t>
                        </m:r>
                      </m:den>
                    </m:f>
                    <m:r>
                      <a:rPr lang="en-GB" b="1" i="1" smtClean="0">
                        <a:latin typeface="Cambria Math" panose="02040503050406030204" pitchFamily="18" charset="0"/>
                      </a:rPr>
                      <m:t>=</m:t>
                    </m:r>
                    <m:f>
                      <m:fPr>
                        <m:ctrlPr>
                          <a:rPr lang="ar-AE" b="1" i="1" smtClean="0">
                            <a:latin typeface="Cambria Math" panose="02040503050406030204" pitchFamily="18" charset="0"/>
                          </a:rPr>
                        </m:ctrlPr>
                      </m:fPr>
                      <m:num/>
                      <m:den>
                        <m:r>
                          <a:rPr lang="en-GB" b="1" i="1" smtClean="0">
                            <a:latin typeface="Cambria Math" panose="02040503050406030204" pitchFamily="18" charset="0"/>
                          </a:rPr>
                          <m:t>𝟔</m:t>
                        </m:r>
                      </m:den>
                    </m:f>
                    <m:r>
                      <a:rPr lang="en-GB" b="1" i="1" smtClean="0">
                        <a:latin typeface="Cambria Math" panose="02040503050406030204" pitchFamily="18" charset="0"/>
                      </a:rPr>
                      <m:t> </m:t>
                    </m:r>
                  </m:oMath>
                </a14:m>
                <a:endParaRPr lang="en-IE" b="1" i="1" dirty="0">
                  <a:latin typeface="Cambria Math" panose="02040503050406030204" pitchFamily="18" charset="0"/>
                </a:endParaRPr>
              </a:p>
              <a:p>
                <a:pPr marL="0" marR="0" lvl="0" indent="0" algn="l" rtl="0">
                  <a:lnSpc>
                    <a:spcPct val="100000"/>
                  </a:lnSpc>
                  <a:spcBef>
                    <a:spcPts val="0"/>
                  </a:spcBef>
                  <a:spcAft>
                    <a:spcPts val="0"/>
                  </a:spcAft>
                  <a:buNone/>
                </a:pPr>
                <a:endParaRPr lang="en-IE" b="1" i="1" dirty="0">
                  <a:latin typeface="Cambria Math" panose="02040503050406030204" pitchFamily="18" charset="0"/>
                </a:endParaRPr>
              </a:p>
              <a:p>
                <a:pPr marL="0" marR="0" lvl="0" indent="0" algn="l" rtl="0">
                  <a:lnSpc>
                    <a:spcPct val="100000"/>
                  </a:lnSpc>
                  <a:spcBef>
                    <a:spcPts val="0"/>
                  </a:spcBef>
                  <a:spcAft>
                    <a:spcPts val="0"/>
                  </a:spcAft>
                  <a:buNone/>
                </a:pPr>
                <a:r>
                  <a:rPr lang="en-GB" dirty="0"/>
                  <a:t>(b)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9</m:t>
                        </m:r>
                      </m:num>
                      <m:den/>
                    </m:f>
                    <m:r>
                      <a:rPr lang="en-GB" b="0" i="1" smtClean="0">
                        <a:latin typeface="Cambria Math" panose="02040503050406030204" pitchFamily="18" charset="0"/>
                      </a:rPr>
                      <m:t> </m:t>
                    </m:r>
                  </m:oMath>
                </a14:m>
                <a:endParaRPr lang="en-GB" b="0" dirty="0"/>
              </a:p>
              <a:p>
                <a:pPr marL="0" marR="0" lvl="0" indent="0" algn="l" rtl="0">
                  <a:lnSpc>
                    <a:spcPct val="100000"/>
                  </a:lnSpc>
                  <a:spcBef>
                    <a:spcPts val="0"/>
                  </a:spcBef>
                  <a:spcAft>
                    <a:spcPts val="0"/>
                  </a:spcAft>
                  <a:buNone/>
                </a:pPr>
                <a:endParaRPr lang="en-GB" b="0" dirty="0"/>
              </a:p>
              <a:p>
                <a:pPr lvl="0"/>
                <a:r>
                  <a:rPr lang="en-GB" dirty="0"/>
                  <a:t>(c) </a:t>
                </a:r>
                <a14:m>
                  <m:oMath xmlns:m="http://schemas.openxmlformats.org/officeDocument/2006/math">
                    <m:f>
                      <m:fPr>
                        <m:ctrlPr>
                          <a:rPr lang="en-GB" i="1" smtClean="0">
                            <a:latin typeface="Cambria Math" panose="02040503050406030204" pitchFamily="18" charset="0"/>
                          </a:rPr>
                        </m:ctrlPr>
                      </m:fPr>
                      <m:num/>
                      <m:den>
                        <m:r>
                          <a:rPr lang="en-GB" b="0" i="1" smtClean="0">
                            <a:latin typeface="Cambria Math" panose="02040503050406030204" pitchFamily="18" charset="0"/>
                          </a:rPr>
                          <m:t>10</m:t>
                        </m:r>
                      </m:den>
                    </m:f>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28</m:t>
                        </m:r>
                      </m:num>
                      <m:den>
                        <m:r>
                          <a:rPr lang="en-GB" b="0" i="1" smtClean="0">
                            <a:latin typeface="Cambria Math" panose="02040503050406030204" pitchFamily="18" charset="0"/>
                          </a:rPr>
                          <m:t>40</m:t>
                        </m:r>
                      </m:den>
                    </m:f>
                  </m:oMath>
                </a14:m>
                <a:endParaRPr lang="ar-AE" dirty="0"/>
              </a:p>
            </p:txBody>
          </p:sp>
        </mc:Choice>
        <mc:Fallback>
          <p:sp>
            <p:nvSpPr>
              <p:cNvPr id="98" name="Google Shape;98;p19"/>
              <p:cNvSpPr txBox="1">
                <a:spLocks noRot="1" noChangeAspect="1" noMove="1" noResize="1" noEditPoints="1" noAdjustHandles="1" noChangeArrowheads="1" noChangeShapeType="1" noTextEdit="1"/>
              </p:cNvSpPr>
              <p:nvPr/>
            </p:nvSpPr>
            <p:spPr>
              <a:xfrm>
                <a:off x="280275" y="1171515"/>
                <a:ext cx="3091575" cy="2125350"/>
              </a:xfrm>
              <a:prstGeom prst="rect">
                <a:avLst/>
              </a:prstGeom>
              <a:blipFill>
                <a:blip r:embed="rId3"/>
                <a:stretch>
                  <a:fillRect l="-392" t="-284"/>
                </a:stretch>
              </a:blipFill>
              <a:ln w="19050" cap="flat" cmpd="sng">
                <a:solidFill>
                  <a:schemeClr val="accent3"/>
                </a:solidFill>
                <a:prstDash val="solid"/>
                <a:round/>
                <a:headEnd type="none" w="sm" len="sm"/>
                <a:tailEnd type="none" w="sm" len="sm"/>
              </a:ln>
            </p:spPr>
            <p:txBody>
              <a:bodyPr/>
              <a:lstStyle/>
              <a:p>
                <a:r>
                  <a:rPr lang="en-IE">
                    <a:noFill/>
                  </a:rPr>
                  <a:t> </a:t>
                </a:r>
              </a:p>
            </p:txBody>
          </p:sp>
        </mc:Fallback>
      </mc:AlternateContent>
      <p:sp>
        <p:nvSpPr>
          <p:cNvPr id="99" name="Google Shape;99;p19"/>
          <p:cNvSpPr txBox="1"/>
          <p:nvPr/>
        </p:nvSpPr>
        <p:spPr>
          <a:xfrm>
            <a:off x="3584481" y="1171515"/>
            <a:ext cx="5086854" cy="3754834"/>
          </a:xfrm>
          <a:prstGeom prst="rect">
            <a:avLst/>
          </a:prstGeom>
          <a:noFill/>
          <a:ln w="19050" cap="flat" cmpd="sng">
            <a:solidFill>
              <a:srgbClr val="25A4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25A43A"/>
                </a:solidFill>
                <a:latin typeface="Arial"/>
                <a:ea typeface="Arial"/>
                <a:cs typeface="Arial"/>
                <a:sym typeface="Arial"/>
              </a:rPr>
              <a:t>Solution</a:t>
            </a:r>
            <a:endParaRPr dirty="0"/>
          </a:p>
          <a:p>
            <a:pPr marL="0" marR="0" lvl="0" indent="0" algn="l"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(a) </a:t>
            </a:r>
          </a:p>
          <a:p>
            <a:pPr marL="0" marR="0" lvl="0" indent="0" algn="l" rtl="0">
              <a:lnSpc>
                <a:spcPct val="100000"/>
              </a:lnSpc>
              <a:spcBef>
                <a:spcPts val="0"/>
              </a:spcBef>
              <a:spcAft>
                <a:spcPts val="0"/>
              </a:spcAft>
              <a:buNone/>
            </a:pPr>
            <a:endParaRPr lang="en-GB"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		</a:t>
            </a:r>
          </a:p>
          <a:p>
            <a:pPr marL="0" marR="0" lvl="0" indent="0" algn="l" rtl="0">
              <a:lnSpc>
                <a:spcPct val="100000"/>
              </a:lnSpc>
              <a:spcBef>
                <a:spcPts val="0"/>
              </a:spcBef>
              <a:spcAft>
                <a:spcPts val="0"/>
              </a:spcAft>
              <a:buNone/>
            </a:pPr>
            <a:r>
              <a:rPr lang="en-GB" b="1" i="0" u="none" strike="noStrike" cap="none" dirty="0">
                <a:solidFill>
                  <a:srgbClr val="000000"/>
                </a:solidFill>
                <a:latin typeface="Arial"/>
                <a:ea typeface="Arial"/>
                <a:cs typeface="Arial"/>
                <a:sym typeface="Arial"/>
              </a:rPr>
              <a:t>(b)		</a:t>
            </a:r>
          </a:p>
          <a:p>
            <a:pPr marL="0" marR="0" lvl="0" indent="0" algn="l" rtl="0">
              <a:lnSpc>
                <a:spcPct val="100000"/>
              </a:lnSpc>
              <a:spcBef>
                <a:spcPts val="0"/>
              </a:spcBef>
              <a:spcAft>
                <a:spcPts val="0"/>
              </a:spcAft>
              <a:buNone/>
            </a:pPr>
            <a:endParaRPr lang="en-GB"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b="1" i="0" u="none" strike="noStrike" cap="none" dirty="0">
                <a:solidFill>
                  <a:srgbClr val="000000"/>
                </a:solidFill>
                <a:latin typeface="Arial"/>
                <a:ea typeface="Arial"/>
                <a:cs typeface="Arial"/>
                <a:sym typeface="Arial"/>
              </a:rPr>
              <a:t>(c)</a:t>
            </a:r>
          </a:p>
          <a:p>
            <a:pPr marL="0" marR="0" lvl="0" indent="0" algn="l"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 </a:t>
            </a:r>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lang="en-GB"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n-GB" b="1" dirty="0"/>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p:txBody>
      </p:sp>
      <p:sp>
        <p:nvSpPr>
          <p:cNvPr id="100" name="Google Shape;100;p19"/>
          <p:cNvSpPr txBox="1"/>
          <p:nvPr/>
        </p:nvSpPr>
        <p:spPr>
          <a:xfrm>
            <a:off x="5354983" y="1459413"/>
            <a:ext cx="3178542" cy="738623"/>
          </a:xfrm>
          <a:prstGeom prst="rect">
            <a:avLst/>
          </a:prstGeom>
          <a:noFill/>
          <a:ln w="19050" cap="flat" cmpd="sng">
            <a:solidFill>
              <a:schemeClr val="bg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rgbClr val="00B3FF"/>
                </a:solidFill>
                <a:latin typeface="Arial"/>
                <a:ea typeface="Arial"/>
                <a:cs typeface="Arial"/>
                <a:sym typeface="Arial"/>
              </a:rPr>
              <a:t>Numerators and denominators are multiplied or divided by the same number.</a:t>
            </a:r>
            <a:endParaRPr sz="1400" b="1"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847E3AE6-B57F-383B-8E2B-4F988D1A4AB6}"/>
              </a:ext>
            </a:extLst>
          </p:cNvPr>
          <p:cNvPicPr>
            <a:picLocks noChangeAspect="1"/>
          </p:cNvPicPr>
          <p:nvPr/>
        </p:nvPicPr>
        <p:blipFill>
          <a:blip r:embed="rId4"/>
          <a:stretch>
            <a:fillRect/>
          </a:stretch>
        </p:blipFill>
        <p:spPr>
          <a:xfrm>
            <a:off x="3958347" y="1459413"/>
            <a:ext cx="605258" cy="1140341"/>
          </a:xfrm>
          <a:prstGeom prst="rect">
            <a:avLst/>
          </a:prstGeom>
        </p:spPr>
      </p:pic>
      <p:pic>
        <p:nvPicPr>
          <p:cNvPr id="3" name="Picture 2">
            <a:extLst>
              <a:ext uri="{FF2B5EF4-FFF2-40B4-BE49-F238E27FC236}">
                <a16:creationId xmlns:a16="http://schemas.microsoft.com/office/drawing/2014/main" id="{D0B366D7-5D85-BFAC-BE1E-84B6CB15FF8B}"/>
              </a:ext>
            </a:extLst>
          </p:cNvPr>
          <p:cNvPicPr>
            <a:picLocks noChangeAspect="1"/>
          </p:cNvPicPr>
          <p:nvPr/>
        </p:nvPicPr>
        <p:blipFill>
          <a:blip r:embed="rId5"/>
          <a:stretch>
            <a:fillRect/>
          </a:stretch>
        </p:blipFill>
        <p:spPr>
          <a:xfrm>
            <a:off x="4028197" y="2670896"/>
            <a:ext cx="613653" cy="1047301"/>
          </a:xfrm>
          <a:prstGeom prst="rect">
            <a:avLst/>
          </a:prstGeom>
        </p:spPr>
      </p:pic>
      <p:pic>
        <p:nvPicPr>
          <p:cNvPr id="4" name="Picture 3">
            <a:extLst>
              <a:ext uri="{FF2B5EF4-FFF2-40B4-BE49-F238E27FC236}">
                <a16:creationId xmlns:a16="http://schemas.microsoft.com/office/drawing/2014/main" id="{4638CCBB-B110-D454-620D-FF138F3412F4}"/>
              </a:ext>
            </a:extLst>
          </p:cNvPr>
          <p:cNvPicPr>
            <a:picLocks noChangeAspect="1"/>
          </p:cNvPicPr>
          <p:nvPr/>
        </p:nvPicPr>
        <p:blipFill>
          <a:blip r:embed="rId6"/>
          <a:stretch>
            <a:fillRect/>
          </a:stretch>
        </p:blipFill>
        <p:spPr>
          <a:xfrm>
            <a:off x="3966742" y="3789339"/>
            <a:ext cx="675108" cy="10835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allAtOnce"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C1A69D42-B93D-834C-0233-94DCBCB84BF1}"/>
            </a:ext>
          </a:extLst>
        </p:cNvPr>
        <p:cNvGrpSpPr/>
        <p:nvPr/>
      </p:nvGrpSpPr>
      <p:grpSpPr>
        <a:xfrm>
          <a:off x="0" y="0"/>
          <a:ext cx="0" cy="0"/>
          <a:chOff x="0" y="0"/>
          <a:chExt cx="0" cy="0"/>
        </a:xfrm>
      </p:grpSpPr>
      <p:sp>
        <p:nvSpPr>
          <p:cNvPr id="150" name="Google Shape;150;p26">
            <a:extLst>
              <a:ext uri="{FF2B5EF4-FFF2-40B4-BE49-F238E27FC236}">
                <a16:creationId xmlns:a16="http://schemas.microsoft.com/office/drawing/2014/main" id="{4EC9A508-CEB3-4648-4D2A-82ABB51AE4D3}"/>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lvl="0"/>
            <a:r>
              <a:rPr lang="en-GB" dirty="0">
                <a:solidFill>
                  <a:srgbClr val="2E88CE"/>
                </a:solidFill>
              </a:rPr>
              <a:t>Revision Blaster</a:t>
            </a:r>
            <a:endParaRPr dirty="0"/>
          </a:p>
        </p:txBody>
      </p:sp>
      <p:sp>
        <p:nvSpPr>
          <p:cNvPr id="151" name="Google Shape;151;p26">
            <a:extLst>
              <a:ext uri="{FF2B5EF4-FFF2-40B4-BE49-F238E27FC236}">
                <a16:creationId xmlns:a16="http://schemas.microsoft.com/office/drawing/2014/main" id="{D5E8A41F-18D3-884B-64F3-A1A263CFB23E}"/>
              </a:ext>
            </a:extLst>
          </p:cNvPr>
          <p:cNvSpPr txBox="1"/>
          <p:nvPr/>
        </p:nvSpPr>
        <p:spPr>
          <a:xfrm>
            <a:off x="457200" y="819149"/>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A47B0C"/>
                </a:solidFill>
                <a:latin typeface="Arial"/>
                <a:ea typeface="Arial"/>
                <a:cs typeface="Arial"/>
                <a:sym typeface="Arial"/>
              </a:rPr>
              <a:t>Level 3</a:t>
            </a:r>
            <a:endParaRPr/>
          </a:p>
        </p:txBody>
      </p:sp>
      <mc:AlternateContent xmlns:mc="http://schemas.openxmlformats.org/markup-compatibility/2006" xmlns:a14="http://schemas.microsoft.com/office/drawing/2010/main">
        <mc:Choice Requires="a14">
          <p:sp>
            <p:nvSpPr>
              <p:cNvPr id="152" name="Google Shape;152;p26">
                <a:extLst>
                  <a:ext uri="{FF2B5EF4-FFF2-40B4-BE49-F238E27FC236}">
                    <a16:creationId xmlns:a16="http://schemas.microsoft.com/office/drawing/2014/main" id="{D4A70BDC-5428-089A-DC82-7DB0B9AFA570}"/>
                  </a:ext>
                </a:extLst>
              </p:cNvPr>
              <p:cNvSpPr txBox="1"/>
              <p:nvPr/>
            </p:nvSpPr>
            <p:spPr>
              <a:xfrm>
                <a:off x="457200" y="1126926"/>
                <a:ext cx="8520599" cy="3628132"/>
              </a:xfrm>
              <a:prstGeom prst="rect">
                <a:avLst/>
              </a:prstGeom>
              <a:noFill/>
              <a:ln>
                <a:noFill/>
              </a:ln>
            </p:spPr>
            <p:txBody>
              <a:bodyPr spcFirstLastPara="1" wrap="square" lIns="91425" tIns="45700" rIns="91425" bIns="45700" anchor="t" anchorCtr="0">
                <a:spAutoFit/>
              </a:bodyPr>
              <a:lstStyle/>
              <a:p>
                <a:pPr lvl="0"/>
                <a:r>
                  <a:rPr lang="en-GB" sz="1400" b="0" i="0" u="none" strike="noStrike" cap="none" dirty="0">
                    <a:solidFill>
                      <a:srgbClr val="000000"/>
                    </a:solidFill>
                    <a:latin typeface="Arial"/>
                    <a:ea typeface="Arial"/>
                    <a:cs typeface="Arial"/>
                    <a:sym typeface="Arial"/>
                  </a:rPr>
                  <a:t>3. A farm has a total area of 160 hectares. 62 hectares are used for growing crops.</a:t>
                </a:r>
              </a:p>
              <a:p>
                <a:pPr lvl="0"/>
                <a:endParaRPr lang="en-GB" sz="1400" b="0" i="0" u="none" strike="noStrike" cap="none" dirty="0">
                  <a:solidFill>
                    <a:srgbClr val="000000"/>
                  </a:solidFill>
                  <a:latin typeface="Arial"/>
                  <a:ea typeface="Arial"/>
                  <a:cs typeface="Arial"/>
                  <a:sym typeface="Arial"/>
                </a:endParaRPr>
              </a:p>
              <a:p>
                <a:pPr lvl="0"/>
                <a:r>
                  <a:rPr lang="en-GB" sz="1400" b="0" i="0" u="none" strike="noStrike" cap="none" dirty="0">
                    <a:solidFill>
                      <a:srgbClr val="000000"/>
                    </a:solidFill>
                    <a:latin typeface="Arial"/>
                    <a:ea typeface="Arial"/>
                    <a:cs typeface="Arial"/>
                    <a:sym typeface="Arial"/>
                  </a:rPr>
                  <a:t>    Work out the percentage of the area of the farm that is used for growing crops.</a:t>
                </a:r>
              </a:p>
              <a:p>
                <a:pPr lvl="0"/>
                <a:endParaRPr lang="en-GB" sz="1400" b="0" i="0" u="none" strike="noStrike" cap="none" dirty="0">
                  <a:solidFill>
                    <a:srgbClr val="000000"/>
                  </a:solidFill>
                  <a:latin typeface="Arial"/>
                  <a:ea typeface="Arial"/>
                  <a:cs typeface="Arial"/>
                  <a:sym typeface="Arial"/>
                </a:endParaRPr>
              </a:p>
              <a:p>
                <a:pPr lvl="0"/>
                <a:endParaRPr lang="en-GB" sz="1400" b="0" i="0" u="none" strike="noStrike" cap="none" dirty="0">
                  <a:solidFill>
                    <a:srgbClr val="000000"/>
                  </a:solidFill>
                  <a:latin typeface="Arial"/>
                  <a:ea typeface="Arial"/>
                  <a:cs typeface="Arial"/>
                  <a:sym typeface="Arial"/>
                </a:endParaRPr>
              </a:p>
              <a:p>
                <a:pPr lvl="0"/>
                <a:r>
                  <a:rPr lang="en-GB" sz="1400" b="0" i="0" u="none" strike="noStrike" cap="none" dirty="0">
                    <a:solidFill>
                      <a:srgbClr val="000000"/>
                    </a:solidFill>
                    <a:latin typeface="Arial"/>
                    <a:ea typeface="Arial"/>
                    <a:cs typeface="Arial"/>
                    <a:sym typeface="Arial"/>
                  </a:rPr>
                  <a:t>4. 600 people visit a cinema. </a:t>
                </a:r>
              </a:p>
              <a:p>
                <a:pPr lvl="0"/>
                <a:endParaRPr lang="en-GB" sz="1400" b="0" i="0" u="none" strike="noStrike" cap="none" dirty="0">
                  <a:solidFill>
                    <a:srgbClr val="000000"/>
                  </a:solidFill>
                  <a:latin typeface="Arial"/>
                  <a:ea typeface="Arial"/>
                  <a:cs typeface="Arial"/>
                  <a:sym typeface="Arial"/>
                </a:endParaRPr>
              </a:p>
              <a:p>
                <a:pPr lvl="0"/>
                <a:r>
                  <a:rPr lang="en-GB" sz="1400" b="0" u="none" strike="noStrike" cap="none" dirty="0">
                    <a:solidFill>
                      <a:srgbClr val="000000"/>
                    </a:solidFill>
                    <a:cs typeface="Arial"/>
                    <a:sym typeface="Arial"/>
                  </a:rPr>
                  <a:t>    </a:t>
                </a:r>
                <a14:m>
                  <m:oMath xmlns:m="http://schemas.openxmlformats.org/officeDocument/2006/math">
                    <m:f>
                      <m:fPr>
                        <m:ctrlPr>
                          <a:rPr lang="en-GB" sz="1400" b="0" i="1" u="none" strike="noStrike" cap="none" dirty="0" smtClean="0">
                            <a:solidFill>
                              <a:srgbClr val="000000"/>
                            </a:solidFill>
                            <a:latin typeface="Cambria Math" panose="02040503050406030204" pitchFamily="18" charset="0"/>
                            <a:cs typeface="Arial"/>
                            <a:sym typeface="Arial"/>
                          </a:rPr>
                        </m:ctrlPr>
                      </m:fPr>
                      <m:num>
                        <m:r>
                          <a:rPr lang="en-GB" sz="1400" b="0" i="1" u="none" strike="noStrike" cap="none" dirty="0" smtClean="0">
                            <a:solidFill>
                              <a:srgbClr val="000000"/>
                            </a:solidFill>
                            <a:latin typeface="Cambria Math" panose="02040503050406030204" pitchFamily="18" charset="0"/>
                            <a:cs typeface="Arial"/>
                            <a:sym typeface="Arial"/>
                          </a:rPr>
                          <m:t>1</m:t>
                        </m:r>
                      </m:num>
                      <m:den>
                        <m:r>
                          <a:rPr lang="en-GB" sz="1400" b="0" i="1" u="none" strike="noStrike" cap="none" dirty="0" smtClean="0">
                            <a:solidFill>
                              <a:srgbClr val="000000"/>
                            </a:solidFill>
                            <a:latin typeface="Cambria Math" panose="02040503050406030204" pitchFamily="18" charset="0"/>
                            <a:cs typeface="Arial"/>
                            <a:sym typeface="Arial"/>
                          </a:rPr>
                          <m:t>4</m:t>
                        </m:r>
                      </m:den>
                    </m:f>
                  </m:oMath>
                </a14:m>
                <a:r>
                  <a:rPr lang="en-GB" sz="1400" b="0" i="0" u="none" strike="noStrike" cap="none" dirty="0">
                    <a:solidFill>
                      <a:srgbClr val="000000"/>
                    </a:solidFill>
                    <a:latin typeface="Arial"/>
                    <a:ea typeface="Arial"/>
                    <a:cs typeface="Arial"/>
                    <a:sym typeface="Arial"/>
                  </a:rPr>
                  <a:t> go to screen 1.</a:t>
                </a:r>
              </a:p>
              <a:p>
                <a:pPr lvl="0"/>
                <a:endParaRPr lang="en-GB" sz="1400" b="0" i="0" u="none" strike="noStrike" cap="none" dirty="0">
                  <a:solidFill>
                    <a:srgbClr val="000000"/>
                  </a:solidFill>
                  <a:latin typeface="Arial"/>
                  <a:ea typeface="Arial"/>
                  <a:cs typeface="Arial"/>
                  <a:sym typeface="Arial"/>
                </a:endParaRPr>
              </a:p>
              <a:p>
                <a:pPr lvl="0"/>
                <a:r>
                  <a:rPr lang="en-GB" sz="1400" b="0" i="0" u="none" strike="noStrike" cap="none" dirty="0">
                    <a:solidFill>
                      <a:srgbClr val="000000"/>
                    </a:solidFill>
                    <a:latin typeface="Arial"/>
                    <a:ea typeface="Arial"/>
                    <a:cs typeface="Arial"/>
                    <a:sym typeface="Arial"/>
                  </a:rPr>
                  <a:t>    40% go to screen 2.</a:t>
                </a:r>
              </a:p>
              <a:p>
                <a:pPr lvl="0"/>
                <a:endParaRPr lang="en-GB" sz="1400" b="0" i="0" u="none" strike="noStrike" cap="none" dirty="0">
                  <a:solidFill>
                    <a:srgbClr val="000000"/>
                  </a:solidFill>
                  <a:latin typeface="Arial"/>
                  <a:ea typeface="Arial"/>
                  <a:cs typeface="Arial"/>
                  <a:sym typeface="Arial"/>
                </a:endParaRPr>
              </a:p>
              <a:p>
                <a:pPr lvl="0"/>
                <a:r>
                  <a:rPr lang="en-GB" sz="1400" b="0" i="0" u="none" strike="noStrike" cap="none" dirty="0">
                    <a:solidFill>
                      <a:srgbClr val="000000"/>
                    </a:solidFill>
                    <a:latin typeface="Arial"/>
                    <a:ea typeface="Arial"/>
                    <a:cs typeface="Arial"/>
                    <a:sym typeface="Arial"/>
                  </a:rPr>
                  <a:t>    The rest go to screen 3.</a:t>
                </a:r>
              </a:p>
              <a:p>
                <a:pPr lvl="0"/>
                <a:endParaRPr lang="en-GB" sz="1400" b="0" i="0" u="none" strike="noStrike" cap="none" dirty="0">
                  <a:solidFill>
                    <a:srgbClr val="000000"/>
                  </a:solidFill>
                  <a:latin typeface="Arial"/>
                  <a:ea typeface="Arial"/>
                  <a:cs typeface="Arial"/>
                  <a:sym typeface="Arial"/>
                </a:endParaRPr>
              </a:p>
              <a:p>
                <a:pPr lvl="0"/>
                <a:r>
                  <a:rPr lang="en-GB" sz="1400" b="0" i="0" u="none" strike="noStrike" cap="none" dirty="0">
                    <a:solidFill>
                      <a:srgbClr val="000000"/>
                    </a:solidFill>
                    <a:latin typeface="Arial"/>
                    <a:ea typeface="Arial"/>
                    <a:cs typeface="Arial"/>
                    <a:sym typeface="Arial"/>
                  </a:rPr>
                  <a:t>    How many people go to screen 3?</a:t>
                </a:r>
              </a:p>
              <a:p>
                <a:pPr marL="342900" lvl="0" indent="-342900">
                  <a:buAutoNum type="arabicPeriod"/>
                </a:pPr>
                <a:endParaRPr lang="en-GB" dirty="0"/>
              </a:p>
              <a:p>
                <a:pPr lvl="0"/>
                <a:endParaRPr lang="en-GB" sz="1400" b="0" i="0" u="none" strike="noStrike" cap="none" dirty="0">
                  <a:solidFill>
                    <a:srgbClr val="000000"/>
                  </a:solidFill>
                  <a:latin typeface="Arial"/>
                  <a:ea typeface="Arial"/>
                  <a:cs typeface="Arial"/>
                  <a:sym typeface="Arial"/>
                </a:endParaRPr>
              </a:p>
            </p:txBody>
          </p:sp>
        </mc:Choice>
        <mc:Fallback xmlns="">
          <p:sp>
            <p:nvSpPr>
              <p:cNvPr id="152" name="Google Shape;152;p26">
                <a:extLst>
                  <a:ext uri="{FF2B5EF4-FFF2-40B4-BE49-F238E27FC236}">
                    <a16:creationId xmlns:a16="http://schemas.microsoft.com/office/drawing/2014/main" id="{D4A70BDC-5428-089A-DC82-7DB0B9AFA570}"/>
                  </a:ext>
                </a:extLst>
              </p:cNvPr>
              <p:cNvSpPr txBox="1">
                <a:spLocks noRot="1" noChangeAspect="1" noMove="1" noResize="1" noEditPoints="1" noAdjustHandles="1" noChangeArrowheads="1" noChangeShapeType="1" noTextEdit="1"/>
              </p:cNvSpPr>
              <p:nvPr/>
            </p:nvSpPr>
            <p:spPr>
              <a:xfrm>
                <a:off x="457200" y="1126926"/>
                <a:ext cx="8520599" cy="3628132"/>
              </a:xfrm>
              <a:prstGeom prst="rect">
                <a:avLst/>
              </a:prstGeom>
              <a:blipFill>
                <a:blip r:embed="rId3"/>
                <a:stretch>
                  <a:fillRect l="-298" t="-34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59807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989D908B-D81E-F696-15A7-0ED1B592985C}"/>
            </a:ext>
          </a:extLst>
        </p:cNvPr>
        <p:cNvGrpSpPr/>
        <p:nvPr/>
      </p:nvGrpSpPr>
      <p:grpSpPr>
        <a:xfrm>
          <a:off x="0" y="0"/>
          <a:ext cx="0" cy="0"/>
          <a:chOff x="0" y="0"/>
          <a:chExt cx="0" cy="0"/>
        </a:xfrm>
      </p:grpSpPr>
      <p:sp>
        <p:nvSpPr>
          <p:cNvPr id="77" name="Google Shape;77;p16">
            <a:extLst>
              <a:ext uri="{FF2B5EF4-FFF2-40B4-BE49-F238E27FC236}">
                <a16:creationId xmlns:a16="http://schemas.microsoft.com/office/drawing/2014/main" id="{695FF776-F8FC-28D1-BB1D-1B74701FAAA2}"/>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dirty="0"/>
              <a:t>7.1 Working with fractions</a:t>
            </a:r>
            <a:endParaRPr dirty="0"/>
          </a:p>
        </p:txBody>
      </p:sp>
      <mc:AlternateContent xmlns:mc="http://schemas.openxmlformats.org/markup-compatibility/2006">
        <mc:Choice xmlns:a14="http://schemas.microsoft.com/office/drawing/2010/main" Requires="a14">
          <p:sp>
            <p:nvSpPr>
              <p:cNvPr id="78" name="Google Shape;78;p16">
                <a:extLst>
                  <a:ext uri="{FF2B5EF4-FFF2-40B4-BE49-F238E27FC236}">
                    <a16:creationId xmlns:a16="http://schemas.microsoft.com/office/drawing/2014/main" id="{7BCFF993-B2CB-4C4D-5836-EDC92FE5DE4A}"/>
                  </a:ext>
                </a:extLst>
              </p:cNvPr>
              <p:cNvSpPr txBox="1"/>
              <p:nvPr/>
            </p:nvSpPr>
            <p:spPr>
              <a:xfrm>
                <a:off x="203365" y="921655"/>
                <a:ext cx="1712413" cy="3644675"/>
              </a:xfrm>
              <a:prstGeom prst="rect">
                <a:avLst/>
              </a:prstGeom>
              <a:noFill/>
              <a:ln w="1905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942180"/>
                    </a:solidFill>
                    <a:latin typeface="Arial"/>
                    <a:ea typeface="Arial"/>
                    <a:cs typeface="Arial"/>
                    <a:sym typeface="Arial"/>
                  </a:rPr>
                  <a:t>Example 7.1.3</a:t>
                </a:r>
                <a:endParaRPr lang="en-GB" dirty="0"/>
              </a:p>
              <a:p>
                <a:pPr lvl="0"/>
                <a:r>
                  <a:rPr lang="en-GB" dirty="0"/>
                  <a:t>Write the following fractions in their simplest form.</a:t>
                </a:r>
              </a:p>
              <a:p>
                <a:pPr lvl="0"/>
                <a:endParaRPr lang="en-GB" sz="1400" b="0" i="0" u="none" strike="noStrike" cap="none" dirty="0">
                  <a:solidFill>
                    <a:srgbClr val="000000"/>
                  </a:solidFill>
                  <a:latin typeface="Arial"/>
                  <a:ea typeface="Arial"/>
                  <a:cs typeface="Arial"/>
                  <a:sym typeface="Arial"/>
                </a:endParaRPr>
              </a:p>
              <a:p>
                <a:pPr lvl="0"/>
                <a:r>
                  <a:rPr lang="en-GB" sz="1600" dirty="0"/>
                  <a:t>(a) </a:t>
                </a:r>
                <a14:m>
                  <m:oMath xmlns:m="http://schemas.openxmlformats.org/officeDocument/2006/math">
                    <m:f>
                      <m:fPr>
                        <m:ctrlPr>
                          <a:rPr lang="ar-AE" sz="1800" i="1" smtClean="0">
                            <a:latin typeface="Cambria Math" panose="02040503050406030204" pitchFamily="18" charset="0"/>
                          </a:rPr>
                        </m:ctrlPr>
                      </m:fPr>
                      <m:num>
                        <m:r>
                          <a:rPr lang="ar-AE" sz="1800" b="0" i="1" smtClean="0">
                            <a:latin typeface="Cambria Math" panose="02040503050406030204" pitchFamily="18" charset="0"/>
                          </a:rPr>
                          <m:t>6</m:t>
                        </m:r>
                      </m:num>
                      <m:den>
                        <m:r>
                          <a:rPr lang="en-GB" sz="1800" b="0" i="1" smtClean="0">
                            <a:latin typeface="Cambria Math" panose="02040503050406030204" pitchFamily="18" charset="0"/>
                          </a:rPr>
                          <m:t>12</m:t>
                        </m:r>
                      </m:den>
                    </m:f>
                    <m:r>
                      <a:rPr lang="en-GB" sz="1800" b="0" i="1" smtClean="0">
                        <a:latin typeface="Cambria Math" panose="02040503050406030204" pitchFamily="18" charset="0"/>
                      </a:rPr>
                      <m:t> </m:t>
                    </m:r>
                  </m:oMath>
                </a14:m>
                <a:r>
                  <a:rPr lang="en-GB" sz="1800" dirty="0"/>
                  <a:t> 		</a:t>
                </a:r>
              </a:p>
              <a:p>
                <a:pPr lvl="0"/>
                <a:endParaRPr lang="en-GB" sz="1600" dirty="0"/>
              </a:p>
              <a:p>
                <a:pPr lvl="0"/>
                <a:r>
                  <a:rPr lang="en-GB" sz="1600" dirty="0"/>
                  <a:t>(b)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15</m:t>
                        </m:r>
                      </m:num>
                      <m:den>
                        <m:r>
                          <a:rPr lang="en-GB" sz="1800" b="0" i="1" smtClean="0">
                            <a:latin typeface="Cambria Math" panose="02040503050406030204" pitchFamily="18" charset="0"/>
                          </a:rPr>
                          <m:t>20</m:t>
                        </m:r>
                      </m:den>
                    </m:f>
                  </m:oMath>
                </a14:m>
                <a:r>
                  <a:rPr lang="en-GB" sz="1800" dirty="0"/>
                  <a:t> 		</a:t>
                </a:r>
              </a:p>
              <a:p>
                <a:pPr lvl="0"/>
                <a:endParaRPr lang="en-GB" sz="1800" dirty="0"/>
              </a:p>
              <a:p>
                <a:pPr lvl="0"/>
                <a:r>
                  <a:rPr lang="en-GB" sz="1600" dirty="0"/>
                  <a:t>(c)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60</m:t>
                        </m:r>
                      </m:num>
                      <m:den>
                        <m:r>
                          <a:rPr lang="en-GB" sz="1800" b="0" i="1" smtClean="0">
                            <a:latin typeface="Cambria Math" panose="02040503050406030204" pitchFamily="18" charset="0"/>
                          </a:rPr>
                          <m:t>100</m:t>
                        </m:r>
                      </m:den>
                    </m:f>
                  </m:oMath>
                </a14:m>
                <a:r>
                  <a:rPr lang="en-GB" sz="1800" dirty="0"/>
                  <a:t> </a:t>
                </a:r>
                <a:endParaRPr lang="ar-AE" sz="1800" dirty="0"/>
              </a:p>
              <a:p>
                <a:pPr lvl="0"/>
                <a:endParaRPr lang="ar-AE" sz="1400" b="0" i="0" u="none" strike="noStrike" cap="none" dirty="0">
                  <a:solidFill>
                    <a:srgbClr val="000000"/>
                  </a:solidFill>
                  <a:latin typeface="Arial"/>
                  <a:ea typeface="Arial"/>
                  <a:cs typeface="Arial"/>
                  <a:sym typeface="Arial"/>
                </a:endParaRPr>
              </a:p>
            </p:txBody>
          </p:sp>
        </mc:Choice>
        <mc:Fallback>
          <p:sp>
            <p:nvSpPr>
              <p:cNvPr id="78" name="Google Shape;78;p16">
                <a:extLst>
                  <a:ext uri="{FF2B5EF4-FFF2-40B4-BE49-F238E27FC236}">
                    <a16:creationId xmlns:a16="http://schemas.microsoft.com/office/drawing/2014/main" id="{7BCFF993-B2CB-4C4D-5836-EDC92FE5DE4A}"/>
                  </a:ext>
                </a:extLst>
              </p:cNvPr>
              <p:cNvSpPr txBox="1">
                <a:spLocks noRot="1" noChangeAspect="1" noMove="1" noResize="1" noEditPoints="1" noAdjustHandles="1" noChangeArrowheads="1" noChangeShapeType="1" noTextEdit="1"/>
              </p:cNvSpPr>
              <p:nvPr/>
            </p:nvSpPr>
            <p:spPr>
              <a:xfrm>
                <a:off x="203365" y="921655"/>
                <a:ext cx="1712413" cy="3644675"/>
              </a:xfrm>
              <a:prstGeom prst="rect">
                <a:avLst/>
              </a:prstGeom>
              <a:blipFill>
                <a:blip r:embed="rId3"/>
                <a:stretch>
                  <a:fillRect l="-1408" t="-166"/>
                </a:stretch>
              </a:blipFill>
              <a:ln w="19050" cap="flat" cmpd="sng">
                <a:solidFill>
                  <a:schemeClr val="accent3"/>
                </a:solidFill>
                <a:prstDash val="solid"/>
                <a:round/>
                <a:headEnd type="none" w="sm" len="sm"/>
                <a:tailEnd type="none" w="sm" len="sm"/>
              </a:ln>
            </p:spPr>
            <p:txBody>
              <a:bodyPr/>
              <a:lstStyle/>
              <a:p>
                <a:r>
                  <a:rPr lang="en-IE">
                    <a:noFill/>
                  </a:rPr>
                  <a:t> </a:t>
                </a:r>
              </a:p>
            </p:txBody>
          </p:sp>
        </mc:Fallback>
      </mc:AlternateContent>
      <p:sp>
        <p:nvSpPr>
          <p:cNvPr id="2" name="Google Shape;79;p16">
            <a:extLst>
              <a:ext uri="{FF2B5EF4-FFF2-40B4-BE49-F238E27FC236}">
                <a16:creationId xmlns:a16="http://schemas.microsoft.com/office/drawing/2014/main" id="{0B4AFEDD-7BBB-8D3F-1F80-1569196A6701}"/>
              </a:ext>
            </a:extLst>
          </p:cNvPr>
          <p:cNvSpPr txBox="1"/>
          <p:nvPr/>
        </p:nvSpPr>
        <p:spPr>
          <a:xfrm>
            <a:off x="2037964" y="922086"/>
            <a:ext cx="6966335" cy="3754834"/>
          </a:xfrm>
          <a:prstGeom prst="rect">
            <a:avLst/>
          </a:prstGeom>
          <a:noFill/>
          <a:ln w="19050" cap="flat" cmpd="sng">
            <a:solidFill>
              <a:srgbClr val="25A43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25A43A"/>
                </a:solidFill>
                <a:latin typeface="Arial"/>
                <a:ea typeface="Arial"/>
                <a:cs typeface="Arial"/>
                <a:sym typeface="Arial"/>
              </a:rPr>
              <a:t>Solution</a:t>
            </a:r>
          </a:p>
          <a:p>
            <a:pPr lvl="0"/>
            <a:r>
              <a:rPr lang="en-GB" b="1" dirty="0"/>
              <a:t>(a) </a:t>
            </a:r>
            <a:r>
              <a:rPr lang="en-GB" sz="1400" i="0" u="none" strike="noStrike" cap="none" dirty="0" err="1">
                <a:solidFill>
                  <a:schemeClr val="bg2"/>
                </a:solidFill>
                <a:latin typeface="Arial"/>
                <a:ea typeface="Arial"/>
                <a:cs typeface="Arial"/>
                <a:sym typeface="Arial"/>
              </a:rPr>
              <a:t>HCF</a:t>
            </a:r>
            <a:r>
              <a:rPr lang="en-GB" sz="1400" i="0" u="none" strike="noStrike" cap="none" dirty="0">
                <a:solidFill>
                  <a:schemeClr val="bg2"/>
                </a:solidFill>
                <a:latin typeface="Arial"/>
                <a:ea typeface="Arial"/>
                <a:cs typeface="Arial"/>
                <a:sym typeface="Arial"/>
              </a:rPr>
              <a:t> = 6</a:t>
            </a:r>
            <a:r>
              <a:rPr lang="en-GB" dirty="0">
                <a:solidFill>
                  <a:srgbClr val="2E88CE"/>
                </a:solidFill>
              </a:rPr>
              <a:t>	</a:t>
            </a:r>
            <a:endParaRPr lang="en-GB" dirty="0"/>
          </a:p>
          <a:p>
            <a:pPr marL="342900" lvl="0" indent="-342900">
              <a:buAutoNum type="alphaLcParenBoth"/>
            </a:pPr>
            <a:endParaRPr lang="en-GB" dirty="0"/>
          </a:p>
          <a:p>
            <a:pPr marL="342900" lvl="0" indent="-342900">
              <a:buAutoNum type="alphaLcParenBoth"/>
            </a:pPr>
            <a:endParaRPr lang="en-GB" dirty="0"/>
          </a:p>
          <a:p>
            <a:pPr marL="342900" lvl="0" indent="-342900">
              <a:buAutoNum type="alphaLcParenBoth"/>
            </a:pPr>
            <a:endParaRPr lang="en-GB" dirty="0"/>
          </a:p>
          <a:p>
            <a:pPr lvl="0"/>
            <a:endParaRPr lang="en-GB" dirty="0"/>
          </a:p>
          <a:p>
            <a:pPr lvl="0"/>
            <a:r>
              <a:rPr lang="en-GB" dirty="0">
                <a:solidFill>
                  <a:schemeClr val="bg2"/>
                </a:solidFill>
              </a:rPr>
              <a:t>(b) </a:t>
            </a:r>
            <a:r>
              <a:rPr lang="en-GB" dirty="0" err="1">
                <a:solidFill>
                  <a:schemeClr val="bg2"/>
                </a:solidFill>
              </a:rPr>
              <a:t>HCF</a:t>
            </a:r>
            <a:r>
              <a:rPr lang="en-GB" dirty="0">
                <a:solidFill>
                  <a:schemeClr val="bg2"/>
                </a:solidFill>
              </a:rPr>
              <a:t> = 5</a:t>
            </a:r>
          </a:p>
          <a:p>
            <a:pPr lvl="0"/>
            <a:endParaRPr lang="en-GB" dirty="0">
              <a:solidFill>
                <a:schemeClr val="bg2"/>
              </a:solidFill>
            </a:endParaRPr>
          </a:p>
          <a:p>
            <a:pPr lvl="0"/>
            <a:endParaRPr lang="en-GB" dirty="0">
              <a:solidFill>
                <a:schemeClr val="bg2"/>
              </a:solidFill>
            </a:endParaRPr>
          </a:p>
          <a:p>
            <a:pPr lvl="0"/>
            <a:endParaRPr lang="en-GB" dirty="0">
              <a:solidFill>
                <a:schemeClr val="bg2"/>
              </a:solidFill>
            </a:endParaRPr>
          </a:p>
          <a:p>
            <a:pPr lvl="0"/>
            <a:endParaRPr lang="en-GB" dirty="0">
              <a:solidFill>
                <a:schemeClr val="bg2"/>
              </a:solidFill>
            </a:endParaRPr>
          </a:p>
          <a:p>
            <a:pPr lvl="0"/>
            <a:r>
              <a:rPr lang="en-GB" dirty="0">
                <a:solidFill>
                  <a:schemeClr val="bg2"/>
                </a:solidFill>
              </a:rPr>
              <a:t>(c)</a:t>
            </a:r>
            <a:r>
              <a:rPr lang="en-GB" dirty="0">
                <a:solidFill>
                  <a:srgbClr val="2E88CE"/>
                </a:solidFill>
              </a:rPr>
              <a:t>	</a:t>
            </a:r>
          </a:p>
          <a:p>
            <a:pPr marL="342900" lvl="0" indent="-342900">
              <a:buAutoNum type="alphaLcParenBoth"/>
            </a:pPr>
            <a:endParaRPr lang="en-GB" dirty="0">
              <a:solidFill>
                <a:srgbClr val="2E88CE"/>
              </a:solidFill>
            </a:endParaRPr>
          </a:p>
          <a:p>
            <a:pPr marL="342900" lvl="0" indent="-342900">
              <a:buAutoNum type="alphaLcParenBoth"/>
            </a:pPr>
            <a:endParaRPr lang="en-GB" dirty="0">
              <a:solidFill>
                <a:srgbClr val="2E88CE"/>
              </a:solidFill>
            </a:endParaRPr>
          </a:p>
          <a:p>
            <a:pPr lvl="0"/>
            <a:endParaRPr lang="en-GB" dirty="0">
              <a:solidFill>
                <a:srgbClr val="2E88CE"/>
              </a:solidFill>
            </a:endParaRPr>
          </a:p>
          <a:p>
            <a:pPr marL="342900" lvl="0" indent="-342900">
              <a:buAutoNum type="alphaLcParenBoth"/>
            </a:pPr>
            <a:endParaRPr lang="en-GB" dirty="0">
              <a:solidFill>
                <a:srgbClr val="2E88CE"/>
              </a:solidFill>
            </a:endParaRPr>
          </a:p>
          <a:p>
            <a:r>
              <a:rPr lang="en-GB" dirty="0"/>
              <a:t>		</a:t>
            </a:r>
            <a:endParaRPr lang="en-GB" dirty="0">
              <a:solidFill>
                <a:srgbClr val="2E88CE"/>
              </a:solidFill>
            </a:endParaRPr>
          </a:p>
        </p:txBody>
      </p:sp>
      <p:pic>
        <p:nvPicPr>
          <p:cNvPr id="3" name="Picture 2">
            <a:extLst>
              <a:ext uri="{FF2B5EF4-FFF2-40B4-BE49-F238E27FC236}">
                <a16:creationId xmlns:a16="http://schemas.microsoft.com/office/drawing/2014/main" id="{E6FF6ACC-80B4-0CB5-6B47-3A52893BB42B}"/>
              </a:ext>
            </a:extLst>
          </p:cNvPr>
          <p:cNvPicPr>
            <a:picLocks noChangeAspect="1"/>
          </p:cNvPicPr>
          <p:nvPr/>
        </p:nvPicPr>
        <p:blipFill>
          <a:blip r:embed="rId4"/>
          <a:stretch>
            <a:fillRect/>
          </a:stretch>
        </p:blipFill>
        <p:spPr>
          <a:xfrm>
            <a:off x="3402091" y="1005740"/>
            <a:ext cx="590832" cy="987535"/>
          </a:xfrm>
          <a:prstGeom prst="rect">
            <a:avLst/>
          </a:prstGeom>
        </p:spPr>
      </p:pic>
      <p:sp>
        <p:nvSpPr>
          <p:cNvPr id="4" name="TextBox 3">
            <a:extLst>
              <a:ext uri="{FF2B5EF4-FFF2-40B4-BE49-F238E27FC236}">
                <a16:creationId xmlns:a16="http://schemas.microsoft.com/office/drawing/2014/main" id="{892F1064-DF1E-1D10-F8E1-A6530A130A26}"/>
              </a:ext>
            </a:extLst>
          </p:cNvPr>
          <p:cNvSpPr txBox="1"/>
          <p:nvPr/>
        </p:nvSpPr>
        <p:spPr>
          <a:xfrm>
            <a:off x="4411035" y="1074679"/>
            <a:ext cx="4514852" cy="954107"/>
          </a:xfrm>
          <a:prstGeom prst="rect">
            <a:avLst/>
          </a:prstGeom>
          <a:noFill/>
        </p:spPr>
        <p:txBody>
          <a:bodyPr wrap="square" rtlCol="0">
            <a:spAutoFit/>
          </a:bodyPr>
          <a:lstStyle/>
          <a:p>
            <a:pPr lvl="0"/>
            <a:r>
              <a:rPr lang="en-GB" dirty="0">
                <a:solidFill>
                  <a:srgbClr val="2E88CE"/>
                </a:solidFill>
              </a:rPr>
              <a:t>Find the </a:t>
            </a:r>
            <a:r>
              <a:rPr lang="en-GB" dirty="0" err="1">
                <a:solidFill>
                  <a:srgbClr val="2E88CE"/>
                </a:solidFill>
              </a:rPr>
              <a:t>HCF</a:t>
            </a:r>
            <a:r>
              <a:rPr lang="en-GB" dirty="0">
                <a:solidFill>
                  <a:srgbClr val="2E88CE"/>
                </a:solidFill>
              </a:rPr>
              <a:t> of 6 and 12. </a:t>
            </a:r>
          </a:p>
          <a:p>
            <a:pPr lvl="0"/>
            <a:r>
              <a:rPr lang="en-GB" dirty="0">
                <a:solidFill>
                  <a:srgbClr val="2E88CE"/>
                </a:solidFill>
              </a:rPr>
              <a:t>Divide both numerator and denominator by the </a:t>
            </a:r>
            <a:r>
              <a:rPr lang="en-GB" dirty="0" err="1">
                <a:solidFill>
                  <a:srgbClr val="2E88CE"/>
                </a:solidFill>
              </a:rPr>
              <a:t>HCF</a:t>
            </a:r>
            <a:r>
              <a:rPr lang="en-GB" dirty="0">
                <a:solidFill>
                  <a:srgbClr val="2E88CE"/>
                </a:solidFill>
              </a:rPr>
              <a:t>.</a:t>
            </a:r>
          </a:p>
          <a:p>
            <a:pPr lvl="0"/>
            <a:endParaRPr lang="en-GB" dirty="0">
              <a:solidFill>
                <a:srgbClr val="2E88CE"/>
              </a:solidFill>
            </a:endParaRPr>
          </a:p>
          <a:p>
            <a:endParaRPr lang="en-IE" dirty="0"/>
          </a:p>
        </p:txBody>
      </p:sp>
      <p:pic>
        <p:nvPicPr>
          <p:cNvPr id="5" name="Picture 4">
            <a:extLst>
              <a:ext uri="{FF2B5EF4-FFF2-40B4-BE49-F238E27FC236}">
                <a16:creationId xmlns:a16="http://schemas.microsoft.com/office/drawing/2014/main" id="{18798FA9-8635-823A-EEE6-246DDEE1072A}"/>
              </a:ext>
            </a:extLst>
          </p:cNvPr>
          <p:cNvPicPr>
            <a:picLocks noChangeAspect="1"/>
          </p:cNvPicPr>
          <p:nvPr/>
        </p:nvPicPr>
        <p:blipFill>
          <a:blip r:embed="rId5"/>
          <a:stretch>
            <a:fillRect/>
          </a:stretch>
        </p:blipFill>
        <p:spPr>
          <a:xfrm>
            <a:off x="3402091" y="2109806"/>
            <a:ext cx="619427" cy="1072441"/>
          </a:xfrm>
          <a:prstGeom prst="rect">
            <a:avLst/>
          </a:prstGeom>
        </p:spPr>
      </p:pic>
      <p:sp>
        <p:nvSpPr>
          <p:cNvPr id="7" name="TextBox 6">
            <a:extLst>
              <a:ext uri="{FF2B5EF4-FFF2-40B4-BE49-F238E27FC236}">
                <a16:creationId xmlns:a16="http://schemas.microsoft.com/office/drawing/2014/main" id="{D50A1ABC-A245-ECED-FE86-4DEBCAAD4E7D}"/>
              </a:ext>
            </a:extLst>
          </p:cNvPr>
          <p:cNvSpPr txBox="1"/>
          <p:nvPr/>
        </p:nvSpPr>
        <p:spPr>
          <a:xfrm>
            <a:off x="4411035" y="2121917"/>
            <a:ext cx="4356100" cy="738664"/>
          </a:xfrm>
          <a:prstGeom prst="rect">
            <a:avLst/>
          </a:prstGeom>
          <a:noFill/>
        </p:spPr>
        <p:txBody>
          <a:bodyPr wrap="square" rtlCol="0">
            <a:spAutoFit/>
          </a:bodyPr>
          <a:lstStyle/>
          <a:p>
            <a:r>
              <a:rPr lang="en-GB" dirty="0">
                <a:solidFill>
                  <a:srgbClr val="2E88CE"/>
                </a:solidFill>
              </a:rPr>
              <a:t>Find the </a:t>
            </a:r>
            <a:r>
              <a:rPr lang="en-GB" dirty="0" err="1">
                <a:solidFill>
                  <a:srgbClr val="2E88CE"/>
                </a:solidFill>
              </a:rPr>
              <a:t>HCF</a:t>
            </a:r>
            <a:r>
              <a:rPr lang="en-GB" dirty="0">
                <a:solidFill>
                  <a:srgbClr val="2E88CE"/>
                </a:solidFill>
              </a:rPr>
              <a:t> of 15 and 20. </a:t>
            </a:r>
          </a:p>
          <a:p>
            <a:r>
              <a:rPr lang="en-GB" dirty="0">
                <a:solidFill>
                  <a:srgbClr val="2E88CE"/>
                </a:solidFill>
              </a:rPr>
              <a:t>Divide both numerator and denominator by the </a:t>
            </a:r>
            <a:r>
              <a:rPr lang="en-GB" dirty="0" err="1">
                <a:solidFill>
                  <a:srgbClr val="2E88CE"/>
                </a:solidFill>
              </a:rPr>
              <a:t>HCF</a:t>
            </a:r>
            <a:r>
              <a:rPr lang="en-GB" dirty="0">
                <a:solidFill>
                  <a:srgbClr val="2E88CE"/>
                </a:solidFill>
              </a:rPr>
              <a:t>.</a:t>
            </a:r>
          </a:p>
          <a:p>
            <a:endParaRPr lang="en-IE" dirty="0"/>
          </a:p>
        </p:txBody>
      </p:sp>
      <p:pic>
        <p:nvPicPr>
          <p:cNvPr id="8" name="Picture 7">
            <a:extLst>
              <a:ext uri="{FF2B5EF4-FFF2-40B4-BE49-F238E27FC236}">
                <a16:creationId xmlns:a16="http://schemas.microsoft.com/office/drawing/2014/main" id="{EB13D4A4-B26E-8B28-4701-1E9EA6ABE61F}"/>
              </a:ext>
            </a:extLst>
          </p:cNvPr>
          <p:cNvPicPr>
            <a:picLocks noChangeAspect="1"/>
          </p:cNvPicPr>
          <p:nvPr/>
        </p:nvPicPr>
        <p:blipFill>
          <a:blip r:embed="rId6"/>
          <a:stretch>
            <a:fillRect/>
          </a:stretch>
        </p:blipFill>
        <p:spPr>
          <a:xfrm>
            <a:off x="2389538" y="3298778"/>
            <a:ext cx="1112407" cy="1085053"/>
          </a:xfrm>
          <a:prstGeom prst="rect">
            <a:avLst/>
          </a:prstGeom>
        </p:spPr>
      </p:pic>
      <p:pic>
        <p:nvPicPr>
          <p:cNvPr id="9" name="Picture 8">
            <a:extLst>
              <a:ext uri="{FF2B5EF4-FFF2-40B4-BE49-F238E27FC236}">
                <a16:creationId xmlns:a16="http://schemas.microsoft.com/office/drawing/2014/main" id="{A349C40B-15BD-2503-4D8F-1ED316DD4CEB}"/>
              </a:ext>
            </a:extLst>
          </p:cNvPr>
          <p:cNvPicPr>
            <a:picLocks noChangeAspect="1"/>
          </p:cNvPicPr>
          <p:nvPr/>
        </p:nvPicPr>
        <p:blipFill>
          <a:blip r:embed="rId7"/>
          <a:stretch>
            <a:fillRect/>
          </a:stretch>
        </p:blipFill>
        <p:spPr>
          <a:xfrm>
            <a:off x="6869946" y="3298778"/>
            <a:ext cx="862658" cy="1201905"/>
          </a:xfrm>
          <a:prstGeom prst="rect">
            <a:avLst/>
          </a:prstGeom>
        </p:spPr>
      </p:pic>
      <p:sp>
        <p:nvSpPr>
          <p:cNvPr id="10" name="TextBox 9">
            <a:extLst>
              <a:ext uri="{FF2B5EF4-FFF2-40B4-BE49-F238E27FC236}">
                <a16:creationId xmlns:a16="http://schemas.microsoft.com/office/drawing/2014/main" id="{50F3897F-A1E6-B9D3-3B32-F81AF409DE51}"/>
              </a:ext>
            </a:extLst>
          </p:cNvPr>
          <p:cNvSpPr txBox="1"/>
          <p:nvPr/>
        </p:nvSpPr>
        <p:spPr>
          <a:xfrm>
            <a:off x="3501945" y="3275378"/>
            <a:ext cx="3368001" cy="1600438"/>
          </a:xfrm>
          <a:prstGeom prst="rect">
            <a:avLst/>
          </a:prstGeom>
          <a:noFill/>
        </p:spPr>
        <p:txBody>
          <a:bodyPr wrap="square" rtlCol="0">
            <a:spAutoFit/>
          </a:bodyPr>
          <a:lstStyle/>
          <a:p>
            <a:r>
              <a:rPr lang="en-GB" dirty="0">
                <a:solidFill>
                  <a:srgbClr val="2E88CE"/>
                </a:solidFill>
              </a:rPr>
              <a:t>Sometimes it can be harder to spot the </a:t>
            </a:r>
            <a:r>
              <a:rPr lang="en-GB" dirty="0" err="1">
                <a:solidFill>
                  <a:srgbClr val="2E88CE"/>
                </a:solidFill>
              </a:rPr>
              <a:t>HCF</a:t>
            </a:r>
            <a:r>
              <a:rPr lang="en-GB" dirty="0">
                <a:solidFill>
                  <a:srgbClr val="2E88CE"/>
                </a:solidFill>
              </a:rPr>
              <a:t>. It can be useful to begin with any common factor and continue dividing the numerator and denominator by these common factors until you have simplified fully.</a:t>
            </a:r>
          </a:p>
          <a:p>
            <a:endParaRPr lang="en-IE" dirty="0"/>
          </a:p>
        </p:txBody>
      </p:sp>
      <p:sp>
        <p:nvSpPr>
          <p:cNvPr id="6" name="TextBox 5">
            <a:extLst>
              <a:ext uri="{FF2B5EF4-FFF2-40B4-BE49-F238E27FC236}">
                <a16:creationId xmlns:a16="http://schemas.microsoft.com/office/drawing/2014/main" id="{EF631689-3381-0DD2-6047-60DEA5F85F3B}"/>
              </a:ext>
            </a:extLst>
          </p:cNvPr>
          <p:cNvSpPr txBox="1"/>
          <p:nvPr/>
        </p:nvSpPr>
        <p:spPr>
          <a:xfrm>
            <a:off x="7703083" y="3338490"/>
            <a:ext cx="1400574" cy="1384995"/>
          </a:xfrm>
          <a:prstGeom prst="rect">
            <a:avLst/>
          </a:prstGeom>
          <a:noFill/>
        </p:spPr>
        <p:txBody>
          <a:bodyPr wrap="square" rtlCol="0">
            <a:spAutoFit/>
          </a:bodyPr>
          <a:lstStyle/>
          <a:p>
            <a:r>
              <a:rPr lang="en-GB" dirty="0">
                <a:solidFill>
                  <a:srgbClr val="2E88CE"/>
                </a:solidFill>
              </a:rPr>
              <a:t>This gives the same result as dividing by the </a:t>
            </a:r>
            <a:r>
              <a:rPr lang="en-GB" dirty="0" err="1">
                <a:solidFill>
                  <a:srgbClr val="2E88CE"/>
                </a:solidFill>
              </a:rPr>
              <a:t>HCF</a:t>
            </a:r>
            <a:r>
              <a:rPr lang="en-GB" dirty="0">
                <a:solidFill>
                  <a:srgbClr val="2E88CE"/>
                </a:solidFill>
              </a:rPr>
              <a:t>, which is 20.</a:t>
            </a:r>
          </a:p>
          <a:p>
            <a:endParaRPr lang="en-IE" dirty="0"/>
          </a:p>
        </p:txBody>
      </p:sp>
    </p:spTree>
    <p:extLst>
      <p:ext uri="{BB962C8B-B14F-4D97-AF65-F5344CB8AC3E}">
        <p14:creationId xmlns:p14="http://schemas.microsoft.com/office/powerpoint/2010/main" val="24957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8">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8">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dirty="0"/>
              <a:t>7.1 Working with fractions – Exercise 7.1</a:t>
            </a:r>
            <a:endParaRPr dirty="0"/>
          </a:p>
        </p:txBody>
      </p:sp>
      <p:sp>
        <p:nvSpPr>
          <p:cNvPr id="114" name="Google Shape;114;p21"/>
          <p:cNvSpPr txBox="1"/>
          <p:nvPr/>
        </p:nvSpPr>
        <p:spPr>
          <a:xfrm>
            <a:off x="457200" y="1028700"/>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AC4632"/>
                </a:solidFill>
                <a:latin typeface="Arial"/>
                <a:ea typeface="Arial"/>
                <a:cs typeface="Arial"/>
                <a:sym typeface="Arial"/>
              </a:rPr>
              <a:t>Level 1</a:t>
            </a:r>
            <a:endParaRPr/>
          </a:p>
        </p:txBody>
      </p:sp>
      <p:sp>
        <p:nvSpPr>
          <p:cNvPr id="116" name="Google Shape;116;p21"/>
          <p:cNvSpPr txBox="1"/>
          <p:nvPr/>
        </p:nvSpPr>
        <p:spPr>
          <a:xfrm>
            <a:off x="438150" y="1336477"/>
            <a:ext cx="667031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1. </a:t>
            </a:r>
            <a:r>
              <a:rPr lang="en-GB" sz="1400" b="0" i="0" u="none" strike="noStrike" cap="none" dirty="0">
                <a:solidFill>
                  <a:srgbClr val="000000"/>
                </a:solidFill>
                <a:latin typeface="Arial"/>
                <a:ea typeface="Arial"/>
                <a:cs typeface="Arial"/>
                <a:sym typeface="Arial"/>
              </a:rPr>
              <a:t>Fill in the blanks to complete the table. The first one has been done for you.</a:t>
            </a:r>
            <a:endParaRPr sz="1400" b="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F02A1F7F-B922-A7C5-B675-7A9D6897A916}"/>
                  </a:ext>
                </a:extLst>
              </p:cNvPr>
              <p:cNvGraphicFramePr>
                <a:graphicFrameLocks noGrp="1"/>
              </p:cNvGraphicFramePr>
              <p:nvPr>
                <p:extLst>
                  <p:ext uri="{D42A27DB-BD31-4B8C-83A1-F6EECF244321}">
                    <p14:modId xmlns:p14="http://schemas.microsoft.com/office/powerpoint/2010/main" val="1972451474"/>
                  </p:ext>
                </p:extLst>
              </p:nvPr>
            </p:nvGraphicFramePr>
            <p:xfrm>
              <a:off x="725308" y="1751299"/>
              <a:ext cx="6383156" cy="3257868"/>
            </p:xfrm>
            <a:graphic>
              <a:graphicData uri="http://schemas.openxmlformats.org/drawingml/2006/table">
                <a:tbl>
                  <a:tblPr firstRow="1" bandRow="1">
                    <a:tableStyleId>{5C22544A-7EE6-4342-B048-85BDC9FD1C3A}</a:tableStyleId>
                  </a:tblPr>
                  <a:tblGrid>
                    <a:gridCol w="809294">
                      <a:extLst>
                        <a:ext uri="{9D8B030D-6E8A-4147-A177-3AD203B41FA5}">
                          <a16:colId xmlns:a16="http://schemas.microsoft.com/office/drawing/2014/main" val="2367339359"/>
                        </a:ext>
                      </a:extLst>
                    </a:gridCol>
                    <a:gridCol w="2003728">
                      <a:extLst>
                        <a:ext uri="{9D8B030D-6E8A-4147-A177-3AD203B41FA5}">
                          <a16:colId xmlns:a16="http://schemas.microsoft.com/office/drawing/2014/main" val="4143875300"/>
                        </a:ext>
                      </a:extLst>
                    </a:gridCol>
                    <a:gridCol w="1765190">
                      <a:extLst>
                        <a:ext uri="{9D8B030D-6E8A-4147-A177-3AD203B41FA5}">
                          <a16:colId xmlns:a16="http://schemas.microsoft.com/office/drawing/2014/main" val="4268243830"/>
                        </a:ext>
                      </a:extLst>
                    </a:gridCol>
                    <a:gridCol w="1804944">
                      <a:extLst>
                        <a:ext uri="{9D8B030D-6E8A-4147-A177-3AD203B41FA5}">
                          <a16:colId xmlns:a16="http://schemas.microsoft.com/office/drawing/2014/main" val="4229482011"/>
                        </a:ext>
                      </a:extLst>
                    </a:gridCol>
                  </a:tblGrid>
                  <a:tr h="370840">
                    <a:tc>
                      <a:txBody>
                        <a:bodyPr/>
                        <a:lstStyle/>
                        <a:p>
                          <a:endParaRPr lang="en-US" sz="1100"/>
                        </a:p>
                      </a:txBody>
                      <a:tcPr>
                        <a:solidFill>
                          <a:srgbClr val="E2C2B7"/>
                        </a:solidFill>
                      </a:tcPr>
                    </a:tc>
                    <a:tc>
                      <a:txBody>
                        <a:bodyPr/>
                        <a:lstStyle/>
                        <a:p>
                          <a:pPr algn="ctr"/>
                          <a:r>
                            <a:rPr lang="en-US" sz="1050" dirty="0">
                              <a:solidFill>
                                <a:schemeClr val="bg2"/>
                              </a:solidFill>
                            </a:rPr>
                            <a:t>Fraction</a:t>
                          </a:r>
                        </a:p>
                      </a:txBody>
                      <a:tcPr anchor="ctr">
                        <a:solidFill>
                          <a:srgbClr val="E2C2B7"/>
                        </a:solidFill>
                      </a:tcPr>
                    </a:tc>
                    <a:tc>
                      <a:txBody>
                        <a:bodyPr/>
                        <a:lstStyle/>
                        <a:p>
                          <a:pPr algn="ctr"/>
                          <a:r>
                            <a:rPr lang="en-US" sz="1050" dirty="0">
                              <a:solidFill>
                                <a:schemeClr val="bg2"/>
                              </a:solidFill>
                            </a:rPr>
                            <a:t>Numerator</a:t>
                          </a:r>
                        </a:p>
                      </a:txBody>
                      <a:tcPr anchor="ctr">
                        <a:solidFill>
                          <a:srgbClr val="E2C2B7"/>
                        </a:solidFill>
                      </a:tcPr>
                    </a:tc>
                    <a:tc>
                      <a:txBody>
                        <a:bodyPr/>
                        <a:lstStyle/>
                        <a:p>
                          <a:pPr algn="ctr"/>
                          <a:r>
                            <a:rPr lang="en-US" sz="1050" dirty="0">
                              <a:solidFill>
                                <a:schemeClr val="bg2"/>
                              </a:solidFill>
                            </a:rPr>
                            <a:t>Denominator</a:t>
                          </a:r>
                        </a:p>
                      </a:txBody>
                      <a:tcPr anchor="ctr">
                        <a:solidFill>
                          <a:srgbClr val="E2C2B7"/>
                        </a:solidFill>
                      </a:tcPr>
                    </a:tc>
                    <a:extLst>
                      <a:ext uri="{0D108BD9-81ED-4DB2-BD59-A6C34878D82A}">
                        <a16:rowId xmlns:a16="http://schemas.microsoft.com/office/drawing/2014/main" val="1935728890"/>
                      </a:ext>
                    </a:extLst>
                  </a:tr>
                  <a:tr h="370840">
                    <a:tc>
                      <a:txBody>
                        <a:bodyPr/>
                        <a:lstStyle/>
                        <a:p>
                          <a:pPr algn="ctr"/>
                          <a:r>
                            <a:rPr lang="en-US" sz="1050" b="1" dirty="0">
                              <a:solidFill>
                                <a:schemeClr val="bg2"/>
                              </a:solidFill>
                            </a:rPr>
                            <a:t>(a)</a:t>
                          </a:r>
                        </a:p>
                      </a:txBody>
                      <a:tcPr anchor="ctr">
                        <a:solidFill>
                          <a:srgbClr val="F0E2DC"/>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i="1" smtClean="0">
                                        <a:solidFill>
                                          <a:schemeClr val="bg2"/>
                                        </a:solidFill>
                                        <a:latin typeface="Cambria Math" panose="02040503050406030204" pitchFamily="18" charset="0"/>
                                      </a:rPr>
                                    </m:ctrlPr>
                                  </m:fPr>
                                  <m:num>
                                    <m:r>
                                      <a:rPr lang="en-GB" sz="1100" b="0" i="1" smtClean="0">
                                        <a:solidFill>
                                          <a:schemeClr val="bg2"/>
                                        </a:solidFill>
                                        <a:latin typeface="Cambria Math" panose="02040503050406030204" pitchFamily="18" charset="0"/>
                                      </a:rPr>
                                      <m:t>2</m:t>
                                    </m:r>
                                  </m:num>
                                  <m:den>
                                    <m:r>
                                      <a:rPr lang="en-GB" sz="1100" b="0" i="1" smtClean="0">
                                        <a:solidFill>
                                          <a:schemeClr val="bg2"/>
                                        </a:solidFill>
                                        <a:latin typeface="Cambria Math" panose="02040503050406030204" pitchFamily="18" charset="0"/>
                                      </a:rPr>
                                      <m:t>3</m:t>
                                    </m:r>
                                  </m:den>
                                </m:f>
                              </m:oMath>
                            </m:oMathPara>
                          </a14:m>
                          <a:endParaRPr lang="en-US" sz="1100" dirty="0">
                            <a:solidFill>
                              <a:schemeClr val="bg2"/>
                            </a:solidFill>
                          </a:endParaRPr>
                        </a:p>
                      </a:txBody>
                      <a:tcPr>
                        <a:solidFill>
                          <a:srgbClr val="F0E2DC"/>
                        </a:solidFill>
                      </a:tcPr>
                    </a:tc>
                    <a:tc>
                      <a:txBody>
                        <a:bodyPr/>
                        <a:lstStyle/>
                        <a:p>
                          <a:pPr algn="ctr"/>
                          <a:r>
                            <a:rPr lang="en-US" sz="1100" dirty="0">
                              <a:solidFill>
                                <a:schemeClr val="bg2"/>
                              </a:solidFill>
                            </a:rPr>
                            <a:t>2</a:t>
                          </a:r>
                        </a:p>
                      </a:txBody>
                      <a:tcPr>
                        <a:solidFill>
                          <a:srgbClr val="F0E2DC"/>
                        </a:solidFill>
                      </a:tcPr>
                    </a:tc>
                    <a:tc>
                      <a:txBody>
                        <a:bodyPr/>
                        <a:lstStyle/>
                        <a:p>
                          <a:pPr algn="ctr"/>
                          <a:r>
                            <a:rPr lang="en-US" sz="1100" dirty="0">
                              <a:solidFill>
                                <a:schemeClr val="bg2"/>
                              </a:solidFill>
                            </a:rPr>
                            <a:t>3</a:t>
                          </a:r>
                        </a:p>
                      </a:txBody>
                      <a:tcPr>
                        <a:solidFill>
                          <a:srgbClr val="F0E2DC"/>
                        </a:solidFill>
                      </a:tcPr>
                    </a:tc>
                    <a:extLst>
                      <a:ext uri="{0D108BD9-81ED-4DB2-BD59-A6C34878D82A}">
                        <a16:rowId xmlns:a16="http://schemas.microsoft.com/office/drawing/2014/main" val="3433839788"/>
                      </a:ext>
                    </a:extLst>
                  </a:tr>
                  <a:tr h="370840">
                    <a:tc>
                      <a:txBody>
                        <a:bodyPr/>
                        <a:lstStyle/>
                        <a:p>
                          <a:pPr algn="ctr"/>
                          <a:r>
                            <a:rPr lang="en-US" sz="1050" b="1" dirty="0">
                              <a:solidFill>
                                <a:schemeClr val="bg2"/>
                              </a:solidFill>
                            </a:rPr>
                            <a:t>(b)</a:t>
                          </a:r>
                        </a:p>
                      </a:txBody>
                      <a:tcPr anchor="ctr">
                        <a:solidFill>
                          <a:srgbClr val="F6EDE9"/>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i="1" smtClean="0">
                                        <a:solidFill>
                                          <a:schemeClr val="bg2"/>
                                        </a:solidFill>
                                        <a:latin typeface="Cambria Math" panose="02040503050406030204" pitchFamily="18" charset="0"/>
                                      </a:rPr>
                                    </m:ctrlPr>
                                  </m:fPr>
                                  <m:num>
                                    <m:r>
                                      <a:rPr lang="en-GB" sz="1100" b="0" i="1" smtClean="0">
                                        <a:solidFill>
                                          <a:schemeClr val="bg2"/>
                                        </a:solidFill>
                                        <a:latin typeface="Cambria Math" panose="02040503050406030204" pitchFamily="18" charset="0"/>
                                      </a:rPr>
                                      <m:t>3</m:t>
                                    </m:r>
                                  </m:num>
                                  <m:den>
                                    <m:r>
                                      <a:rPr lang="en-GB" sz="1100" b="0" i="1" smtClean="0">
                                        <a:solidFill>
                                          <a:schemeClr val="bg2"/>
                                        </a:solidFill>
                                        <a:latin typeface="Cambria Math" panose="02040503050406030204" pitchFamily="18" charset="0"/>
                                      </a:rPr>
                                      <m:t>7</m:t>
                                    </m:r>
                                  </m:den>
                                </m:f>
                              </m:oMath>
                            </m:oMathPara>
                          </a14:m>
                          <a:endParaRPr lang="en-US" sz="1100" dirty="0">
                            <a:solidFill>
                              <a:schemeClr val="bg2"/>
                            </a:solidFill>
                          </a:endParaRPr>
                        </a:p>
                      </a:txBody>
                      <a:tcPr>
                        <a:solidFill>
                          <a:srgbClr val="F6EDE9"/>
                        </a:solidFill>
                      </a:tcPr>
                    </a:tc>
                    <a:tc>
                      <a:txBody>
                        <a:bodyPr/>
                        <a:lstStyle/>
                        <a:p>
                          <a:pPr algn="ctr"/>
                          <a:endParaRPr lang="en-US" sz="1100" dirty="0">
                            <a:solidFill>
                              <a:schemeClr val="bg2"/>
                            </a:solidFill>
                          </a:endParaRPr>
                        </a:p>
                      </a:txBody>
                      <a:tcPr>
                        <a:solidFill>
                          <a:srgbClr val="F6EDE9"/>
                        </a:solidFill>
                      </a:tcPr>
                    </a:tc>
                    <a:tc>
                      <a:txBody>
                        <a:bodyPr/>
                        <a:lstStyle/>
                        <a:p>
                          <a:pPr algn="ctr"/>
                          <a:endParaRPr lang="en-US" sz="1100" dirty="0">
                            <a:solidFill>
                              <a:schemeClr val="bg2"/>
                            </a:solidFill>
                          </a:endParaRPr>
                        </a:p>
                      </a:txBody>
                      <a:tcPr>
                        <a:solidFill>
                          <a:srgbClr val="F6EDE9"/>
                        </a:solidFill>
                      </a:tcPr>
                    </a:tc>
                    <a:extLst>
                      <a:ext uri="{0D108BD9-81ED-4DB2-BD59-A6C34878D82A}">
                        <a16:rowId xmlns:a16="http://schemas.microsoft.com/office/drawing/2014/main" val="1026112917"/>
                      </a:ext>
                    </a:extLst>
                  </a:tr>
                  <a:tr h="370840">
                    <a:tc>
                      <a:txBody>
                        <a:bodyPr/>
                        <a:lstStyle/>
                        <a:p>
                          <a:pPr algn="ctr"/>
                          <a:r>
                            <a:rPr lang="en-US" sz="1050" b="1" dirty="0">
                              <a:solidFill>
                                <a:schemeClr val="bg2"/>
                              </a:solidFill>
                            </a:rPr>
                            <a:t>(c)</a:t>
                          </a:r>
                        </a:p>
                      </a:txBody>
                      <a:tcPr anchor="ctr">
                        <a:solidFill>
                          <a:srgbClr val="F0E2DC"/>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i="1" smtClean="0">
                                        <a:solidFill>
                                          <a:schemeClr val="bg2"/>
                                        </a:solidFill>
                                        <a:latin typeface="Cambria Math" panose="02040503050406030204" pitchFamily="18" charset="0"/>
                                      </a:rPr>
                                    </m:ctrlPr>
                                  </m:fPr>
                                  <m:num>
                                    <m:r>
                                      <a:rPr lang="en-GB" sz="1100" b="0" i="1" smtClean="0">
                                        <a:solidFill>
                                          <a:schemeClr val="bg2"/>
                                        </a:solidFill>
                                        <a:latin typeface="Cambria Math" panose="02040503050406030204" pitchFamily="18" charset="0"/>
                                      </a:rPr>
                                      <m:t>4</m:t>
                                    </m:r>
                                  </m:num>
                                  <m:den>
                                    <m:r>
                                      <a:rPr lang="en-GB" sz="1100" b="0" i="1" smtClean="0">
                                        <a:solidFill>
                                          <a:schemeClr val="bg2"/>
                                        </a:solidFill>
                                        <a:latin typeface="Cambria Math" panose="02040503050406030204" pitchFamily="18" charset="0"/>
                                      </a:rPr>
                                      <m:t>9</m:t>
                                    </m:r>
                                  </m:den>
                                </m:f>
                              </m:oMath>
                            </m:oMathPara>
                          </a14:m>
                          <a:endParaRPr lang="en-US" sz="1100" dirty="0">
                            <a:solidFill>
                              <a:schemeClr val="bg2"/>
                            </a:solidFill>
                          </a:endParaRPr>
                        </a:p>
                      </a:txBody>
                      <a:tcPr>
                        <a:solidFill>
                          <a:srgbClr val="F0E2DC"/>
                        </a:solidFill>
                      </a:tcPr>
                    </a:tc>
                    <a:tc>
                      <a:txBody>
                        <a:bodyPr/>
                        <a:lstStyle/>
                        <a:p>
                          <a:pPr algn="ctr"/>
                          <a:endParaRPr lang="en-US" sz="1100" dirty="0">
                            <a:solidFill>
                              <a:schemeClr val="bg2"/>
                            </a:solidFill>
                          </a:endParaRPr>
                        </a:p>
                      </a:txBody>
                      <a:tcPr>
                        <a:solidFill>
                          <a:srgbClr val="F0E2DC"/>
                        </a:solidFill>
                      </a:tcPr>
                    </a:tc>
                    <a:tc>
                      <a:txBody>
                        <a:bodyPr/>
                        <a:lstStyle/>
                        <a:p>
                          <a:pPr algn="ctr"/>
                          <a:endParaRPr lang="en-US" sz="1100" dirty="0">
                            <a:solidFill>
                              <a:schemeClr val="bg2"/>
                            </a:solidFill>
                          </a:endParaRPr>
                        </a:p>
                      </a:txBody>
                      <a:tcPr>
                        <a:solidFill>
                          <a:srgbClr val="F0E2DC"/>
                        </a:solidFill>
                      </a:tcPr>
                    </a:tc>
                    <a:extLst>
                      <a:ext uri="{0D108BD9-81ED-4DB2-BD59-A6C34878D82A}">
                        <a16:rowId xmlns:a16="http://schemas.microsoft.com/office/drawing/2014/main" val="1210927948"/>
                      </a:ext>
                    </a:extLst>
                  </a:tr>
                  <a:tr h="370840">
                    <a:tc>
                      <a:txBody>
                        <a:bodyPr/>
                        <a:lstStyle/>
                        <a:p>
                          <a:pPr algn="ctr"/>
                          <a:r>
                            <a:rPr lang="en-US" sz="1050" b="1" dirty="0">
                              <a:solidFill>
                                <a:schemeClr val="bg2"/>
                              </a:solidFill>
                            </a:rPr>
                            <a:t>(d)</a:t>
                          </a:r>
                        </a:p>
                      </a:txBody>
                      <a:tcPr anchor="ctr">
                        <a:solidFill>
                          <a:srgbClr val="F6EDE9"/>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i="1" smtClean="0">
                                        <a:solidFill>
                                          <a:schemeClr val="bg2"/>
                                        </a:solidFill>
                                        <a:latin typeface="Cambria Math" panose="02040503050406030204" pitchFamily="18" charset="0"/>
                                      </a:rPr>
                                    </m:ctrlPr>
                                  </m:fPr>
                                  <m:num/>
                                  <m:den>
                                    <m:r>
                                      <a:rPr lang="en-GB" sz="1100" b="0" i="1" smtClean="0">
                                        <a:solidFill>
                                          <a:schemeClr val="bg2"/>
                                        </a:solidFill>
                                        <a:latin typeface="Cambria Math" panose="02040503050406030204" pitchFamily="18" charset="0"/>
                                      </a:rPr>
                                      <m:t>3</m:t>
                                    </m:r>
                                  </m:den>
                                </m:f>
                              </m:oMath>
                            </m:oMathPara>
                          </a14:m>
                          <a:endParaRPr lang="en-US" sz="1100" dirty="0">
                            <a:solidFill>
                              <a:schemeClr val="bg2"/>
                            </a:solidFill>
                          </a:endParaRPr>
                        </a:p>
                      </a:txBody>
                      <a:tcPr>
                        <a:solidFill>
                          <a:srgbClr val="F6EDE9"/>
                        </a:solidFill>
                      </a:tcPr>
                    </a:tc>
                    <a:tc>
                      <a:txBody>
                        <a:bodyPr/>
                        <a:lstStyle/>
                        <a:p>
                          <a:pPr algn="ctr"/>
                          <a:r>
                            <a:rPr lang="en-US" sz="1100" dirty="0">
                              <a:solidFill>
                                <a:schemeClr val="bg2"/>
                              </a:solidFill>
                            </a:rPr>
                            <a:t>1</a:t>
                          </a:r>
                        </a:p>
                      </a:txBody>
                      <a:tcPr>
                        <a:solidFill>
                          <a:srgbClr val="F6EDE9"/>
                        </a:solidFill>
                      </a:tcPr>
                    </a:tc>
                    <a:tc>
                      <a:txBody>
                        <a:bodyPr/>
                        <a:lstStyle/>
                        <a:p>
                          <a:pPr algn="ctr"/>
                          <a:endParaRPr lang="en-US" sz="1100" dirty="0">
                            <a:solidFill>
                              <a:schemeClr val="bg2"/>
                            </a:solidFill>
                          </a:endParaRPr>
                        </a:p>
                      </a:txBody>
                      <a:tcPr>
                        <a:solidFill>
                          <a:srgbClr val="F6EDE9"/>
                        </a:solidFill>
                      </a:tcPr>
                    </a:tc>
                    <a:extLst>
                      <a:ext uri="{0D108BD9-81ED-4DB2-BD59-A6C34878D82A}">
                        <a16:rowId xmlns:a16="http://schemas.microsoft.com/office/drawing/2014/main" val="1451423618"/>
                      </a:ext>
                    </a:extLst>
                  </a:tr>
                  <a:tr h="370840">
                    <a:tc>
                      <a:txBody>
                        <a:bodyPr/>
                        <a:lstStyle/>
                        <a:p>
                          <a:pPr algn="ctr"/>
                          <a:r>
                            <a:rPr lang="en-US" sz="1050" b="1" dirty="0">
                              <a:solidFill>
                                <a:schemeClr val="bg2"/>
                              </a:solidFill>
                            </a:rPr>
                            <a:t>(e)</a:t>
                          </a:r>
                        </a:p>
                      </a:txBody>
                      <a:tcPr anchor="ctr">
                        <a:solidFill>
                          <a:srgbClr val="F0E2DC"/>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i="1" smtClean="0">
                                        <a:solidFill>
                                          <a:schemeClr val="bg2"/>
                                        </a:solidFill>
                                        <a:latin typeface="Cambria Math" panose="02040503050406030204" pitchFamily="18" charset="0"/>
                                      </a:rPr>
                                    </m:ctrlPr>
                                  </m:fPr>
                                  <m:num>
                                    <m:r>
                                      <a:rPr lang="en-GB" sz="1100" b="0" i="1" smtClean="0">
                                        <a:solidFill>
                                          <a:schemeClr val="bg2"/>
                                        </a:solidFill>
                                        <a:latin typeface="Cambria Math" panose="02040503050406030204" pitchFamily="18" charset="0"/>
                                      </a:rPr>
                                      <m:t>5</m:t>
                                    </m:r>
                                  </m:num>
                                  <m:den/>
                                </m:f>
                              </m:oMath>
                            </m:oMathPara>
                          </a14:m>
                          <a:endParaRPr lang="en-US" sz="1100" dirty="0">
                            <a:solidFill>
                              <a:schemeClr val="bg2"/>
                            </a:solidFill>
                          </a:endParaRPr>
                        </a:p>
                      </a:txBody>
                      <a:tcPr>
                        <a:solidFill>
                          <a:srgbClr val="F0E2DC"/>
                        </a:solidFill>
                      </a:tcPr>
                    </a:tc>
                    <a:tc>
                      <a:txBody>
                        <a:bodyPr/>
                        <a:lstStyle/>
                        <a:p>
                          <a:pPr algn="ctr"/>
                          <a:endParaRPr lang="en-US" sz="1100">
                            <a:solidFill>
                              <a:schemeClr val="bg2"/>
                            </a:solidFill>
                          </a:endParaRPr>
                        </a:p>
                      </a:txBody>
                      <a:tcPr>
                        <a:solidFill>
                          <a:srgbClr val="F0E2DC"/>
                        </a:solidFill>
                      </a:tcPr>
                    </a:tc>
                    <a:tc>
                      <a:txBody>
                        <a:bodyPr/>
                        <a:lstStyle/>
                        <a:p>
                          <a:pPr algn="ctr"/>
                          <a:r>
                            <a:rPr lang="en-US" sz="1100" dirty="0">
                              <a:solidFill>
                                <a:schemeClr val="bg2"/>
                              </a:solidFill>
                            </a:rPr>
                            <a:t>6</a:t>
                          </a:r>
                        </a:p>
                      </a:txBody>
                      <a:tcPr>
                        <a:solidFill>
                          <a:srgbClr val="F0E2DC"/>
                        </a:solidFill>
                      </a:tcPr>
                    </a:tc>
                    <a:extLst>
                      <a:ext uri="{0D108BD9-81ED-4DB2-BD59-A6C34878D82A}">
                        <a16:rowId xmlns:a16="http://schemas.microsoft.com/office/drawing/2014/main" val="2664926332"/>
                      </a:ext>
                    </a:extLst>
                  </a:tr>
                  <a:tr h="370840">
                    <a:tc>
                      <a:txBody>
                        <a:bodyPr/>
                        <a:lstStyle/>
                        <a:p>
                          <a:pPr algn="ctr"/>
                          <a:r>
                            <a:rPr lang="en-US" sz="1050" b="1" dirty="0">
                              <a:solidFill>
                                <a:schemeClr val="bg2"/>
                              </a:solidFill>
                            </a:rPr>
                            <a:t>(f)</a:t>
                          </a:r>
                        </a:p>
                      </a:txBody>
                      <a:tcPr anchor="ctr">
                        <a:solidFill>
                          <a:srgbClr val="F6EDE9"/>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i="1" smtClean="0">
                                        <a:solidFill>
                                          <a:schemeClr val="bg2"/>
                                        </a:solidFill>
                                        <a:latin typeface="Cambria Math" panose="02040503050406030204" pitchFamily="18" charset="0"/>
                                      </a:rPr>
                                    </m:ctrlPr>
                                  </m:fPr>
                                  <m:num/>
                                  <m:den/>
                                </m:f>
                              </m:oMath>
                            </m:oMathPara>
                          </a14:m>
                          <a:endParaRPr lang="en-US" sz="1100" dirty="0">
                            <a:solidFill>
                              <a:schemeClr val="bg2"/>
                            </a:solidFill>
                          </a:endParaRPr>
                        </a:p>
                      </a:txBody>
                      <a:tcPr>
                        <a:solidFill>
                          <a:srgbClr val="F6EDE9"/>
                        </a:solidFill>
                      </a:tcPr>
                    </a:tc>
                    <a:tc>
                      <a:txBody>
                        <a:bodyPr/>
                        <a:lstStyle/>
                        <a:p>
                          <a:pPr algn="ctr"/>
                          <a:r>
                            <a:rPr lang="en-US" sz="1100" dirty="0">
                              <a:solidFill>
                                <a:schemeClr val="bg2"/>
                              </a:solidFill>
                            </a:rPr>
                            <a:t>4</a:t>
                          </a:r>
                        </a:p>
                      </a:txBody>
                      <a:tcPr>
                        <a:solidFill>
                          <a:srgbClr val="F6EDE9"/>
                        </a:solidFill>
                      </a:tcPr>
                    </a:tc>
                    <a:tc>
                      <a:txBody>
                        <a:bodyPr/>
                        <a:lstStyle/>
                        <a:p>
                          <a:pPr algn="ctr"/>
                          <a:r>
                            <a:rPr lang="en-US" sz="1100" dirty="0">
                              <a:solidFill>
                                <a:schemeClr val="bg2"/>
                              </a:solidFill>
                            </a:rPr>
                            <a:t>11</a:t>
                          </a:r>
                        </a:p>
                      </a:txBody>
                      <a:tcPr>
                        <a:solidFill>
                          <a:srgbClr val="F6EDE9"/>
                        </a:solidFill>
                      </a:tcPr>
                    </a:tc>
                    <a:extLst>
                      <a:ext uri="{0D108BD9-81ED-4DB2-BD59-A6C34878D82A}">
                        <a16:rowId xmlns:a16="http://schemas.microsoft.com/office/drawing/2014/main" val="2119730256"/>
                      </a:ext>
                    </a:extLst>
                  </a:tr>
                  <a:tr h="370840">
                    <a:tc>
                      <a:txBody>
                        <a:bodyPr/>
                        <a:lstStyle/>
                        <a:p>
                          <a:pPr algn="ctr"/>
                          <a:r>
                            <a:rPr lang="en-US" sz="1050" b="1" dirty="0">
                              <a:solidFill>
                                <a:schemeClr val="bg2"/>
                              </a:solidFill>
                            </a:rPr>
                            <a:t>(g)</a:t>
                          </a:r>
                        </a:p>
                      </a:txBody>
                      <a:tcPr anchor="ctr">
                        <a:solidFill>
                          <a:srgbClr val="F0E2DC"/>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100" i="1" smtClean="0">
                                        <a:solidFill>
                                          <a:schemeClr val="bg2"/>
                                        </a:solidFill>
                                        <a:latin typeface="Cambria Math" panose="02040503050406030204" pitchFamily="18" charset="0"/>
                                      </a:rPr>
                                    </m:ctrlPr>
                                  </m:fPr>
                                  <m:num/>
                                  <m:den/>
                                </m:f>
                              </m:oMath>
                            </m:oMathPara>
                          </a14:m>
                          <a:endParaRPr lang="en-US" sz="1100" dirty="0">
                            <a:solidFill>
                              <a:schemeClr val="bg2"/>
                            </a:solidFill>
                          </a:endParaRPr>
                        </a:p>
                      </a:txBody>
                      <a:tcPr>
                        <a:solidFill>
                          <a:srgbClr val="F0E2DC"/>
                        </a:solidFill>
                      </a:tcPr>
                    </a:tc>
                    <a:tc>
                      <a:txBody>
                        <a:bodyPr/>
                        <a:lstStyle/>
                        <a:p>
                          <a:pPr algn="ctr"/>
                          <a:r>
                            <a:rPr lang="en-US" sz="1100" dirty="0">
                              <a:solidFill>
                                <a:schemeClr val="bg2"/>
                              </a:solidFill>
                            </a:rPr>
                            <a:t>2</a:t>
                          </a:r>
                        </a:p>
                      </a:txBody>
                      <a:tcPr>
                        <a:solidFill>
                          <a:srgbClr val="F0E2DC"/>
                        </a:solidFill>
                      </a:tcPr>
                    </a:tc>
                    <a:tc>
                      <a:txBody>
                        <a:bodyPr/>
                        <a:lstStyle/>
                        <a:p>
                          <a:pPr algn="ctr"/>
                          <a:r>
                            <a:rPr lang="en-US" sz="1100" dirty="0">
                              <a:solidFill>
                                <a:schemeClr val="bg2"/>
                              </a:solidFill>
                            </a:rPr>
                            <a:t>15</a:t>
                          </a:r>
                        </a:p>
                      </a:txBody>
                      <a:tcPr>
                        <a:solidFill>
                          <a:srgbClr val="F0E2DC"/>
                        </a:solidFill>
                      </a:tcPr>
                    </a:tc>
                    <a:extLst>
                      <a:ext uri="{0D108BD9-81ED-4DB2-BD59-A6C34878D82A}">
                        <a16:rowId xmlns:a16="http://schemas.microsoft.com/office/drawing/2014/main" val="1571195201"/>
                      </a:ext>
                    </a:extLst>
                  </a:tr>
                </a:tbl>
              </a:graphicData>
            </a:graphic>
          </p:graphicFrame>
        </mc:Choice>
        <mc:Fallback xmlns="">
          <p:graphicFrame>
            <p:nvGraphicFramePr>
              <p:cNvPr id="2" name="Table 1">
                <a:extLst>
                  <a:ext uri="{FF2B5EF4-FFF2-40B4-BE49-F238E27FC236}">
                    <a16:creationId xmlns:a16="http://schemas.microsoft.com/office/drawing/2014/main" id="{F02A1F7F-B922-A7C5-B675-7A9D6897A916}"/>
                  </a:ext>
                </a:extLst>
              </p:cNvPr>
              <p:cNvGraphicFramePr>
                <a:graphicFrameLocks noGrp="1"/>
              </p:cNvGraphicFramePr>
              <p:nvPr>
                <p:extLst>
                  <p:ext uri="{D42A27DB-BD31-4B8C-83A1-F6EECF244321}">
                    <p14:modId xmlns:p14="http://schemas.microsoft.com/office/powerpoint/2010/main" val="1972451474"/>
                  </p:ext>
                </p:extLst>
              </p:nvPr>
            </p:nvGraphicFramePr>
            <p:xfrm>
              <a:off x="725308" y="1751299"/>
              <a:ext cx="6383156" cy="3257868"/>
            </p:xfrm>
            <a:graphic>
              <a:graphicData uri="http://schemas.openxmlformats.org/drawingml/2006/table">
                <a:tbl>
                  <a:tblPr firstRow="1" bandRow="1">
                    <a:tableStyleId>{5C22544A-7EE6-4342-B048-85BDC9FD1C3A}</a:tableStyleId>
                  </a:tblPr>
                  <a:tblGrid>
                    <a:gridCol w="809294">
                      <a:extLst>
                        <a:ext uri="{9D8B030D-6E8A-4147-A177-3AD203B41FA5}">
                          <a16:colId xmlns:a16="http://schemas.microsoft.com/office/drawing/2014/main" val="2367339359"/>
                        </a:ext>
                      </a:extLst>
                    </a:gridCol>
                    <a:gridCol w="2003728">
                      <a:extLst>
                        <a:ext uri="{9D8B030D-6E8A-4147-A177-3AD203B41FA5}">
                          <a16:colId xmlns:a16="http://schemas.microsoft.com/office/drawing/2014/main" val="4143875300"/>
                        </a:ext>
                      </a:extLst>
                    </a:gridCol>
                    <a:gridCol w="1765190">
                      <a:extLst>
                        <a:ext uri="{9D8B030D-6E8A-4147-A177-3AD203B41FA5}">
                          <a16:colId xmlns:a16="http://schemas.microsoft.com/office/drawing/2014/main" val="4268243830"/>
                        </a:ext>
                      </a:extLst>
                    </a:gridCol>
                    <a:gridCol w="1804944">
                      <a:extLst>
                        <a:ext uri="{9D8B030D-6E8A-4147-A177-3AD203B41FA5}">
                          <a16:colId xmlns:a16="http://schemas.microsoft.com/office/drawing/2014/main" val="4229482011"/>
                        </a:ext>
                      </a:extLst>
                    </a:gridCol>
                  </a:tblGrid>
                  <a:tr h="370840">
                    <a:tc>
                      <a:txBody>
                        <a:bodyPr/>
                        <a:lstStyle/>
                        <a:p>
                          <a:endParaRPr lang="en-US" sz="1100"/>
                        </a:p>
                      </a:txBody>
                      <a:tcPr>
                        <a:solidFill>
                          <a:srgbClr val="E2C2B7"/>
                        </a:solidFill>
                      </a:tcPr>
                    </a:tc>
                    <a:tc>
                      <a:txBody>
                        <a:bodyPr/>
                        <a:lstStyle/>
                        <a:p>
                          <a:pPr algn="ctr"/>
                          <a:r>
                            <a:rPr lang="en-US" sz="1050" dirty="0">
                              <a:solidFill>
                                <a:schemeClr val="bg2"/>
                              </a:solidFill>
                            </a:rPr>
                            <a:t>Fraction</a:t>
                          </a:r>
                        </a:p>
                      </a:txBody>
                      <a:tcPr anchor="ctr">
                        <a:solidFill>
                          <a:srgbClr val="E2C2B7"/>
                        </a:solidFill>
                      </a:tcPr>
                    </a:tc>
                    <a:tc>
                      <a:txBody>
                        <a:bodyPr/>
                        <a:lstStyle/>
                        <a:p>
                          <a:pPr algn="ctr"/>
                          <a:r>
                            <a:rPr lang="en-US" sz="1050" dirty="0">
                              <a:solidFill>
                                <a:schemeClr val="bg2"/>
                              </a:solidFill>
                            </a:rPr>
                            <a:t>Numerator</a:t>
                          </a:r>
                        </a:p>
                      </a:txBody>
                      <a:tcPr anchor="ctr">
                        <a:solidFill>
                          <a:srgbClr val="E2C2B7"/>
                        </a:solidFill>
                      </a:tcPr>
                    </a:tc>
                    <a:tc>
                      <a:txBody>
                        <a:bodyPr/>
                        <a:lstStyle/>
                        <a:p>
                          <a:pPr algn="ctr"/>
                          <a:r>
                            <a:rPr lang="en-US" sz="1050" dirty="0">
                              <a:solidFill>
                                <a:schemeClr val="bg2"/>
                              </a:solidFill>
                            </a:rPr>
                            <a:t>Denominator</a:t>
                          </a:r>
                        </a:p>
                      </a:txBody>
                      <a:tcPr anchor="ctr">
                        <a:solidFill>
                          <a:srgbClr val="E2C2B7"/>
                        </a:solidFill>
                      </a:tcPr>
                    </a:tc>
                    <a:extLst>
                      <a:ext uri="{0D108BD9-81ED-4DB2-BD59-A6C34878D82A}">
                        <a16:rowId xmlns:a16="http://schemas.microsoft.com/office/drawing/2014/main" val="1935728890"/>
                      </a:ext>
                    </a:extLst>
                  </a:tr>
                  <a:tr h="406400">
                    <a:tc>
                      <a:txBody>
                        <a:bodyPr/>
                        <a:lstStyle/>
                        <a:p>
                          <a:pPr algn="ctr"/>
                          <a:r>
                            <a:rPr lang="en-US" sz="1050" b="1" dirty="0">
                              <a:solidFill>
                                <a:schemeClr val="bg2"/>
                              </a:solidFill>
                            </a:rPr>
                            <a:t>(a)</a:t>
                          </a:r>
                        </a:p>
                      </a:txBody>
                      <a:tcPr anchor="ctr">
                        <a:solidFill>
                          <a:srgbClr val="F0E2DC"/>
                        </a:solidFill>
                      </a:tcPr>
                    </a:tc>
                    <a:tc>
                      <a:txBody>
                        <a:bodyPr/>
                        <a:lstStyle/>
                        <a:p>
                          <a:endParaRPr lang="en-US"/>
                        </a:p>
                      </a:txBody>
                      <a:tcPr>
                        <a:blipFill>
                          <a:blip r:embed="rId3"/>
                          <a:stretch>
                            <a:fillRect l="-41139" t="-87879" r="-179747" b="-596970"/>
                          </a:stretch>
                        </a:blipFill>
                      </a:tcPr>
                    </a:tc>
                    <a:tc>
                      <a:txBody>
                        <a:bodyPr/>
                        <a:lstStyle/>
                        <a:p>
                          <a:pPr algn="ctr"/>
                          <a:r>
                            <a:rPr lang="en-US" sz="1100" dirty="0">
                              <a:solidFill>
                                <a:schemeClr val="bg2"/>
                              </a:solidFill>
                            </a:rPr>
                            <a:t>2</a:t>
                          </a:r>
                        </a:p>
                      </a:txBody>
                      <a:tcPr>
                        <a:solidFill>
                          <a:srgbClr val="F0E2DC"/>
                        </a:solidFill>
                      </a:tcPr>
                    </a:tc>
                    <a:tc>
                      <a:txBody>
                        <a:bodyPr/>
                        <a:lstStyle/>
                        <a:p>
                          <a:pPr algn="ctr"/>
                          <a:r>
                            <a:rPr lang="en-US" sz="1100" dirty="0">
                              <a:solidFill>
                                <a:schemeClr val="bg2"/>
                              </a:solidFill>
                            </a:rPr>
                            <a:t>3</a:t>
                          </a:r>
                        </a:p>
                      </a:txBody>
                      <a:tcPr>
                        <a:solidFill>
                          <a:srgbClr val="F0E2DC"/>
                        </a:solidFill>
                      </a:tcPr>
                    </a:tc>
                    <a:extLst>
                      <a:ext uri="{0D108BD9-81ED-4DB2-BD59-A6C34878D82A}">
                        <a16:rowId xmlns:a16="http://schemas.microsoft.com/office/drawing/2014/main" val="3433839788"/>
                      </a:ext>
                    </a:extLst>
                  </a:tr>
                  <a:tr h="405765">
                    <a:tc>
                      <a:txBody>
                        <a:bodyPr/>
                        <a:lstStyle/>
                        <a:p>
                          <a:pPr algn="ctr"/>
                          <a:r>
                            <a:rPr lang="en-US" sz="1050" b="1" dirty="0">
                              <a:solidFill>
                                <a:schemeClr val="bg2"/>
                              </a:solidFill>
                            </a:rPr>
                            <a:t>(b)</a:t>
                          </a:r>
                        </a:p>
                      </a:txBody>
                      <a:tcPr anchor="ctr">
                        <a:solidFill>
                          <a:srgbClr val="F6EDE9"/>
                        </a:solidFill>
                      </a:tcPr>
                    </a:tc>
                    <a:tc>
                      <a:txBody>
                        <a:bodyPr/>
                        <a:lstStyle/>
                        <a:p>
                          <a:endParaRPr lang="en-US"/>
                        </a:p>
                      </a:txBody>
                      <a:tcPr>
                        <a:blipFill>
                          <a:blip r:embed="rId3"/>
                          <a:stretch>
                            <a:fillRect l="-41139" t="-193750" r="-179747" b="-515625"/>
                          </a:stretch>
                        </a:blipFill>
                      </a:tcPr>
                    </a:tc>
                    <a:tc>
                      <a:txBody>
                        <a:bodyPr/>
                        <a:lstStyle/>
                        <a:p>
                          <a:pPr algn="ctr"/>
                          <a:endParaRPr lang="en-US" sz="1100" dirty="0">
                            <a:solidFill>
                              <a:schemeClr val="bg2"/>
                            </a:solidFill>
                          </a:endParaRPr>
                        </a:p>
                      </a:txBody>
                      <a:tcPr>
                        <a:solidFill>
                          <a:srgbClr val="F6EDE9"/>
                        </a:solidFill>
                      </a:tcPr>
                    </a:tc>
                    <a:tc>
                      <a:txBody>
                        <a:bodyPr/>
                        <a:lstStyle/>
                        <a:p>
                          <a:pPr algn="ctr"/>
                          <a:endParaRPr lang="en-US" sz="1100" dirty="0">
                            <a:solidFill>
                              <a:schemeClr val="bg2"/>
                            </a:solidFill>
                          </a:endParaRPr>
                        </a:p>
                      </a:txBody>
                      <a:tcPr>
                        <a:solidFill>
                          <a:srgbClr val="F6EDE9"/>
                        </a:solidFill>
                      </a:tcPr>
                    </a:tc>
                    <a:extLst>
                      <a:ext uri="{0D108BD9-81ED-4DB2-BD59-A6C34878D82A}">
                        <a16:rowId xmlns:a16="http://schemas.microsoft.com/office/drawing/2014/main" val="1026112917"/>
                      </a:ext>
                    </a:extLst>
                  </a:tr>
                  <a:tr h="405829">
                    <a:tc>
                      <a:txBody>
                        <a:bodyPr/>
                        <a:lstStyle/>
                        <a:p>
                          <a:pPr algn="ctr"/>
                          <a:r>
                            <a:rPr lang="en-US" sz="1050" b="1" dirty="0">
                              <a:solidFill>
                                <a:schemeClr val="bg2"/>
                              </a:solidFill>
                            </a:rPr>
                            <a:t>(c)</a:t>
                          </a:r>
                        </a:p>
                      </a:txBody>
                      <a:tcPr anchor="ctr">
                        <a:solidFill>
                          <a:srgbClr val="F0E2DC"/>
                        </a:solidFill>
                      </a:tcPr>
                    </a:tc>
                    <a:tc>
                      <a:txBody>
                        <a:bodyPr/>
                        <a:lstStyle/>
                        <a:p>
                          <a:endParaRPr lang="en-US"/>
                        </a:p>
                      </a:txBody>
                      <a:tcPr>
                        <a:blipFill>
                          <a:blip r:embed="rId3"/>
                          <a:stretch>
                            <a:fillRect l="-41139" t="-293750" r="-179747" b="-415625"/>
                          </a:stretch>
                        </a:blipFill>
                      </a:tcPr>
                    </a:tc>
                    <a:tc>
                      <a:txBody>
                        <a:bodyPr/>
                        <a:lstStyle/>
                        <a:p>
                          <a:pPr algn="ctr"/>
                          <a:endParaRPr lang="en-US" sz="1100" dirty="0">
                            <a:solidFill>
                              <a:schemeClr val="bg2"/>
                            </a:solidFill>
                          </a:endParaRPr>
                        </a:p>
                      </a:txBody>
                      <a:tcPr>
                        <a:solidFill>
                          <a:srgbClr val="F0E2DC"/>
                        </a:solidFill>
                      </a:tcPr>
                    </a:tc>
                    <a:tc>
                      <a:txBody>
                        <a:bodyPr/>
                        <a:lstStyle/>
                        <a:p>
                          <a:pPr algn="ctr"/>
                          <a:endParaRPr lang="en-US" sz="1100" dirty="0">
                            <a:solidFill>
                              <a:schemeClr val="bg2"/>
                            </a:solidFill>
                          </a:endParaRPr>
                        </a:p>
                      </a:txBody>
                      <a:tcPr>
                        <a:solidFill>
                          <a:srgbClr val="F0E2DC"/>
                        </a:solidFill>
                      </a:tcPr>
                    </a:tc>
                    <a:extLst>
                      <a:ext uri="{0D108BD9-81ED-4DB2-BD59-A6C34878D82A}">
                        <a16:rowId xmlns:a16="http://schemas.microsoft.com/office/drawing/2014/main" val="1210927948"/>
                      </a:ext>
                    </a:extLst>
                  </a:tr>
                  <a:tr h="420878">
                    <a:tc>
                      <a:txBody>
                        <a:bodyPr/>
                        <a:lstStyle/>
                        <a:p>
                          <a:pPr algn="ctr"/>
                          <a:r>
                            <a:rPr lang="en-US" sz="1050" b="1" dirty="0">
                              <a:solidFill>
                                <a:schemeClr val="bg2"/>
                              </a:solidFill>
                            </a:rPr>
                            <a:t>(d)</a:t>
                          </a:r>
                        </a:p>
                      </a:txBody>
                      <a:tcPr anchor="ctr">
                        <a:solidFill>
                          <a:srgbClr val="F6EDE9"/>
                        </a:solidFill>
                      </a:tcPr>
                    </a:tc>
                    <a:tc>
                      <a:txBody>
                        <a:bodyPr/>
                        <a:lstStyle/>
                        <a:p>
                          <a:endParaRPr lang="en-US"/>
                        </a:p>
                      </a:txBody>
                      <a:tcPr>
                        <a:blipFill>
                          <a:blip r:embed="rId3"/>
                          <a:stretch>
                            <a:fillRect l="-41139" t="-381818" r="-179747" b="-303030"/>
                          </a:stretch>
                        </a:blipFill>
                      </a:tcPr>
                    </a:tc>
                    <a:tc>
                      <a:txBody>
                        <a:bodyPr/>
                        <a:lstStyle/>
                        <a:p>
                          <a:pPr algn="ctr"/>
                          <a:r>
                            <a:rPr lang="en-US" sz="1100" dirty="0">
                              <a:solidFill>
                                <a:schemeClr val="bg2"/>
                              </a:solidFill>
                            </a:rPr>
                            <a:t>1</a:t>
                          </a:r>
                        </a:p>
                      </a:txBody>
                      <a:tcPr>
                        <a:solidFill>
                          <a:srgbClr val="F6EDE9"/>
                        </a:solidFill>
                      </a:tcPr>
                    </a:tc>
                    <a:tc>
                      <a:txBody>
                        <a:bodyPr/>
                        <a:lstStyle/>
                        <a:p>
                          <a:pPr algn="ctr"/>
                          <a:endParaRPr lang="en-US" sz="1100" dirty="0">
                            <a:solidFill>
                              <a:schemeClr val="bg2"/>
                            </a:solidFill>
                          </a:endParaRPr>
                        </a:p>
                      </a:txBody>
                      <a:tcPr>
                        <a:solidFill>
                          <a:srgbClr val="F6EDE9"/>
                        </a:solidFill>
                      </a:tcPr>
                    </a:tc>
                    <a:extLst>
                      <a:ext uri="{0D108BD9-81ED-4DB2-BD59-A6C34878D82A}">
                        <a16:rowId xmlns:a16="http://schemas.microsoft.com/office/drawing/2014/main" val="1451423618"/>
                      </a:ext>
                    </a:extLst>
                  </a:tr>
                  <a:tr h="408686">
                    <a:tc>
                      <a:txBody>
                        <a:bodyPr/>
                        <a:lstStyle/>
                        <a:p>
                          <a:pPr algn="ctr"/>
                          <a:r>
                            <a:rPr lang="en-US" sz="1050" b="1" dirty="0">
                              <a:solidFill>
                                <a:schemeClr val="bg2"/>
                              </a:solidFill>
                            </a:rPr>
                            <a:t>(e)</a:t>
                          </a:r>
                        </a:p>
                      </a:txBody>
                      <a:tcPr anchor="ctr">
                        <a:solidFill>
                          <a:srgbClr val="F0E2DC"/>
                        </a:solidFill>
                      </a:tcPr>
                    </a:tc>
                    <a:tc>
                      <a:txBody>
                        <a:bodyPr/>
                        <a:lstStyle/>
                        <a:p>
                          <a:endParaRPr lang="en-US"/>
                        </a:p>
                      </a:txBody>
                      <a:tcPr>
                        <a:blipFill>
                          <a:blip r:embed="rId3"/>
                          <a:stretch>
                            <a:fillRect l="-41139" t="-481818" r="-179747" b="-203030"/>
                          </a:stretch>
                        </a:blipFill>
                      </a:tcPr>
                    </a:tc>
                    <a:tc>
                      <a:txBody>
                        <a:bodyPr/>
                        <a:lstStyle/>
                        <a:p>
                          <a:pPr algn="ctr"/>
                          <a:endParaRPr lang="en-US" sz="1100">
                            <a:solidFill>
                              <a:schemeClr val="bg2"/>
                            </a:solidFill>
                          </a:endParaRPr>
                        </a:p>
                      </a:txBody>
                      <a:tcPr>
                        <a:solidFill>
                          <a:srgbClr val="F0E2DC"/>
                        </a:solidFill>
                      </a:tcPr>
                    </a:tc>
                    <a:tc>
                      <a:txBody>
                        <a:bodyPr/>
                        <a:lstStyle/>
                        <a:p>
                          <a:pPr algn="ctr"/>
                          <a:r>
                            <a:rPr lang="en-US" sz="1100" dirty="0">
                              <a:solidFill>
                                <a:schemeClr val="bg2"/>
                              </a:solidFill>
                            </a:rPr>
                            <a:t>6</a:t>
                          </a:r>
                        </a:p>
                      </a:txBody>
                      <a:tcPr>
                        <a:solidFill>
                          <a:srgbClr val="F0E2DC"/>
                        </a:solidFill>
                      </a:tcPr>
                    </a:tc>
                    <a:extLst>
                      <a:ext uri="{0D108BD9-81ED-4DB2-BD59-A6C34878D82A}">
                        <a16:rowId xmlns:a16="http://schemas.microsoft.com/office/drawing/2014/main" val="2664926332"/>
                      </a:ext>
                    </a:extLst>
                  </a:tr>
                  <a:tr h="419735">
                    <a:tc>
                      <a:txBody>
                        <a:bodyPr/>
                        <a:lstStyle/>
                        <a:p>
                          <a:pPr algn="ctr"/>
                          <a:r>
                            <a:rPr lang="en-US" sz="1050" b="1" dirty="0">
                              <a:solidFill>
                                <a:schemeClr val="bg2"/>
                              </a:solidFill>
                            </a:rPr>
                            <a:t>(f)</a:t>
                          </a:r>
                        </a:p>
                      </a:txBody>
                      <a:tcPr anchor="ctr">
                        <a:solidFill>
                          <a:srgbClr val="F6EDE9"/>
                        </a:solidFill>
                      </a:tcPr>
                    </a:tc>
                    <a:tc>
                      <a:txBody>
                        <a:bodyPr/>
                        <a:lstStyle/>
                        <a:p>
                          <a:endParaRPr lang="en-US"/>
                        </a:p>
                      </a:txBody>
                      <a:tcPr>
                        <a:blipFill>
                          <a:blip r:embed="rId3"/>
                          <a:stretch>
                            <a:fillRect l="-41139" t="-581818" r="-179747" b="-103030"/>
                          </a:stretch>
                        </a:blipFill>
                      </a:tcPr>
                    </a:tc>
                    <a:tc>
                      <a:txBody>
                        <a:bodyPr/>
                        <a:lstStyle/>
                        <a:p>
                          <a:pPr algn="ctr"/>
                          <a:r>
                            <a:rPr lang="en-US" sz="1100" dirty="0">
                              <a:solidFill>
                                <a:schemeClr val="bg2"/>
                              </a:solidFill>
                            </a:rPr>
                            <a:t>4</a:t>
                          </a:r>
                        </a:p>
                      </a:txBody>
                      <a:tcPr>
                        <a:solidFill>
                          <a:srgbClr val="F6EDE9"/>
                        </a:solidFill>
                      </a:tcPr>
                    </a:tc>
                    <a:tc>
                      <a:txBody>
                        <a:bodyPr/>
                        <a:lstStyle/>
                        <a:p>
                          <a:pPr algn="ctr"/>
                          <a:r>
                            <a:rPr lang="en-US" sz="1100" dirty="0">
                              <a:solidFill>
                                <a:schemeClr val="bg2"/>
                              </a:solidFill>
                            </a:rPr>
                            <a:t>11</a:t>
                          </a:r>
                        </a:p>
                      </a:txBody>
                      <a:tcPr>
                        <a:solidFill>
                          <a:srgbClr val="F6EDE9"/>
                        </a:solidFill>
                      </a:tcPr>
                    </a:tc>
                    <a:extLst>
                      <a:ext uri="{0D108BD9-81ED-4DB2-BD59-A6C34878D82A}">
                        <a16:rowId xmlns:a16="http://schemas.microsoft.com/office/drawing/2014/main" val="2119730256"/>
                      </a:ext>
                    </a:extLst>
                  </a:tr>
                  <a:tr h="419735">
                    <a:tc>
                      <a:txBody>
                        <a:bodyPr/>
                        <a:lstStyle/>
                        <a:p>
                          <a:pPr algn="ctr"/>
                          <a:r>
                            <a:rPr lang="en-US" sz="1050" b="1" dirty="0">
                              <a:solidFill>
                                <a:schemeClr val="bg2"/>
                              </a:solidFill>
                            </a:rPr>
                            <a:t>(g)</a:t>
                          </a:r>
                        </a:p>
                      </a:txBody>
                      <a:tcPr anchor="ctr">
                        <a:solidFill>
                          <a:srgbClr val="F0E2DC"/>
                        </a:solidFill>
                      </a:tcPr>
                    </a:tc>
                    <a:tc>
                      <a:txBody>
                        <a:bodyPr/>
                        <a:lstStyle/>
                        <a:p>
                          <a:endParaRPr lang="en-US"/>
                        </a:p>
                      </a:txBody>
                      <a:tcPr>
                        <a:blipFill>
                          <a:blip r:embed="rId3"/>
                          <a:stretch>
                            <a:fillRect l="-41139" t="-681818" r="-179747" b="-3030"/>
                          </a:stretch>
                        </a:blipFill>
                      </a:tcPr>
                    </a:tc>
                    <a:tc>
                      <a:txBody>
                        <a:bodyPr/>
                        <a:lstStyle/>
                        <a:p>
                          <a:pPr algn="ctr"/>
                          <a:r>
                            <a:rPr lang="en-US" sz="1100" dirty="0">
                              <a:solidFill>
                                <a:schemeClr val="bg2"/>
                              </a:solidFill>
                            </a:rPr>
                            <a:t>2</a:t>
                          </a:r>
                        </a:p>
                      </a:txBody>
                      <a:tcPr>
                        <a:solidFill>
                          <a:srgbClr val="F0E2DC"/>
                        </a:solidFill>
                      </a:tcPr>
                    </a:tc>
                    <a:tc>
                      <a:txBody>
                        <a:bodyPr/>
                        <a:lstStyle/>
                        <a:p>
                          <a:pPr algn="ctr"/>
                          <a:r>
                            <a:rPr lang="en-US" sz="1100" dirty="0">
                              <a:solidFill>
                                <a:schemeClr val="bg2"/>
                              </a:solidFill>
                            </a:rPr>
                            <a:t>15</a:t>
                          </a:r>
                        </a:p>
                      </a:txBody>
                      <a:tcPr>
                        <a:solidFill>
                          <a:srgbClr val="F0E2DC"/>
                        </a:solidFill>
                      </a:tcPr>
                    </a:tc>
                    <a:extLst>
                      <a:ext uri="{0D108BD9-81ED-4DB2-BD59-A6C34878D82A}">
                        <a16:rowId xmlns:a16="http://schemas.microsoft.com/office/drawing/2014/main" val="1571195201"/>
                      </a:ext>
                    </a:extLst>
                  </a:tr>
                </a:tbl>
              </a:graphicData>
            </a:graphic>
          </p:graphicFrame>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DECB8A60-CBAD-A1DB-DC7F-8104ED473262}"/>
            </a:ext>
          </a:extLst>
        </p:cNvPr>
        <p:cNvGrpSpPr/>
        <p:nvPr/>
      </p:nvGrpSpPr>
      <p:grpSpPr>
        <a:xfrm>
          <a:off x="0" y="0"/>
          <a:ext cx="0" cy="0"/>
          <a:chOff x="0" y="0"/>
          <a:chExt cx="0" cy="0"/>
        </a:xfrm>
      </p:grpSpPr>
      <p:sp>
        <p:nvSpPr>
          <p:cNvPr id="113" name="Google Shape;113;p21">
            <a:extLst>
              <a:ext uri="{FF2B5EF4-FFF2-40B4-BE49-F238E27FC236}">
                <a16:creationId xmlns:a16="http://schemas.microsoft.com/office/drawing/2014/main" id="{CF8C8FBF-5651-57CC-D194-01B156B8A2D1}"/>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dirty="0"/>
              <a:t>7.1 Working with fractions – Exercise 7.1</a:t>
            </a:r>
            <a:endParaRPr dirty="0"/>
          </a:p>
        </p:txBody>
      </p:sp>
      <p:sp>
        <p:nvSpPr>
          <p:cNvPr id="114" name="Google Shape;114;p21">
            <a:extLst>
              <a:ext uri="{FF2B5EF4-FFF2-40B4-BE49-F238E27FC236}">
                <a16:creationId xmlns:a16="http://schemas.microsoft.com/office/drawing/2014/main" id="{F2E9B389-1C1C-1869-5495-C84C0991D91B}"/>
              </a:ext>
            </a:extLst>
          </p:cNvPr>
          <p:cNvSpPr txBox="1"/>
          <p:nvPr/>
        </p:nvSpPr>
        <p:spPr>
          <a:xfrm>
            <a:off x="457200" y="1028700"/>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AC4632"/>
                </a:solidFill>
                <a:latin typeface="Arial"/>
                <a:ea typeface="Arial"/>
                <a:cs typeface="Arial"/>
                <a:sym typeface="Arial"/>
              </a:rPr>
              <a:t>Level 1</a:t>
            </a:r>
            <a:endParaRPr/>
          </a:p>
        </p:txBody>
      </p:sp>
      <p:sp>
        <p:nvSpPr>
          <p:cNvPr id="116" name="Google Shape;116;p21">
            <a:extLst>
              <a:ext uri="{FF2B5EF4-FFF2-40B4-BE49-F238E27FC236}">
                <a16:creationId xmlns:a16="http://schemas.microsoft.com/office/drawing/2014/main" id="{B1FDB13A-D4F8-3821-852A-39B74D97351A}"/>
              </a:ext>
            </a:extLst>
          </p:cNvPr>
          <p:cNvSpPr txBox="1"/>
          <p:nvPr/>
        </p:nvSpPr>
        <p:spPr>
          <a:xfrm>
            <a:off x="438150" y="1336477"/>
            <a:ext cx="667031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b="1" dirty="0"/>
              <a:t>2</a:t>
            </a:r>
            <a:r>
              <a:rPr lang="en-GB" sz="1400" b="1" i="0" u="none" strike="noStrike" cap="none" dirty="0">
                <a:solidFill>
                  <a:srgbClr val="000000"/>
                </a:solidFill>
                <a:latin typeface="Arial"/>
                <a:ea typeface="Arial"/>
                <a:cs typeface="Arial"/>
                <a:sym typeface="Arial"/>
              </a:rPr>
              <a:t>. </a:t>
            </a:r>
            <a:r>
              <a:rPr lang="en-GB" sz="1400" b="0" i="0" u="none" strike="noStrike" cap="none" dirty="0">
                <a:solidFill>
                  <a:srgbClr val="000000"/>
                </a:solidFill>
                <a:latin typeface="Arial"/>
                <a:ea typeface="Arial"/>
                <a:cs typeface="Arial"/>
                <a:sym typeface="Arial"/>
              </a:rPr>
              <a:t>What fraction of each shape is shaded?</a:t>
            </a:r>
            <a:endParaRPr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F2B6DBE8-D4AF-B0E5-502B-7821706C6713}"/>
              </a:ext>
            </a:extLst>
          </p:cNvPr>
          <p:cNvPicPr>
            <a:picLocks noChangeAspect="1"/>
          </p:cNvPicPr>
          <p:nvPr/>
        </p:nvPicPr>
        <p:blipFill>
          <a:blip r:embed="rId3"/>
          <a:stretch>
            <a:fillRect/>
          </a:stretch>
        </p:blipFill>
        <p:spPr>
          <a:xfrm>
            <a:off x="1505827" y="1644213"/>
            <a:ext cx="5810416" cy="3333704"/>
          </a:xfrm>
          <a:prstGeom prst="rect">
            <a:avLst/>
          </a:prstGeom>
        </p:spPr>
      </p:pic>
    </p:spTree>
    <p:extLst>
      <p:ext uri="{BB962C8B-B14F-4D97-AF65-F5344CB8AC3E}">
        <p14:creationId xmlns:p14="http://schemas.microsoft.com/office/powerpoint/2010/main" val="1325971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9B79D3FE-DBF2-BDB5-CC0E-C65A960D0C08}"/>
            </a:ext>
          </a:extLst>
        </p:cNvPr>
        <p:cNvGrpSpPr/>
        <p:nvPr/>
      </p:nvGrpSpPr>
      <p:grpSpPr>
        <a:xfrm>
          <a:off x="0" y="0"/>
          <a:ext cx="0" cy="0"/>
          <a:chOff x="0" y="0"/>
          <a:chExt cx="0" cy="0"/>
        </a:xfrm>
      </p:grpSpPr>
      <p:sp>
        <p:nvSpPr>
          <p:cNvPr id="113" name="Google Shape;113;p21">
            <a:extLst>
              <a:ext uri="{FF2B5EF4-FFF2-40B4-BE49-F238E27FC236}">
                <a16:creationId xmlns:a16="http://schemas.microsoft.com/office/drawing/2014/main" id="{0F44AE93-9D12-02B9-18E4-F7B5D17AD71F}"/>
              </a:ext>
            </a:extLst>
          </p:cNvPr>
          <p:cNvSpPr txBox="1">
            <a:spLocks noGrp="1"/>
          </p:cNvSpPr>
          <p:nvPr>
            <p:ph type="title"/>
          </p:nvPr>
        </p:nvSpPr>
        <p:spPr>
          <a:xfrm>
            <a:off x="150735" y="270655"/>
            <a:ext cx="8520600" cy="65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GB" dirty="0"/>
              <a:t>7.1 Working with fractions – Exercise 7.1</a:t>
            </a:r>
            <a:endParaRPr dirty="0"/>
          </a:p>
        </p:txBody>
      </p:sp>
      <p:sp>
        <p:nvSpPr>
          <p:cNvPr id="114" name="Google Shape;114;p21">
            <a:extLst>
              <a:ext uri="{FF2B5EF4-FFF2-40B4-BE49-F238E27FC236}">
                <a16:creationId xmlns:a16="http://schemas.microsoft.com/office/drawing/2014/main" id="{7E67C31B-9F58-4EDA-0A72-CBE9AC418201}"/>
              </a:ext>
            </a:extLst>
          </p:cNvPr>
          <p:cNvSpPr txBox="1"/>
          <p:nvPr/>
        </p:nvSpPr>
        <p:spPr>
          <a:xfrm>
            <a:off x="457200" y="1028700"/>
            <a:ext cx="2926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AC4632"/>
                </a:solidFill>
                <a:latin typeface="Arial"/>
                <a:ea typeface="Arial"/>
                <a:cs typeface="Arial"/>
                <a:sym typeface="Arial"/>
              </a:rPr>
              <a:t>Level 1</a:t>
            </a:r>
            <a:endParaRPr/>
          </a:p>
        </p:txBody>
      </p:sp>
      <p:sp>
        <p:nvSpPr>
          <p:cNvPr id="116" name="Google Shape;116;p21">
            <a:extLst>
              <a:ext uri="{FF2B5EF4-FFF2-40B4-BE49-F238E27FC236}">
                <a16:creationId xmlns:a16="http://schemas.microsoft.com/office/drawing/2014/main" id="{B3E76303-F991-4155-534B-4065E0099AA2}"/>
              </a:ext>
            </a:extLst>
          </p:cNvPr>
          <p:cNvSpPr txBox="1"/>
          <p:nvPr/>
        </p:nvSpPr>
        <p:spPr>
          <a:xfrm>
            <a:off x="438150" y="1336477"/>
            <a:ext cx="667031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3. </a:t>
            </a:r>
            <a:r>
              <a:rPr lang="en-GB" sz="1400" b="0" i="0" u="none" strike="noStrike" cap="none" dirty="0">
                <a:solidFill>
                  <a:srgbClr val="000000"/>
                </a:solidFill>
                <a:latin typeface="Arial"/>
                <a:ea typeface="Arial"/>
                <a:cs typeface="Arial"/>
                <a:sym typeface="Arial"/>
              </a:rPr>
              <a:t>Copy and shade in the given fraction of each shape.</a:t>
            </a:r>
            <a:endParaRPr sz="14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E9A3034D-0705-3DB4-73B7-4807F8D87A98}"/>
              </a:ext>
            </a:extLst>
          </p:cNvPr>
          <p:cNvPicPr>
            <a:picLocks noChangeAspect="1"/>
          </p:cNvPicPr>
          <p:nvPr/>
        </p:nvPicPr>
        <p:blipFill>
          <a:blip r:embed="rId3"/>
          <a:stretch>
            <a:fillRect/>
          </a:stretch>
        </p:blipFill>
        <p:spPr>
          <a:xfrm>
            <a:off x="685800" y="2059035"/>
            <a:ext cx="7772400" cy="1877666"/>
          </a:xfrm>
          <a:prstGeom prst="rect">
            <a:avLst/>
          </a:prstGeom>
        </p:spPr>
      </p:pic>
    </p:spTree>
    <p:extLst>
      <p:ext uri="{BB962C8B-B14F-4D97-AF65-F5344CB8AC3E}">
        <p14:creationId xmlns:p14="http://schemas.microsoft.com/office/powerpoint/2010/main" val="3501982174"/>
      </p:ext>
    </p:extLst>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1632</TotalTime>
  <Words>4261</Words>
  <Application>Microsoft Office PowerPoint</Application>
  <PresentationFormat>On-screen Show (16:9)</PresentationFormat>
  <Paragraphs>688</Paragraphs>
  <Slides>50</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Cambria Math</vt:lpstr>
      <vt:lpstr>Arial</vt:lpstr>
      <vt:lpstr>Source Code Pro</vt:lpstr>
      <vt:lpstr>Oswald</vt:lpstr>
      <vt:lpstr>Modern Writer</vt:lpstr>
      <vt:lpstr>PowerPoint Presentation</vt:lpstr>
      <vt:lpstr>Chapter 7 content </vt:lpstr>
      <vt:lpstr>PowerPoint Presentation</vt:lpstr>
      <vt:lpstr>7.1 Working with fractions</vt:lpstr>
      <vt:lpstr>7.1 Working with fractions</vt:lpstr>
      <vt:lpstr>7.1 Working with fractions</vt:lpstr>
      <vt:lpstr>7.1 Working with fractions – Exercise 7.1</vt:lpstr>
      <vt:lpstr>7.1 Working with fractions – Exercise 7.1</vt:lpstr>
      <vt:lpstr>7.1 Working with fractions – Exercise 7.1</vt:lpstr>
      <vt:lpstr>7.1 Working with fractions – Exercise 7.1</vt:lpstr>
      <vt:lpstr>7.1 Working with fractions – Exercise 7.1</vt:lpstr>
      <vt:lpstr>7.1 Working with fractions – Exercise 7.1</vt:lpstr>
      <vt:lpstr>7.1 Working with fractions – Exercise 7.1</vt:lpstr>
      <vt:lpstr>7.1 Working with fractions – Exercise 7.1</vt:lpstr>
      <vt:lpstr>7.1 Working with fractions – Exercise 7.1</vt:lpstr>
      <vt:lpstr>7.1 Working with fractions – Exercise 7.1</vt:lpstr>
      <vt:lpstr>7.2 Working with decimals</vt:lpstr>
      <vt:lpstr>7.2 Working with decimals</vt:lpstr>
      <vt:lpstr>7.2 Working with decimals</vt:lpstr>
      <vt:lpstr>7.2 Working with decimals</vt:lpstr>
      <vt:lpstr>7.2 Working with decimals</vt:lpstr>
      <vt:lpstr>7.2 Working with decimals</vt:lpstr>
      <vt:lpstr>7.2 Working with decimals</vt:lpstr>
      <vt:lpstr>7.2 Working with decimals – Exercise 7.2</vt:lpstr>
      <vt:lpstr>7.2 Working with decimals – Exercise 7.2</vt:lpstr>
      <vt:lpstr>7.2 Working with decimals – Exercise 7.2</vt:lpstr>
      <vt:lpstr>7.2 Working with decimals – Exercise 7.2</vt:lpstr>
      <vt:lpstr>7.2 Working with decimals – Exercise 7.2</vt:lpstr>
      <vt:lpstr>7.2 Working with decimals – Exercise 7.2</vt:lpstr>
      <vt:lpstr>7.3 Working with percentages</vt:lpstr>
      <vt:lpstr>7.3 Working with percentages</vt:lpstr>
      <vt:lpstr>7.3 Working with percentages</vt:lpstr>
      <vt:lpstr>7.3 Working with percentages</vt:lpstr>
      <vt:lpstr>7.3 Working with percentages</vt:lpstr>
      <vt:lpstr>7.3 Working with percentages – Exercise 7.3</vt:lpstr>
      <vt:lpstr>7.3 Working with percentages – Exercise 7.3</vt:lpstr>
      <vt:lpstr>7.3 Working with percentages – Exercise 7.3</vt:lpstr>
      <vt:lpstr>7.3 Working with percentages – Exercise 7.3</vt:lpstr>
      <vt:lpstr>7.3 Working with percentages – Exercise 7.3</vt:lpstr>
      <vt:lpstr>7.3 Working with percentages – Exercise 7.3</vt:lpstr>
      <vt:lpstr>7.3 Working with percentages – Exercise 7.3</vt:lpstr>
      <vt:lpstr>7.3 Working with percentages – Exercise 7.3</vt:lpstr>
      <vt:lpstr>7.3 Working with percentages – Exercise 7.3</vt:lpstr>
      <vt:lpstr>PowerPoint Presentation</vt:lpstr>
      <vt:lpstr>Revision Blaster</vt:lpstr>
      <vt:lpstr>Revision Blaster</vt:lpstr>
      <vt:lpstr>Revision Blaster</vt:lpstr>
      <vt:lpstr>Revision Blaster</vt:lpstr>
      <vt:lpstr>Revision Blaster</vt:lpstr>
      <vt:lpstr>Revision Blaster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Educate.ie Surface</cp:lastModifiedBy>
  <cp:revision>18</cp:revision>
  <dcterms:modified xsi:type="dcterms:W3CDTF">2025-08-13T15:18:48Z</dcterms:modified>
</cp:coreProperties>
</file>