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comments/modernComment_104_0.xml" ContentType="application/vnd.ms-powerpoint.comments+xml"/>
  <Override PartName="/ppt/notesSlides/notesSlide6.xml" ContentType="application/vnd.openxmlformats-officedocument.presentationml.notesSlide+xml"/>
  <Override PartName="/ppt/comments/modernComment_105_0.xml" ContentType="application/vnd.ms-powerpoint.comments+xml"/>
  <Override PartName="/ppt/notesSlides/notesSlide7.xml" ContentType="application/vnd.openxmlformats-officedocument.presentationml.notesSlide+xml"/>
  <Override PartName="/ppt/comments/modernComment_106_0.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8_0.xml" ContentType="application/vnd.ms-powerpoint.comments+xml"/>
  <Override PartName="/ppt/notesSlides/notesSlide10.xml" ContentType="application/vnd.openxmlformats-officedocument.presentationml.notesSlide+xml"/>
  <Override PartName="/ppt/comments/modernComment_109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D_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10_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13_0.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lRPQKhWKVUgg5lwmrum9B6lWC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86A6C-6703-0685-1301-101CB374018D}" name="Julie Steenson" initials="JS" userId="06a05911b4dfdc87" providerId="Windows Live"/>
  <p188:author id="{F55582E5-8EE0-215A-40F7-90EC0A389612}" name="Fiona McPolin" initials="FM" userId="d3632b5f97de23c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5"/>
    <p:restoredTop sz="94638"/>
  </p:normalViewPr>
  <p:slideViewPr>
    <p:cSldViewPr snapToGrid="0">
      <p:cViewPr varScale="1">
        <p:scale>
          <a:sx n="51" d="100"/>
          <a:sy n="51" d="100"/>
        </p:scale>
        <p:origin x="115"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5A9A68B3-8CF9-2144-AC25-5132D59446B0}" authorId="{F55582E5-8EE0-215A-40F7-90EC0A389612}" created="2025-04-23T11:44:48.259">
    <ac:deMkLst xmlns:ac="http://schemas.microsoft.com/office/drawing/2013/main/command">
      <pc:docMk xmlns:pc="http://schemas.microsoft.com/office/powerpoint/2013/main/command"/>
      <pc:sldMk xmlns:pc="http://schemas.microsoft.com/office/powerpoint/2013/main/command" cId="0" sldId="257"/>
      <ac:spMk id="100" creationId="{00000000-0000-0000-0000-000000000000}"/>
    </ac:deMkLst>
    <p188:replyLst>
      <p188:reply id="{1735D62B-4DF2-42A5-BE17-4B6BCA345D8C}" authorId="{81D86A6C-6703-0685-1301-101CB374018D}" created="2025-04-23T14:42:09.657">
        <p188:txBody>
          <a:bodyPr/>
          <a:lstStyle/>
          <a:p>
            <a:r>
              <a:rPr lang="en-IE"/>
              <a:t>Splitting slides should allow for the larger size in most cases</a:t>
            </a:r>
          </a:p>
        </p188:txBody>
      </p188:reply>
    </p188:replyLst>
    <p188:txBody>
      <a:bodyPr/>
      <a:lstStyle/>
      <a:p>
        <a:r>
          <a:rPr lang="en-US"/>
          <a:t>Ideally, the font size throughout would be the same. I’ve noticed that it varies between 28, 20 23 etc.</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AD164B76-1C6F-8548-AF15-D7BBC1313A91}" authorId="{F55582E5-8EE0-215A-40F7-90EC0A389612}" created="2025-04-23T09:50:39.838">
    <ac:deMkLst xmlns:ac="http://schemas.microsoft.com/office/drawing/2013/main/command">
      <pc:docMk xmlns:pc="http://schemas.microsoft.com/office/powerpoint/2013/main/command"/>
      <pc:sldMk xmlns:pc="http://schemas.microsoft.com/office/powerpoint/2013/main/command" cId="0" sldId="259"/>
      <ac:picMk id="117" creationId="{00000000-0000-0000-0000-000000000000}"/>
    </ac:deMkLst>
    <p188:replyLst>
      <p188:reply id="{574AA2DA-D4F4-421F-BABF-941FF2B23EFF}" authorId="{81D86A6C-6703-0685-1301-101CB374018D}" created="2025-04-23T14:28:50.031">
        <p188:txBody>
          <a:bodyPr/>
          <a:lstStyle/>
          <a:p>
            <a:r>
              <a:rPr lang="en-IE"/>
              <a:t>It’ll be on a large white board, so should be fine. Just make it as big as possible on slide</a:t>
            </a:r>
          </a:p>
        </p188:txBody>
      </p188:reply>
    </p188:replyLst>
    <p188:txBody>
      <a:bodyPr/>
      <a:lstStyle/>
      <a:p>
        <a:r>
          <a:rPr lang="en-US"/>
          <a:t>The text in this image is quite small and hard to read. Might be better to have it on one slide on its own</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3BEF6CD8-23A5-4247-8B4C-4A184129DA18}" authorId="{F55582E5-8EE0-215A-40F7-90EC0A389612}" created="2025-04-23T09:52:25.644">
    <ac:deMkLst xmlns:ac="http://schemas.microsoft.com/office/drawing/2013/main/command">
      <pc:docMk xmlns:pc="http://schemas.microsoft.com/office/powerpoint/2013/main/command"/>
      <pc:sldMk xmlns:pc="http://schemas.microsoft.com/office/powerpoint/2013/main/command" cId="0" sldId="260"/>
      <ac:spMk id="125" creationId="{00000000-0000-0000-0000-000000000000}"/>
    </ac:deMkLst>
    <p188:replyLst>
      <p188:reply id="{ECEBF249-DD25-4D2C-A861-2F941F93C01D}" authorId="{81D86A6C-6703-0685-1301-101CB374018D}" created="2025-04-23T14:29:24.527">
        <p188:txBody>
          <a:bodyPr/>
          <a:lstStyle/>
          <a:p>
            <a:r>
              <a:rPr lang="en-IE"/>
              <a:t>Doesn’t really matter, as long as they’re consistent in slides</a:t>
            </a:r>
          </a:p>
        </p188:txBody>
      </p188:reply>
    </p188:replyLst>
    <p188:txBody>
      <a:bodyPr/>
      <a:lstStyle/>
      <a:p>
        <a:r>
          <a:rPr lang="en-US"/>
          <a:t>This is a teal coloured heading in the textbook</a:t>
        </a:r>
      </a:p>
    </p188:txBody>
  </p188:cm>
  <p188:cm id="{C8D0FC07-EC5B-E24B-A927-B0701CCF5B55}" authorId="{F55582E5-8EE0-215A-40F7-90EC0A389612}" created="2025-04-23T09:52:54.791">
    <ac:deMkLst xmlns:ac="http://schemas.microsoft.com/office/drawing/2013/main/command">
      <pc:docMk xmlns:pc="http://schemas.microsoft.com/office/powerpoint/2013/main/command"/>
      <pc:sldMk xmlns:pc="http://schemas.microsoft.com/office/powerpoint/2013/main/command" cId="0" sldId="260"/>
      <ac:spMk id="126" creationId="{00000000-0000-0000-0000-000000000000}"/>
    </ac:deMkLst>
    <p188:replyLst>
      <p188:reply id="{7889E56B-A361-4911-826A-AEF3DA550F29}" authorId="{81D86A6C-6703-0685-1301-101CB374018D}" created="2025-04-23T14:29:29.215">
        <p188:txBody>
          <a:bodyPr/>
          <a:lstStyle/>
          <a:p>
            <a:r>
              <a:rPr lang="en-IE"/>
              <a:t>As above</a:t>
            </a:r>
          </a:p>
        </p188:txBody>
      </p188:reply>
    </p188:replyLst>
    <p188:txBody>
      <a:bodyPr/>
      <a:lstStyle/>
      <a:p>
        <a:r>
          <a:rPr lang="en-US"/>
          <a:t>These are lower order teal headings in the book</a:t>
        </a:r>
      </a:p>
    </p188:txBody>
  </p188:cm>
  <p188:cm id="{941F9E97-881A-C041-8908-047902E49E83}" authorId="{F55582E5-8EE0-215A-40F7-90EC0A389612}" created="2025-04-23T09:57:04.364">
    <ac:deMkLst xmlns:ac="http://schemas.microsoft.com/office/drawing/2013/main/command">
      <pc:docMk xmlns:pc="http://schemas.microsoft.com/office/powerpoint/2013/main/command"/>
      <pc:sldMk xmlns:pc="http://schemas.microsoft.com/office/powerpoint/2013/main/command" cId="0" sldId="260"/>
      <ac:picMk id="129" creationId="{00000000-0000-0000-0000-000000000000}"/>
    </ac:deMkLst>
    <p188:replyLst>
      <p188:reply id="{6BC456F2-C77F-4321-AA7B-1C14728188F3}" authorId="{81D86A6C-6703-0685-1301-101CB374018D}" created="2025-04-23T14:31:10.569">
        <p188:txBody>
          <a:bodyPr/>
          <a:lstStyle/>
          <a:p>
            <a:r>
              <a:rPr lang="en-IE"/>
              <a:t>Could put vertebrae in a slide of its own and increase size of skull and vertebrae images, repeat ‘Structures and functions …’ heading at top of both slides</a:t>
            </a:r>
          </a:p>
        </p188:txBody>
      </p188:reply>
    </p188:replyLst>
    <p188:txBody>
      <a:bodyPr/>
      <a:lstStyle/>
      <a:p>
        <a:r>
          <a:rPr lang="en-US"/>
          <a:t>Image is a bit small</a:t>
        </a:r>
      </a:p>
    </p188:txBody>
  </p188:cm>
  <p188:cm id="{29259B73-A365-0D42-A729-A8AA71108560}" authorId="{F55582E5-8EE0-215A-40F7-90EC0A389612}" created="2025-04-23T11:00:27.842">
    <ac:txMkLst xmlns:ac="http://schemas.microsoft.com/office/drawing/2013/main/command">
      <pc:docMk xmlns:pc="http://schemas.microsoft.com/office/powerpoint/2013/main/command"/>
      <pc:sldMk xmlns:pc="http://schemas.microsoft.com/office/powerpoint/2013/main/command" cId="0" sldId="260"/>
      <ac:spMk id="126" creationId="{00000000-0000-0000-0000-000000000000}"/>
      <ac:txMk cp="33" len="12">
        <ac:context len="340" hash="455228302"/>
      </ac:txMk>
    </ac:txMkLst>
    <p188:pos x="2483412" y="1452834"/>
    <p188:replyLst>
      <p188:reply id="{450B816A-566F-4593-A0CE-D253B0022AF3}" authorId="{81D86A6C-6703-0685-1301-101CB374018D}" created="2025-04-23T14:31:33.824">
        <p188:txBody>
          <a:bodyPr/>
          <a:lstStyle/>
          <a:p>
            <a:r>
              <a:rPr lang="en-IE"/>
              <a:t>Doesn’t really matter</a:t>
            </a:r>
          </a:p>
        </p188:txBody>
      </p188:reply>
    </p188:replyLst>
    <p188:txBody>
      <a:bodyPr/>
      <a:lstStyle/>
      <a:p>
        <a:r>
          <a:rPr lang="en-US"/>
          <a:t>In the textbook the phrase ‘make up of’ is used rather than ‘composed of’. This occurs in several slides</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2D16F13E-D1DD-FB40-BDB8-31F5B9AE4025}" authorId="{F55582E5-8EE0-215A-40F7-90EC0A389612}" created="2025-04-23T09:57:51.883">
    <ac:deMkLst xmlns:ac="http://schemas.microsoft.com/office/drawing/2013/main/command">
      <pc:docMk xmlns:pc="http://schemas.microsoft.com/office/powerpoint/2013/main/command"/>
      <pc:sldMk xmlns:pc="http://schemas.microsoft.com/office/powerpoint/2013/main/command" cId="0" sldId="261"/>
      <ac:spMk id="135" creationId="{00000000-0000-0000-0000-000000000000}"/>
    </ac:deMkLst>
    <p188:replyLst>
      <p188:reply id="{D392422F-0B05-4A43-8115-B38AE1DA6741}" authorId="{81D86A6C-6703-0685-1301-101CB374018D}" created="2025-04-23T14:31:51.073">
        <p188:txBody>
          <a:bodyPr/>
          <a:lstStyle/>
          <a:p>
            <a:r>
              <a:rPr lang="en-IE"/>
              <a:t>Just keep consistent</a:t>
            </a:r>
          </a:p>
        </p188:txBody>
      </p188:reply>
    </p188:replyLst>
    <p188:txBody>
      <a:bodyPr/>
      <a:lstStyle/>
      <a:p>
        <a:r>
          <a:rPr lang="en-US"/>
          <a:t>See previous note about heading colours</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FA5F182B-7C19-D547-86F7-9C91B55F9D3E}" authorId="{F55582E5-8EE0-215A-40F7-90EC0A389612}" created="2025-04-23T10:57:59.610">
    <ac:deMkLst xmlns:ac="http://schemas.microsoft.com/office/drawing/2013/main/command">
      <pc:docMk xmlns:pc="http://schemas.microsoft.com/office/powerpoint/2013/main/command"/>
      <pc:sldMk xmlns:pc="http://schemas.microsoft.com/office/powerpoint/2013/main/command" cId="0" sldId="262"/>
      <ac:picMk id="143" creationId="{00000000-0000-0000-0000-000000000000}"/>
    </ac:deMkLst>
    <p188:replyLst>
      <p188:reply id="{21F6D7FB-0340-43F3-966E-8717CBF9DA18}" authorId="{81D86A6C-6703-0685-1301-101CB374018D}" created="2025-04-23T14:33:01.444">
        <p188:txBody>
          <a:bodyPr/>
          <a:lstStyle/>
          <a:p>
            <a:r>
              <a:rPr lang="en-IE"/>
              <a:t>Could be added
</a:t>
            </a:r>
          </a:p>
        </p188:txBody>
      </p188:reply>
    </p188:replyLst>
    <p188:txBody>
      <a:bodyPr/>
      <a:lstStyle/>
      <a:p>
        <a:r>
          <a:rPr lang="en-US"/>
          <a:t>would you consider adding the labels clavicle and scapula to this Image?</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02C7BAAF-E244-9E49-80D5-2F1338E96BE1}" authorId="{F55582E5-8EE0-215A-40F7-90EC0A389612}" created="2025-04-23T11:03:41.925">
    <ac:deMkLst xmlns:ac="http://schemas.microsoft.com/office/drawing/2013/main/command">
      <pc:docMk xmlns:pc="http://schemas.microsoft.com/office/powerpoint/2013/main/command"/>
      <pc:sldMk xmlns:pc="http://schemas.microsoft.com/office/powerpoint/2013/main/command" cId="0" sldId="264"/>
      <ac:spMk id="154" creationId="{00000000-0000-0000-0000-000000000000}"/>
    </ac:deMkLst>
    <p188:replyLst>
      <p188:reply id="{5E4015DE-442A-4E0E-A223-C2316C20B257}" authorId="{81D86A6C-6703-0685-1301-101CB374018D}" created="2025-04-23T14:34:13.031">
        <p188:txBody>
          <a:bodyPr/>
          <a:lstStyle/>
          <a:p>
            <a:r>
              <a:rPr lang="en-IE"/>
              <a:t>Moves Legs text and image on to new slide. Repeat ‘Limbs’ bullet at top (just the orange)</a:t>
            </a:r>
          </a:p>
        </p188:txBody>
      </p188:reply>
    </p188:replyLst>
    <p188:txBody>
      <a:bodyPr/>
      <a:lstStyle/>
      <a:p>
        <a:r>
          <a:rPr lang="en-US"/>
          <a:t>There’s a lot of material on this page, maybe spread it out over two slides? One for arms with diagram and another for legs with diagram. This would allow a font size of 22 here</a:t>
        </a:r>
      </a:p>
    </p188:txBody>
  </p188:cm>
  <p188:cm id="{FDA77378-1C16-CF40-AD31-082F453396A2}" authorId="{F55582E5-8EE0-215A-40F7-90EC0A389612}" created="2025-04-23T11:04:44.995">
    <ac:txMkLst xmlns:ac="http://schemas.microsoft.com/office/drawing/2013/main/command">
      <pc:docMk xmlns:pc="http://schemas.microsoft.com/office/powerpoint/2013/main/command"/>
      <pc:sldMk xmlns:pc="http://schemas.microsoft.com/office/powerpoint/2013/main/command" cId="0" sldId="264"/>
      <ac:spMk id="154" creationId="{00000000-0000-0000-0000-000000000000}"/>
      <ac:txMk cp="60" len="34">
        <ac:context len="813" hash="122174385"/>
      </ac:txMk>
    </ac:txMkLst>
    <p188:pos x="5293520" y="1805124"/>
    <p188:replyLst>
      <p188:reply id="{95BE2C4C-A666-4733-9773-B8DE4A15C344}" authorId="{81D86A6C-6703-0685-1301-101CB374018D}" created="2025-04-23T14:36:58.054">
        <p188:txBody>
          <a:bodyPr/>
          <a:lstStyle/>
          <a:p>
            <a:r>
              <a:rPr lang="en-IE"/>
              <a:t>Correct in the book (Think author was maybe trying to save space and introduced an error). Change to:
Each arm is made up of three main bones: the humerus in the upper arm, and the radius and ulna in the forearm.
[bold orange on humerus, radius and ulna]</a:t>
            </a:r>
          </a:p>
        </p188:txBody>
      </p188:reply>
    </p188:replyLst>
    <p188:txBody>
      <a:bodyPr/>
      <a:lstStyle/>
      <a:p>
        <a:r>
          <a:rPr lang="en-US"/>
          <a:t>The humerus is in the upper arm, not in the forearm</a:t>
        </a:r>
      </a:p>
    </p188:txBody>
  </p188:cm>
  <p188:cm id="{09D074C3-92CC-6B4C-A63A-7B428B05F299}" authorId="{F55582E5-8EE0-215A-40F7-90EC0A389612}" created="2025-04-23T11:09:04.167">
    <ac:txMkLst xmlns:ac="http://schemas.microsoft.com/office/drawing/2013/main/command">
      <pc:docMk xmlns:pc="http://schemas.microsoft.com/office/powerpoint/2013/main/command"/>
      <pc:sldMk xmlns:pc="http://schemas.microsoft.com/office/powerpoint/2013/main/command" cId="0" sldId="264"/>
      <ac:spMk id="154" creationId="{00000000-0000-0000-0000-000000000000}"/>
      <ac:txMk cp="407" len="34">
        <ac:context len="813" hash="122174385"/>
      </ac:txMk>
    </ac:txMkLst>
    <p188:pos x="5427335" y="3767738"/>
    <p188:replyLst>
      <p188:reply id="{1FD23B96-61B3-437B-9A1A-88A9D583CEAA}" authorId="{81D86A6C-6703-0685-1301-101CB374018D}" created="2025-04-23T14:38:22.247">
        <p188:txBody>
          <a:bodyPr/>
          <a:lstStyle/>
          <a:p>
            <a:r>
              <a:rPr lang="en-IE"/>
              <a:t>Change to: 
Each leg is made up of four main bones: the large femur (also known as the thigh bone), the patella
(also known as the kneecap), and the tibia and fibula in the lower leg.
[Bold orange on femur, patella, tibia and fibia]</a:t>
            </a:r>
          </a:p>
        </p188:txBody>
      </p188:reply>
    </p188:replyLst>
    <p188:txBody>
      <a:bodyPr/>
      <a:lstStyle/>
      <a:p>
        <a:r>
          <a:rPr lang="en-US"/>
          <a:t>The femur is in the upper leg</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5ACD9850-B257-1044-AC2F-D43791E95C2F}" authorId="{F55582E5-8EE0-215A-40F7-90EC0A389612}" created="2025-04-23T11:23:57.120">
    <ac:txMkLst xmlns:ac="http://schemas.microsoft.com/office/drawing/2013/main/command">
      <pc:docMk xmlns:pc="http://schemas.microsoft.com/office/powerpoint/2013/main/command"/>
      <pc:sldMk xmlns:pc="http://schemas.microsoft.com/office/powerpoint/2013/main/command" cId="0" sldId="265"/>
      <ac:spMk id="161" creationId="{00000000-0000-0000-0000-000000000000}"/>
      <ac:txMk cp="0" len="15">
        <ac:context len="16" hash="1942373435"/>
      </ac:txMk>
    </ac:txMkLst>
    <p188:pos x="3330905" y="1017626"/>
    <p188:replyLst>
      <p188:reply id="{F760DD48-B865-4A60-8E7E-537004C7E588}" authorId="{81D86A6C-6703-0685-1301-101CB374018D}" created="2025-04-23T14:39:31.823">
        <p188:txBody>
          <a:bodyPr/>
          <a:lstStyle/>
          <a:p>
            <a:r>
              <a:rPr lang="en-IE"/>
              <a:t>Not supposed to match. New for the slide.</a:t>
            </a:r>
          </a:p>
        </p188:txBody>
      </p188:reply>
    </p188:replyLst>
    <p188:txBody>
      <a:bodyPr/>
      <a:lstStyle/>
      <a:p>
        <a:r>
          <a:rPr lang="en-US"/>
          <a:t>Where are these questions from? They don’t match the Summary questions at the end of the chapter, e.g. there it asks for ‘three functions of the musculoskeletal system’ </a:t>
        </a:r>
      </a:p>
    </p188:txBody>
  </p188:cm>
  <p188:cm id="{31173F5D-369C-AF49-9417-78542417AB9D}" authorId="{F55582E5-8EE0-215A-40F7-90EC0A389612}" created="2025-04-23T11:36:18.232">
    <ac:deMkLst xmlns:ac="http://schemas.microsoft.com/office/drawing/2013/main/command">
      <pc:docMk xmlns:pc="http://schemas.microsoft.com/office/powerpoint/2013/main/command"/>
      <pc:sldMk xmlns:pc="http://schemas.microsoft.com/office/powerpoint/2013/main/command" cId="0" sldId="265"/>
      <ac:spMk id="162" creationId="{00000000-0000-0000-0000-000000000000}"/>
    </ac:deMkLst>
    <p188:replyLst>
      <p188:reply id="{FC93CAAF-DA16-464C-93F0-7377CD22086C}" authorId="{81D86A6C-6703-0685-1301-101CB374018D}" created="2025-04-23T14:39:52.993">
        <p188:txBody>
          <a:bodyPr/>
          <a:lstStyle/>
          <a:p>
            <a:r>
              <a:rPr lang="en-IE"/>
              <a:t>Fine</a:t>
            </a:r>
          </a:p>
        </p188:txBody>
      </p188:reply>
    </p188:replyLst>
    <p188:txBody>
      <a:bodyPr/>
      <a:lstStyle/>
      <a:p>
        <a:r>
          <a:rPr lang="en-US"/>
          <a:t>I changed the colour of the numbering and full stop to the orange colour in these question slides</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7D11C5FE-AE55-434F-BB11-7A4224C11980}" authorId="{F55582E5-8EE0-215A-40F7-90EC0A389612}" created="2025-04-23T13:21:00.878">
    <ac:deMkLst xmlns:ac="http://schemas.microsoft.com/office/drawing/2013/main/command">
      <pc:docMk xmlns:pc="http://schemas.microsoft.com/office/powerpoint/2013/main/command"/>
      <pc:sldMk xmlns:pc="http://schemas.microsoft.com/office/powerpoint/2013/main/command" cId="0" sldId="269"/>
      <ac:picMk id="199" creationId="{00000000-0000-0000-0000-000000000000}"/>
    </ac:deMkLst>
    <p188:replyLst>
      <p188:reply id="{6536B520-8FBA-42A0-A3AC-1A4617E27E15}" authorId="{81D86A6C-6703-0685-1301-101CB374018D}" created="2025-04-23T14:40:07.493">
        <p188:txBody>
          <a:bodyPr/>
          <a:lstStyle/>
          <a:p>
            <a:r>
              <a:rPr lang="en-IE"/>
              <a:t>See folder of images</a:t>
            </a:r>
          </a:p>
        </p188:txBody>
      </p188:reply>
    </p188:replyLst>
    <p188:txBody>
      <a:bodyPr/>
      <a:lstStyle/>
      <a:p>
        <a:r>
          <a:rPr lang="en-US"/>
          <a:t>There’s a small mark on the bottom left of the Image so re-copy paste it from the book</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CE0C5A3C-6022-334C-BB8A-49A7603F9EDA}" authorId="{F55582E5-8EE0-215A-40F7-90EC0A389612}" created="2025-04-23T13:29:48.865">
    <ac:deMkLst xmlns:ac="http://schemas.microsoft.com/office/drawing/2013/main/command">
      <pc:docMk xmlns:pc="http://schemas.microsoft.com/office/powerpoint/2013/main/command"/>
      <pc:sldMk xmlns:pc="http://schemas.microsoft.com/office/powerpoint/2013/main/command" cId="0" sldId="272"/>
      <ac:spMk id="225" creationId="{00000000-0000-0000-0000-000000000000}"/>
    </ac:deMkLst>
    <p188:replyLst>
      <p188:reply id="{FE11A720-E948-48BF-92E8-55BB0B264591}" authorId="{81D86A6C-6703-0685-1301-101CB374018D}" created="2025-04-23T14:40:48.054">
        <p188:txBody>
          <a:bodyPr/>
          <a:lstStyle/>
          <a:p>
            <a:r>
              <a:rPr lang="en-IE"/>
              <a:t>Fine, but keep Types of synovial joints header at the top of both slides</a:t>
            </a:r>
          </a:p>
        </p188:txBody>
      </p188:reply>
    </p188:replyLst>
    <p188:txBody>
      <a:bodyPr/>
      <a:lstStyle/>
      <a:p>
        <a:r>
          <a:rPr lang="en-US"/>
          <a:t>I would suggest making this into two slides so the diagrams could be larger and the text clearer</a:t>
        </a:r>
      </a:p>
    </p188:txBody>
  </p188:cm>
</p188:cmLst>
</file>

<file path=ppt/comments/modernComment_113_0.xml><?xml version="1.0" encoding="utf-8"?>
<p188:cmLst xmlns:a="http://schemas.openxmlformats.org/drawingml/2006/main" xmlns:r="http://schemas.openxmlformats.org/officeDocument/2006/relationships" xmlns:p188="http://schemas.microsoft.com/office/powerpoint/2018/8/main">
  <p188:cm id="{89B1F294-F010-F54A-B64F-C6E2485F6ABB}" authorId="{F55582E5-8EE0-215A-40F7-90EC0A389612}" created="2025-04-23T13:36:15.613">
    <ac:deMkLst xmlns:ac="http://schemas.microsoft.com/office/drawing/2013/main/command">
      <pc:docMk xmlns:pc="http://schemas.microsoft.com/office/powerpoint/2013/main/command"/>
      <pc:sldMk xmlns:pc="http://schemas.microsoft.com/office/powerpoint/2013/main/command" cId="0" sldId="275"/>
      <ac:grpSpMk id="262" creationId="{00000000-0000-0000-0000-000000000000}"/>
    </ac:deMkLst>
    <p188:replyLst>
      <p188:reply id="{E0018E2F-BE4C-488E-B2CE-E7C9CFBBDF8A}" authorId="{81D86A6C-6703-0685-1301-101CB374018D}" created="2025-04-23T14:41:29.616">
        <p188:txBody>
          <a:bodyPr/>
          <a:lstStyle/>
          <a:p>
            <a:r>
              <a:rPr lang="en-IE"/>
              <a:t>Split into two slides. Again keep Antagonistic muscle pairs head at top of both slides</a:t>
            </a:r>
          </a:p>
        </p188:txBody>
      </p188:reply>
    </p188:replyLst>
    <p188:txBody>
      <a:bodyPr/>
      <a:lstStyle/>
      <a:p>
        <a:r>
          <a:rPr lang="en-US"/>
          <a:t>The diagrams need to be bigger.
Also, insert the legend Fig. 40.12 The function of an antagonistic muscle pair in the arm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273450b5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g35273450b5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273450b5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g35273450b5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4e2c3df9b6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g34e2c3df9b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4e2c3df9b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g34e2c3df9b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2803E"/>
              </a:buClr>
              <a:buSzPts val="500"/>
              <a:buNone/>
              <a:defRPr sz="3100">
                <a:solidFill>
                  <a:srgbClr val="D280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371300" y="1825625"/>
            <a:ext cx="108864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1" name="Google Shape;21;p22" title="Chapter40.png"/>
          <p:cNvPicPr preferRelativeResize="0"/>
          <p:nvPr/>
        </p:nvPicPr>
        <p:blipFill rotWithShape="1">
          <a:blip r:embed="rId2">
            <a:alphaModFix/>
          </a:blip>
          <a:srcRect r="13284"/>
          <a:stretch/>
        </p:blipFill>
        <p:spPr>
          <a:xfrm>
            <a:off x="11465150" y="257175"/>
            <a:ext cx="726850" cy="6600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419175" y="365125"/>
            <a:ext cx="10934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D2803E"/>
              </a:buClr>
              <a:buSzPts val="3100"/>
              <a:buNone/>
              <a:defRPr sz="3100">
                <a:solidFill>
                  <a:srgbClr val="D280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419175" y="1825628"/>
            <a:ext cx="53880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body" idx="2"/>
          </p:nvPr>
        </p:nvSpPr>
        <p:spPr>
          <a:xfrm>
            <a:off x="5965724" y="1825628"/>
            <a:ext cx="53880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9" name="Google Shape;29;p24" title="Chapter40.png"/>
          <p:cNvPicPr preferRelativeResize="0"/>
          <p:nvPr/>
        </p:nvPicPr>
        <p:blipFill rotWithShape="1">
          <a:blip r:embed="rId2">
            <a:alphaModFix/>
          </a:blip>
          <a:srcRect r="13284"/>
          <a:stretch/>
        </p:blipFill>
        <p:spPr>
          <a:xfrm>
            <a:off x="11465150" y="257175"/>
            <a:ext cx="726850" cy="6600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0_0.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18/10/relationships/comments" Target="../comments/modernComment_113_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757575"/>
              </a:solidFill>
              <a:latin typeface="Arial"/>
              <a:ea typeface="Arial"/>
              <a:cs typeface="Arial"/>
              <a:sym typeface="Arial"/>
            </a:endParaRPr>
          </a:p>
        </p:txBody>
      </p:sp>
      <p:sp>
        <p:nvSpPr>
          <p:cNvPr id="85" name="Google Shape;85;p1"/>
          <p:cNvSpPr txBox="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757575"/>
              </a:solidFill>
              <a:latin typeface="Arial"/>
              <a:ea typeface="Arial"/>
              <a:cs typeface="Arial"/>
              <a:sym typeface="Arial"/>
            </a:endParaRPr>
          </a:p>
        </p:txBody>
      </p:sp>
      <p:sp>
        <p:nvSpPr>
          <p:cNvPr id="86" name="Google Shape;86;p1"/>
          <p:cNvSpPr txBox="1"/>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757575"/>
                </a:solidFill>
                <a:latin typeface="Arial"/>
                <a:ea typeface="Arial"/>
                <a:cs typeface="Arial"/>
                <a:sym typeface="Arial"/>
              </a:rPr>
              <a:t>1</a:t>
            </a:fld>
            <a:endParaRPr sz="1200" b="0" i="0" u="none" strike="noStrike" cap="none">
              <a:solidFill>
                <a:srgbClr val="757575"/>
              </a:solidFill>
              <a:latin typeface="Arial"/>
              <a:ea typeface="Arial"/>
              <a:cs typeface="Arial"/>
              <a:sym typeface="Arial"/>
            </a:endParaRPr>
          </a:p>
        </p:txBody>
      </p:sp>
      <p:sp>
        <p:nvSpPr>
          <p:cNvPr id="87" name="Google Shape;87;p1"/>
          <p:cNvSpPr/>
          <p:nvPr/>
        </p:nvSpPr>
        <p:spPr>
          <a:xfrm>
            <a:off x="-2400" y="0"/>
            <a:ext cx="12192000" cy="1003500"/>
          </a:xfrm>
          <a:prstGeom prst="rect">
            <a:avLst/>
          </a:prstGeom>
          <a:solidFill>
            <a:srgbClr val="2882B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2400" y="3753175"/>
            <a:ext cx="12192000" cy="3104700"/>
          </a:xfrm>
          <a:prstGeom prst="rect">
            <a:avLst/>
          </a:prstGeom>
          <a:solidFill>
            <a:srgbClr val="2882B9"/>
          </a:solidFill>
          <a:ln w="9525" cap="flat" cmpd="sng">
            <a:solidFill>
              <a:srgbClr val="0E284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9741475" y="1316225"/>
            <a:ext cx="2450400" cy="854700"/>
          </a:xfrm>
          <a:prstGeom prst="rect">
            <a:avLst/>
          </a:prstGeom>
          <a:solidFill>
            <a:srgbClr val="B4CCE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1228800" y="1722250"/>
            <a:ext cx="97344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2982B9"/>
                </a:solidFill>
                <a:latin typeface="Arial"/>
                <a:ea typeface="Arial"/>
                <a:cs typeface="Arial"/>
                <a:sym typeface="Arial"/>
              </a:rPr>
              <a:t>Chapter 40 </a:t>
            </a:r>
            <a:endParaRPr sz="4400" b="1" i="0" u="none" strike="noStrike" cap="none">
              <a:solidFill>
                <a:srgbClr val="2982B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2982B9"/>
                </a:solidFill>
                <a:latin typeface="Arial"/>
                <a:ea typeface="Arial"/>
                <a:cs typeface="Arial"/>
                <a:sym typeface="Arial"/>
              </a:rPr>
              <a:t>The musculoskeletal system</a:t>
            </a:r>
            <a:endParaRPr sz="3400" b="1" i="0" u="none" strike="noStrike" cap="none">
              <a:solidFill>
                <a:srgbClr val="2982B9"/>
              </a:solidFill>
              <a:latin typeface="Arial"/>
              <a:ea typeface="Arial"/>
              <a:cs typeface="Arial"/>
              <a:sym typeface="Arial"/>
            </a:endParaRPr>
          </a:p>
        </p:txBody>
      </p:sp>
      <p:sp>
        <p:nvSpPr>
          <p:cNvPr id="91" name="Google Shape;91;p1"/>
          <p:cNvSpPr txBox="1"/>
          <p:nvPr/>
        </p:nvSpPr>
        <p:spPr>
          <a:xfrm>
            <a:off x="9741475" y="1428750"/>
            <a:ext cx="2304600" cy="708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en-GB" sz="1700" b="1" i="0" u="none" strike="noStrike" cap="none" dirty="0">
                <a:solidFill>
                  <a:srgbClr val="2982B9"/>
                </a:solidFill>
                <a:latin typeface="Arial"/>
                <a:ea typeface="Arial"/>
                <a:cs typeface="Arial"/>
                <a:sym typeface="Arial"/>
              </a:rPr>
              <a:t>Learning Outcomes: </a:t>
            </a:r>
            <a:r>
              <a:rPr lang="en-GB" sz="1700" i="0" u="none" strike="noStrike" cap="none" dirty="0">
                <a:solidFill>
                  <a:srgbClr val="2982B9"/>
                </a:solidFill>
                <a:latin typeface="Arial"/>
                <a:ea typeface="Arial"/>
                <a:cs typeface="Arial"/>
                <a:sym typeface="Arial"/>
              </a:rPr>
              <a:t>2.4.2, 2.4.3</a:t>
            </a:r>
            <a:endParaRPr sz="1700" i="0" u="none" strike="noStrike" cap="none" dirty="0">
              <a:solidFill>
                <a:srgbClr val="2982B9"/>
              </a:solidFill>
              <a:latin typeface="Arial"/>
              <a:ea typeface="Arial"/>
              <a:cs typeface="Arial"/>
              <a:sym typeface="Arial"/>
            </a:endParaRPr>
          </a:p>
        </p:txBody>
      </p:sp>
      <p:sp>
        <p:nvSpPr>
          <p:cNvPr id="92" name="Google Shape;92;p1"/>
          <p:cNvSpPr txBox="1"/>
          <p:nvPr/>
        </p:nvSpPr>
        <p:spPr>
          <a:xfrm>
            <a:off x="153625" y="64525"/>
            <a:ext cx="67917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Arial"/>
                <a:ea typeface="Arial"/>
                <a:cs typeface="Arial"/>
                <a:sym typeface="Arial"/>
              </a:rPr>
              <a:t>Strand 2 Structures and Processes of Life</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Arial"/>
                <a:ea typeface="Arial"/>
                <a:cs typeface="Arial"/>
                <a:sym typeface="Arial"/>
              </a:rPr>
              <a:t>Unit 11 Response</a:t>
            </a:r>
            <a:endParaRPr sz="1800" b="0" i="0" u="none" strike="noStrike" cap="none">
              <a:solidFill>
                <a:srgbClr val="FFFFFF"/>
              </a:solidFill>
              <a:latin typeface="Arial"/>
              <a:ea typeface="Arial"/>
              <a:cs typeface="Arial"/>
              <a:sym typeface="Arial"/>
            </a:endParaRPr>
          </a:p>
        </p:txBody>
      </p:sp>
      <p:sp>
        <p:nvSpPr>
          <p:cNvPr id="93" name="Google Shape;93;p1"/>
          <p:cNvSpPr txBox="1"/>
          <p:nvPr/>
        </p:nvSpPr>
        <p:spPr>
          <a:xfrm>
            <a:off x="692725" y="4180375"/>
            <a:ext cx="10661100" cy="243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2300" b="1" i="0" u="none" strike="noStrike" cap="none">
                <a:solidFill>
                  <a:srgbClr val="FFFFFF"/>
                </a:solidFill>
                <a:latin typeface="Arial"/>
                <a:ea typeface="Arial"/>
                <a:cs typeface="Arial"/>
                <a:sym typeface="Arial"/>
              </a:rPr>
              <a:t>By the end of this chapter, you should be able to:</a:t>
            </a:r>
            <a:br>
              <a:rPr lang="en-GB" sz="2300" b="1" i="0" u="none" strike="noStrike" cap="none">
                <a:solidFill>
                  <a:srgbClr val="FFFFFF"/>
                </a:solidFill>
                <a:latin typeface="Arial"/>
                <a:ea typeface="Arial"/>
                <a:cs typeface="Arial"/>
                <a:sym typeface="Arial"/>
              </a:rPr>
            </a:br>
            <a:endParaRPr sz="2300" b="1" i="0" u="none" strike="noStrike" cap="none">
              <a:solidFill>
                <a:srgbClr val="FFFFFF"/>
              </a:solidFill>
              <a:latin typeface="Arial"/>
              <a:ea typeface="Arial"/>
              <a:cs typeface="Arial"/>
              <a:sym typeface="Arial"/>
            </a:endParaRPr>
          </a:p>
          <a:p>
            <a:pPr marL="285750" marR="0" lvl="0" indent="-273050" algn="l" rtl="0">
              <a:lnSpc>
                <a:spcPct val="100000"/>
              </a:lnSpc>
              <a:spcBef>
                <a:spcPts val="0"/>
              </a:spcBef>
              <a:spcAft>
                <a:spcPts val="0"/>
              </a:spcAft>
              <a:buClr>
                <a:srgbClr val="FFFFFF"/>
              </a:buClr>
              <a:buSzPts val="2000"/>
              <a:buFont typeface="Arial"/>
              <a:buChar char="•"/>
            </a:pPr>
            <a:r>
              <a:rPr lang="en-GB" sz="2000" b="0" i="0" u="none" strike="noStrike" cap="none">
                <a:solidFill>
                  <a:srgbClr val="FFFFFF"/>
                </a:solidFill>
                <a:latin typeface="Arial"/>
                <a:ea typeface="Arial"/>
                <a:cs typeface="Arial"/>
                <a:sym typeface="Arial"/>
              </a:rPr>
              <a:t>outline the functions of the musculoskeletal system</a:t>
            </a:r>
            <a:endParaRPr sz="2000" b="0" i="0" u="none" strike="noStrike" cap="none">
              <a:solidFill>
                <a:srgbClr val="FFFFFF"/>
              </a:solidFill>
              <a:latin typeface="Arial"/>
              <a:ea typeface="Arial"/>
              <a:cs typeface="Arial"/>
              <a:sym typeface="Arial"/>
            </a:endParaRPr>
          </a:p>
          <a:p>
            <a:pPr marL="285750" marR="0" lvl="0" indent="-273050" algn="l" rtl="0">
              <a:lnSpc>
                <a:spcPct val="100000"/>
              </a:lnSpc>
              <a:spcBef>
                <a:spcPts val="0"/>
              </a:spcBef>
              <a:spcAft>
                <a:spcPts val="0"/>
              </a:spcAft>
              <a:buClr>
                <a:srgbClr val="FFFFFF"/>
              </a:buClr>
              <a:buSzPts val="2000"/>
              <a:buFont typeface="Arial"/>
              <a:buChar char="•"/>
            </a:pPr>
            <a:r>
              <a:rPr lang="en-GB" sz="2000" b="0" i="0" u="none" strike="noStrike" cap="none">
                <a:solidFill>
                  <a:srgbClr val="FFFFFF"/>
                </a:solidFill>
                <a:latin typeface="Arial"/>
                <a:ea typeface="Arial"/>
                <a:cs typeface="Arial"/>
                <a:sym typeface="Arial"/>
              </a:rPr>
              <a:t>identify and relate the parts of the axial and appendicular skeleton to their functions</a:t>
            </a:r>
            <a:endParaRPr sz="2000" b="0" i="0" u="none" strike="noStrike" cap="none">
              <a:solidFill>
                <a:srgbClr val="FFFFFF"/>
              </a:solidFill>
              <a:latin typeface="Arial"/>
              <a:ea typeface="Arial"/>
              <a:cs typeface="Arial"/>
              <a:sym typeface="Arial"/>
            </a:endParaRPr>
          </a:p>
          <a:p>
            <a:pPr marL="285750" marR="0" lvl="0" indent="-273050" algn="l" rtl="0">
              <a:lnSpc>
                <a:spcPct val="100000"/>
              </a:lnSpc>
              <a:spcBef>
                <a:spcPts val="0"/>
              </a:spcBef>
              <a:spcAft>
                <a:spcPts val="0"/>
              </a:spcAft>
              <a:buClr>
                <a:srgbClr val="FFFFFF"/>
              </a:buClr>
              <a:buSzPts val="2000"/>
              <a:buFont typeface="Arial"/>
              <a:buChar char="•"/>
            </a:pPr>
            <a:r>
              <a:rPr lang="en-GB" sz="2000" b="0" i="0" u="none" strike="noStrike" cap="none">
                <a:solidFill>
                  <a:srgbClr val="FFFFFF"/>
                </a:solidFill>
                <a:latin typeface="Arial"/>
                <a:ea typeface="Arial"/>
                <a:cs typeface="Arial"/>
                <a:sym typeface="Arial"/>
              </a:rPr>
              <a:t>describe the location and function of discs in relation to vertebrae</a:t>
            </a:r>
            <a:endParaRPr sz="2000" b="0" i="0" u="none" strike="noStrike" cap="none">
              <a:solidFill>
                <a:srgbClr val="FFFFFF"/>
              </a:solidFill>
              <a:latin typeface="Arial"/>
              <a:ea typeface="Arial"/>
              <a:cs typeface="Arial"/>
              <a:sym typeface="Arial"/>
            </a:endParaRPr>
          </a:p>
          <a:p>
            <a:pPr marL="285750" marR="0" lvl="0" indent="-273050" algn="l" rtl="0">
              <a:lnSpc>
                <a:spcPct val="100000"/>
              </a:lnSpc>
              <a:spcBef>
                <a:spcPts val="0"/>
              </a:spcBef>
              <a:spcAft>
                <a:spcPts val="0"/>
              </a:spcAft>
              <a:buClr>
                <a:srgbClr val="FFFFFF"/>
              </a:buClr>
              <a:buSzPts val="2000"/>
              <a:buFont typeface="Arial"/>
              <a:buChar char="•"/>
            </a:pPr>
            <a:r>
              <a:rPr lang="en-GB" sz="2000" b="0" i="0" u="none" strike="noStrike" cap="none">
                <a:solidFill>
                  <a:srgbClr val="FFFFFF"/>
                </a:solidFill>
                <a:latin typeface="Arial"/>
                <a:ea typeface="Arial"/>
                <a:cs typeface="Arial"/>
                <a:sym typeface="Arial"/>
              </a:rPr>
              <a:t>relate the functions of cartilage, ligaments and tendons in synovial joints</a:t>
            </a:r>
            <a:endParaRPr sz="2000" b="0" i="0" u="none" strike="noStrike" cap="none">
              <a:solidFill>
                <a:srgbClr val="FFFFFF"/>
              </a:solidFill>
              <a:latin typeface="Arial"/>
              <a:ea typeface="Arial"/>
              <a:cs typeface="Arial"/>
              <a:sym typeface="Arial"/>
            </a:endParaRPr>
          </a:p>
          <a:p>
            <a:pPr marL="285750" marR="0" lvl="0" indent="-273050" algn="l" rtl="0">
              <a:lnSpc>
                <a:spcPct val="100000"/>
              </a:lnSpc>
              <a:spcBef>
                <a:spcPts val="0"/>
              </a:spcBef>
              <a:spcAft>
                <a:spcPts val="0"/>
              </a:spcAft>
              <a:buClr>
                <a:srgbClr val="FFFFFF"/>
              </a:buClr>
              <a:buSzPts val="2000"/>
              <a:buFont typeface="Arial"/>
              <a:buChar char="•"/>
            </a:pPr>
            <a:r>
              <a:rPr lang="en-GB" sz="2000" b="0" i="0" u="none" strike="noStrike" cap="none">
                <a:solidFill>
                  <a:srgbClr val="FFFFFF"/>
                </a:solidFill>
                <a:latin typeface="Arial"/>
                <a:ea typeface="Arial"/>
                <a:cs typeface="Arial"/>
                <a:sym typeface="Arial"/>
              </a:rPr>
              <a:t>model the function of an antagonistic muscle pair.</a:t>
            </a:r>
            <a:endParaRPr sz="2000" b="0" i="0" u="none" strike="noStrike" cap="none">
              <a:solidFill>
                <a:srgbClr val="FFFFFF"/>
              </a:solidFill>
              <a:latin typeface="Arial"/>
              <a:ea typeface="Arial"/>
              <a:cs typeface="Arial"/>
              <a:sym typeface="Arial"/>
            </a:endParaRPr>
          </a:p>
        </p:txBody>
      </p:sp>
      <p:pic>
        <p:nvPicPr>
          <p:cNvPr id="94" name="Google Shape;94;p1" title="evolvelogo.png"/>
          <p:cNvPicPr preferRelativeResize="0"/>
          <p:nvPr/>
        </p:nvPicPr>
        <p:blipFill rotWithShape="1">
          <a:blip r:embed="rId3">
            <a:alphaModFix/>
          </a:blip>
          <a:srcRect/>
          <a:stretch/>
        </p:blipFill>
        <p:spPr>
          <a:xfrm>
            <a:off x="9892463" y="225675"/>
            <a:ext cx="2002626" cy="577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dirty="0">
                <a:solidFill>
                  <a:srgbClr val="BF4F14"/>
                </a:solidFill>
              </a:rPr>
              <a:t>Learning check </a:t>
            </a:r>
            <a:endParaRPr b="1" dirty="0">
              <a:solidFill>
                <a:srgbClr val="BF4F14"/>
              </a:solidFill>
            </a:endParaRPr>
          </a:p>
        </p:txBody>
      </p:sp>
      <p:sp>
        <p:nvSpPr>
          <p:cNvPr id="162" name="Google Shape;162;p10"/>
          <p:cNvSpPr txBox="1">
            <a:spLocks noGrp="1"/>
          </p:cNvSpPr>
          <p:nvPr>
            <p:ph type="body" idx="1"/>
          </p:nvPr>
        </p:nvSpPr>
        <p:spPr>
          <a:xfrm>
            <a:off x="371300" y="1508850"/>
            <a:ext cx="10886400" cy="658800"/>
          </a:xfrm>
          <a:prstGeom prst="rect">
            <a:avLst/>
          </a:prstGeom>
          <a:noFill/>
          <a:ln>
            <a:noFill/>
          </a:ln>
        </p:spPr>
        <p:txBody>
          <a:bodyPr spcFirstLastPara="1" wrap="square" lIns="91425" tIns="45700" rIns="91425" bIns="45700" anchor="t" anchorCtr="0">
            <a:noAutofit/>
          </a:bodyPr>
          <a:lstStyle/>
          <a:p>
            <a:pPr marL="457200" lvl="0" indent="-358775" algn="l" rtl="0">
              <a:lnSpc>
                <a:spcPct val="115000"/>
              </a:lnSpc>
              <a:spcBef>
                <a:spcPts val="0"/>
              </a:spcBef>
              <a:spcAft>
                <a:spcPts val="0"/>
              </a:spcAft>
              <a:buClr>
                <a:schemeClr val="accent2">
                  <a:lumMod val="75000"/>
                </a:schemeClr>
              </a:buClr>
              <a:buSzPts val="2050"/>
              <a:buAutoNum type="arabicPeriod"/>
            </a:pPr>
            <a:r>
              <a:rPr lang="en-GB" sz="2200" dirty="0">
                <a:solidFill>
                  <a:srgbClr val="BF4F14"/>
                </a:solidFill>
              </a:rPr>
              <a:t>Outline </a:t>
            </a:r>
            <a:r>
              <a:rPr lang="en-GB" sz="2200" b="1" dirty="0">
                <a:solidFill>
                  <a:srgbClr val="BF4F14"/>
                </a:solidFill>
              </a:rPr>
              <a:t>four</a:t>
            </a:r>
            <a:r>
              <a:rPr lang="en-GB" sz="2200" dirty="0">
                <a:solidFill>
                  <a:srgbClr val="BF4F14"/>
                </a:solidFill>
              </a:rPr>
              <a:t> functions of the human skeleton</a:t>
            </a:r>
            <a:r>
              <a:rPr lang="en-GB" sz="2200" dirty="0">
                <a:solidFill>
                  <a:schemeClr val="accent2"/>
                </a:solidFill>
              </a:rPr>
              <a:t>.</a:t>
            </a:r>
            <a:br>
              <a:rPr lang="en-GB" sz="2050" dirty="0"/>
            </a:br>
            <a:endParaRPr sz="2050" dirty="0"/>
          </a:p>
          <a:p>
            <a:pPr marL="914400" lvl="0" indent="0" algn="l" rtl="0">
              <a:lnSpc>
                <a:spcPct val="115000"/>
              </a:lnSpc>
              <a:spcBef>
                <a:spcPts val="0"/>
              </a:spcBef>
              <a:spcAft>
                <a:spcPts val="0"/>
              </a:spcAft>
              <a:buNone/>
            </a:pPr>
            <a:endParaRPr sz="2050" dirty="0"/>
          </a:p>
          <a:p>
            <a:pPr marL="177800" lvl="0" indent="0" algn="l" rtl="0">
              <a:lnSpc>
                <a:spcPct val="70000"/>
              </a:lnSpc>
              <a:spcBef>
                <a:spcPts val="1000"/>
              </a:spcBef>
              <a:spcAft>
                <a:spcPts val="0"/>
              </a:spcAft>
              <a:buClr>
                <a:schemeClr val="dk1"/>
              </a:buClr>
              <a:buSzPts val="1750"/>
              <a:buFont typeface="Play"/>
              <a:buNone/>
            </a:pPr>
            <a:endParaRPr sz="2050" dirty="0"/>
          </a:p>
          <a:p>
            <a:pPr marL="514350" lvl="0" indent="-336550" algn="l" rtl="0">
              <a:lnSpc>
                <a:spcPct val="70000"/>
              </a:lnSpc>
              <a:spcBef>
                <a:spcPts val="1000"/>
              </a:spcBef>
              <a:spcAft>
                <a:spcPts val="0"/>
              </a:spcAft>
              <a:buClr>
                <a:schemeClr val="dk1"/>
              </a:buClr>
              <a:buSzPts val="1750"/>
              <a:buFont typeface="Play"/>
              <a:buNone/>
            </a:pPr>
            <a:endParaRPr sz="2050" dirty="0"/>
          </a:p>
        </p:txBody>
      </p:sp>
      <p:sp>
        <p:nvSpPr>
          <p:cNvPr id="163" name="Google Shape;163;p10"/>
          <p:cNvSpPr txBox="1"/>
          <p:nvPr/>
        </p:nvSpPr>
        <p:spPr>
          <a:xfrm>
            <a:off x="906225" y="2326800"/>
            <a:ext cx="9184800" cy="344976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dirty="0">
                <a:solidFill>
                  <a:schemeClr val="dk1"/>
                </a:solidFill>
              </a:rPr>
              <a:t>The functions of the human skeleton are: </a:t>
            </a:r>
            <a:br>
              <a:rPr lang="en-GB" sz="2050" dirty="0">
                <a:solidFill>
                  <a:schemeClr val="dk1"/>
                </a:solidFill>
              </a:rPr>
            </a:br>
            <a:endParaRPr sz="2050" dirty="0">
              <a:solidFill>
                <a:schemeClr val="dk1"/>
              </a:solidFill>
            </a:endParaRPr>
          </a:p>
          <a:p>
            <a:pPr marL="457200" lvl="0" indent="-358775" algn="l" rtl="0">
              <a:lnSpc>
                <a:spcPct val="115000"/>
              </a:lnSpc>
              <a:spcBef>
                <a:spcPts val="0"/>
              </a:spcBef>
              <a:spcAft>
                <a:spcPts val="0"/>
              </a:spcAft>
              <a:buClr>
                <a:schemeClr val="dk1"/>
              </a:buClr>
              <a:buSzPts val="2050"/>
              <a:buChar char="•"/>
            </a:pPr>
            <a:r>
              <a:rPr lang="en-GB" sz="2050" dirty="0">
                <a:solidFill>
                  <a:schemeClr val="dk1"/>
                </a:solidFill>
              </a:rPr>
              <a:t>Support and stability</a:t>
            </a:r>
            <a:endParaRPr sz="2050" dirty="0">
              <a:solidFill>
                <a:schemeClr val="dk1"/>
              </a:solidFill>
            </a:endParaRPr>
          </a:p>
          <a:p>
            <a:pPr marL="457200" lvl="0" indent="-358775" algn="l" rtl="0">
              <a:lnSpc>
                <a:spcPct val="115000"/>
              </a:lnSpc>
              <a:spcBef>
                <a:spcPts val="0"/>
              </a:spcBef>
              <a:spcAft>
                <a:spcPts val="0"/>
              </a:spcAft>
              <a:buClr>
                <a:schemeClr val="dk1"/>
              </a:buClr>
              <a:buSzPts val="2050"/>
              <a:buChar char="•"/>
            </a:pPr>
            <a:r>
              <a:rPr lang="en-GB" sz="2050" dirty="0">
                <a:solidFill>
                  <a:schemeClr val="dk1"/>
                </a:solidFill>
              </a:rPr>
              <a:t>Protection</a:t>
            </a:r>
            <a:endParaRPr sz="2050" dirty="0">
              <a:solidFill>
                <a:schemeClr val="dk1"/>
              </a:solidFill>
            </a:endParaRPr>
          </a:p>
          <a:p>
            <a:pPr marL="457200" lvl="0" indent="-358775" algn="l" rtl="0">
              <a:lnSpc>
                <a:spcPct val="115000"/>
              </a:lnSpc>
              <a:spcBef>
                <a:spcPts val="0"/>
              </a:spcBef>
              <a:spcAft>
                <a:spcPts val="0"/>
              </a:spcAft>
              <a:buClr>
                <a:schemeClr val="dk1"/>
              </a:buClr>
              <a:buSzPts val="2050"/>
              <a:buChar char="•"/>
            </a:pPr>
            <a:r>
              <a:rPr lang="en-GB" sz="2050" dirty="0">
                <a:solidFill>
                  <a:schemeClr val="dk1"/>
                </a:solidFill>
              </a:rPr>
              <a:t>Movement</a:t>
            </a:r>
            <a:endParaRPr sz="2050" dirty="0">
              <a:solidFill>
                <a:schemeClr val="dk1"/>
              </a:solidFill>
            </a:endParaRPr>
          </a:p>
          <a:p>
            <a:pPr marL="457200" lvl="0" indent="-358775" algn="l" rtl="0">
              <a:lnSpc>
                <a:spcPct val="115000"/>
              </a:lnSpc>
              <a:spcBef>
                <a:spcPts val="0"/>
              </a:spcBef>
              <a:spcAft>
                <a:spcPts val="0"/>
              </a:spcAft>
              <a:buClr>
                <a:schemeClr val="dk1"/>
              </a:buClr>
              <a:buSzPts val="2050"/>
              <a:buChar char="•"/>
            </a:pPr>
            <a:r>
              <a:rPr lang="en-GB" sz="2050" dirty="0">
                <a:solidFill>
                  <a:schemeClr val="dk1"/>
                </a:solidFill>
              </a:rPr>
              <a:t>Production and storage of blood components</a:t>
            </a:r>
            <a:endParaRPr sz="2050" dirty="0">
              <a:solidFill>
                <a:schemeClr val="dk1"/>
              </a:solidFill>
            </a:endParaRPr>
          </a:p>
          <a:p>
            <a:pPr marL="457200" lvl="0" indent="-358775" algn="l" rtl="0">
              <a:lnSpc>
                <a:spcPct val="115000"/>
              </a:lnSpc>
              <a:spcBef>
                <a:spcPts val="0"/>
              </a:spcBef>
              <a:spcAft>
                <a:spcPts val="0"/>
              </a:spcAft>
              <a:buClr>
                <a:schemeClr val="dk1"/>
              </a:buClr>
              <a:buSzPts val="2050"/>
              <a:buChar char="•"/>
            </a:pPr>
            <a:r>
              <a:rPr lang="en-GB" sz="2050" dirty="0">
                <a:solidFill>
                  <a:schemeClr val="dk1"/>
                </a:solidFill>
              </a:rPr>
              <a:t>Storage of fat</a:t>
            </a:r>
          </a:p>
          <a:p>
            <a:pPr marL="457200" lvl="0" indent="-358775" algn="l" rtl="0">
              <a:lnSpc>
                <a:spcPct val="115000"/>
              </a:lnSpc>
              <a:spcBef>
                <a:spcPts val="0"/>
              </a:spcBef>
              <a:spcAft>
                <a:spcPts val="0"/>
              </a:spcAft>
              <a:buClr>
                <a:schemeClr val="dk1"/>
              </a:buClr>
              <a:buSzPts val="2050"/>
              <a:buChar char="•"/>
            </a:pPr>
            <a:r>
              <a:rPr lang="en-GB" sz="2050" dirty="0">
                <a:solidFill>
                  <a:schemeClr val="dk1"/>
                </a:solidFill>
              </a:rPr>
              <a:t>Storage of minerals</a:t>
            </a:r>
            <a:br>
              <a:rPr lang="en-GB" sz="2050" dirty="0">
                <a:solidFill>
                  <a:schemeClr val="dk1"/>
                </a:solidFill>
              </a:rPr>
            </a:br>
            <a:endParaRPr sz="2050" dirty="0"/>
          </a:p>
        </p:txBody>
      </p:sp>
      <p:sp>
        <p:nvSpPr>
          <p:cNvPr id="164" name="Google Shape;164;p10"/>
          <p:cNvSpPr/>
          <p:nvPr/>
        </p:nvSpPr>
        <p:spPr>
          <a:xfrm>
            <a:off x="649700" y="2326800"/>
            <a:ext cx="10329600" cy="338297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dirty="0">
                <a:solidFill>
                  <a:srgbClr val="FFFFFF"/>
                </a:solidFill>
              </a:rPr>
              <a:t>CLICK HERE FOR ANSWER</a:t>
            </a:r>
            <a:endParaRPr sz="18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5273450b57_0_1"/>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dirty="0">
                <a:solidFill>
                  <a:srgbClr val="BF4F14"/>
                </a:solidFill>
              </a:rPr>
              <a:t>Learning check </a:t>
            </a:r>
            <a:endParaRPr b="1" dirty="0">
              <a:solidFill>
                <a:srgbClr val="BF4F14"/>
              </a:solidFill>
            </a:endParaRPr>
          </a:p>
        </p:txBody>
      </p:sp>
      <p:sp>
        <p:nvSpPr>
          <p:cNvPr id="170" name="Google Shape;170;g35273450b57_0_1"/>
          <p:cNvSpPr txBox="1">
            <a:spLocks noGrp="1"/>
          </p:cNvSpPr>
          <p:nvPr>
            <p:ph type="body" idx="1"/>
          </p:nvPr>
        </p:nvSpPr>
        <p:spPr>
          <a:xfrm>
            <a:off x="203200" y="1570075"/>
            <a:ext cx="11292114" cy="4890900"/>
          </a:xfrm>
          <a:prstGeom prst="rect">
            <a:avLst/>
          </a:prstGeom>
          <a:noFill/>
          <a:ln>
            <a:noFill/>
          </a:ln>
        </p:spPr>
        <p:txBody>
          <a:bodyPr spcFirstLastPara="1" wrap="square" lIns="91425" tIns="45700" rIns="91425" bIns="45700" anchor="t" anchorCtr="0">
            <a:noAutofit/>
          </a:bodyPr>
          <a:lstStyle/>
          <a:p>
            <a:pPr marL="457200" lvl="0" indent="-358775" algn="l" rtl="0">
              <a:lnSpc>
                <a:spcPct val="115000"/>
              </a:lnSpc>
              <a:spcBef>
                <a:spcPts val="0"/>
              </a:spcBef>
              <a:spcAft>
                <a:spcPts val="0"/>
              </a:spcAft>
              <a:buClr>
                <a:schemeClr val="accent2">
                  <a:lumMod val="75000"/>
                </a:schemeClr>
              </a:buClr>
              <a:buSzPts val="2050"/>
              <a:buAutoNum type="arabicPeriod" startAt="2"/>
            </a:pPr>
            <a:r>
              <a:rPr lang="en-GB" sz="2200" dirty="0">
                <a:solidFill>
                  <a:srgbClr val="BF4F14"/>
                </a:solidFill>
              </a:rPr>
              <a:t>What is the function of the human skeleton?</a:t>
            </a:r>
            <a:br>
              <a:rPr lang="en-GB" sz="2200" dirty="0">
                <a:solidFill>
                  <a:srgbClr val="BF4F14"/>
                </a:solidFill>
              </a:rPr>
            </a:br>
            <a:r>
              <a:rPr lang="en-GB" sz="2200" dirty="0"/>
              <a:t>The axial skeleton is the central column of bones in the human body, including the skull, vertebrae, ribs and sternum while the appendicular skeleton is the bones in the human body that connect to the axial skeleton, such as the pectoral girdle, pelvic girdle and limbs.</a:t>
            </a:r>
            <a:endParaRPr sz="2050" dirty="0"/>
          </a:p>
          <a:p>
            <a:pPr marL="457200" lvl="0" indent="-358775" algn="l" rtl="0">
              <a:lnSpc>
                <a:spcPct val="115000"/>
              </a:lnSpc>
              <a:spcBef>
                <a:spcPts val="0"/>
              </a:spcBef>
              <a:spcAft>
                <a:spcPts val="0"/>
              </a:spcAft>
              <a:buClr>
                <a:schemeClr val="accent2">
                  <a:lumMod val="75000"/>
                </a:schemeClr>
              </a:buClr>
              <a:buSzPts val="2050"/>
              <a:buAutoNum type="arabicPeriod" startAt="3"/>
            </a:pPr>
            <a:r>
              <a:rPr lang="en-GB" sz="2200" dirty="0">
                <a:solidFill>
                  <a:srgbClr val="BF4F14"/>
                </a:solidFill>
              </a:rPr>
              <a:t>What is the function of the skull?</a:t>
            </a:r>
            <a:br>
              <a:rPr lang="en-GB" sz="2050" dirty="0">
                <a:solidFill>
                  <a:srgbClr val="BF4F14"/>
                </a:solidFill>
              </a:rPr>
            </a:br>
            <a:r>
              <a:rPr lang="en-GB" sz="2050" dirty="0"/>
              <a:t>The function of the skull is to protect the brain and give structure to the face.</a:t>
            </a:r>
            <a:br>
              <a:rPr lang="en-GB" sz="2050" dirty="0"/>
            </a:br>
            <a:endParaRPr sz="2050" dirty="0"/>
          </a:p>
          <a:p>
            <a:pPr marL="457200" lvl="0" indent="-358775" algn="l" rtl="0">
              <a:lnSpc>
                <a:spcPct val="115000"/>
              </a:lnSpc>
              <a:spcBef>
                <a:spcPts val="0"/>
              </a:spcBef>
              <a:spcAft>
                <a:spcPts val="0"/>
              </a:spcAft>
              <a:buClr>
                <a:schemeClr val="accent2">
                  <a:lumMod val="75000"/>
                </a:schemeClr>
              </a:buClr>
              <a:buSzPts val="2050"/>
              <a:buAutoNum type="arabicPeriod" startAt="3"/>
            </a:pPr>
            <a:r>
              <a:rPr lang="en-GB" sz="2200" dirty="0">
                <a:solidFill>
                  <a:srgbClr val="BF4F14"/>
                </a:solidFill>
              </a:rPr>
              <a:t>Name the structure that separates each vertebra from the next and describe its function.</a:t>
            </a:r>
            <a:br>
              <a:rPr lang="en-GB" sz="2050" dirty="0">
                <a:solidFill>
                  <a:srgbClr val="BF4F14"/>
                </a:solidFill>
              </a:rPr>
            </a:br>
            <a:r>
              <a:rPr lang="en-GB" sz="2050" dirty="0"/>
              <a:t>Discs are the structures that separate each vertebra. The function of discs is to allow movement of the spine and to act as shock absorbers to protect the vertebrae.</a:t>
            </a:r>
            <a:endParaRPr sz="2050" dirty="0"/>
          </a:p>
          <a:p>
            <a:pPr marL="514350" lvl="0" indent="-336550" algn="l" rtl="0">
              <a:lnSpc>
                <a:spcPct val="70000"/>
              </a:lnSpc>
              <a:spcBef>
                <a:spcPts val="1000"/>
              </a:spcBef>
              <a:spcAft>
                <a:spcPts val="0"/>
              </a:spcAft>
              <a:buClr>
                <a:schemeClr val="dk1"/>
              </a:buClr>
              <a:buSzPts val="1750"/>
              <a:buFont typeface="Play"/>
              <a:buNone/>
            </a:pPr>
            <a:endParaRPr sz="2050" dirty="0"/>
          </a:p>
          <a:p>
            <a:pPr marL="514350" lvl="0" indent="-336550" algn="l" rtl="0">
              <a:lnSpc>
                <a:spcPct val="70000"/>
              </a:lnSpc>
              <a:spcBef>
                <a:spcPts val="1000"/>
              </a:spcBef>
              <a:spcAft>
                <a:spcPts val="0"/>
              </a:spcAft>
              <a:buClr>
                <a:schemeClr val="dk1"/>
              </a:buClr>
              <a:buSzPts val="1750"/>
              <a:buFont typeface="Play"/>
              <a:buNone/>
            </a:pPr>
            <a:endParaRPr sz="2050" dirty="0"/>
          </a:p>
        </p:txBody>
      </p:sp>
      <p:sp>
        <p:nvSpPr>
          <p:cNvPr id="171" name="Google Shape;171;g35273450b57_0_1"/>
          <p:cNvSpPr/>
          <p:nvPr/>
        </p:nvSpPr>
        <p:spPr>
          <a:xfrm>
            <a:off x="696685" y="2034791"/>
            <a:ext cx="10537371" cy="1466796"/>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rPr>
              <a:t>CLICK HERE FOR ANSWER</a:t>
            </a:r>
            <a:endParaRPr sz="1800" b="1">
              <a:solidFill>
                <a:srgbClr val="FFFFFF"/>
              </a:solidFill>
            </a:endParaRPr>
          </a:p>
        </p:txBody>
      </p:sp>
      <p:sp>
        <p:nvSpPr>
          <p:cNvPr id="172" name="Google Shape;172;g35273450b57_0_1"/>
          <p:cNvSpPr/>
          <p:nvPr/>
        </p:nvSpPr>
        <p:spPr>
          <a:xfrm>
            <a:off x="696686" y="3966303"/>
            <a:ext cx="10537370" cy="6576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dirty="0">
                <a:solidFill>
                  <a:srgbClr val="FFFFFF"/>
                </a:solidFill>
              </a:rPr>
              <a:t>CLICK HERE FOR ANSWER</a:t>
            </a:r>
            <a:endParaRPr sz="1800" b="1" dirty="0">
              <a:solidFill>
                <a:srgbClr val="FFFFFF"/>
              </a:solidFill>
            </a:endParaRPr>
          </a:p>
        </p:txBody>
      </p:sp>
      <p:sp>
        <p:nvSpPr>
          <p:cNvPr id="173" name="Google Shape;173;g35273450b57_0_1"/>
          <p:cNvSpPr/>
          <p:nvPr/>
        </p:nvSpPr>
        <p:spPr>
          <a:xfrm>
            <a:off x="696685" y="5433068"/>
            <a:ext cx="10537369" cy="7392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rPr>
              <a:t>CLICK HERE FOR ANSWER</a:t>
            </a:r>
            <a:endParaRPr sz="18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5273450b57_0_6"/>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Learning check </a:t>
            </a:r>
            <a:endParaRPr b="1">
              <a:solidFill>
                <a:srgbClr val="BF4F14"/>
              </a:solidFill>
            </a:endParaRPr>
          </a:p>
        </p:txBody>
      </p:sp>
      <p:sp>
        <p:nvSpPr>
          <p:cNvPr id="179" name="Google Shape;179;g35273450b57_0_6"/>
          <p:cNvSpPr txBox="1">
            <a:spLocks noGrp="1"/>
          </p:cNvSpPr>
          <p:nvPr>
            <p:ph type="body" idx="1"/>
          </p:nvPr>
        </p:nvSpPr>
        <p:spPr>
          <a:xfrm>
            <a:off x="371300" y="1508850"/>
            <a:ext cx="10886400" cy="4351200"/>
          </a:xfrm>
          <a:prstGeom prst="rect">
            <a:avLst/>
          </a:prstGeom>
          <a:noFill/>
          <a:ln>
            <a:noFill/>
          </a:ln>
        </p:spPr>
        <p:txBody>
          <a:bodyPr spcFirstLastPara="1" wrap="square" lIns="91425" tIns="45700" rIns="91425" bIns="45700" anchor="t" anchorCtr="0">
            <a:noAutofit/>
          </a:bodyPr>
          <a:lstStyle/>
          <a:p>
            <a:pPr marL="457200" lvl="0" indent="-358775" algn="l" rtl="0">
              <a:lnSpc>
                <a:spcPct val="115000"/>
              </a:lnSpc>
              <a:spcBef>
                <a:spcPts val="0"/>
              </a:spcBef>
              <a:spcAft>
                <a:spcPts val="0"/>
              </a:spcAft>
              <a:buClr>
                <a:schemeClr val="accent2">
                  <a:lumMod val="75000"/>
                </a:schemeClr>
              </a:buClr>
              <a:buSzPts val="2050"/>
              <a:buAutoNum type="arabicPeriod" startAt="5"/>
            </a:pPr>
            <a:r>
              <a:rPr lang="en-GB" sz="2200" dirty="0">
                <a:solidFill>
                  <a:srgbClr val="BF4F14"/>
                </a:solidFill>
              </a:rPr>
              <a:t>Name the muscles found between the ribs.</a:t>
            </a:r>
            <a:br>
              <a:rPr lang="en-GB" sz="2050" dirty="0">
                <a:solidFill>
                  <a:srgbClr val="BF4F14"/>
                </a:solidFill>
              </a:rPr>
            </a:br>
            <a:r>
              <a:rPr lang="en-GB" sz="2050" dirty="0"/>
              <a:t>The intercostal muscles are the muscles found between the ribs.</a:t>
            </a:r>
            <a:br>
              <a:rPr lang="en-GB" sz="2050" dirty="0"/>
            </a:br>
            <a:endParaRPr sz="2050" dirty="0"/>
          </a:p>
          <a:p>
            <a:pPr marL="457200" lvl="0" indent="-358775" algn="l" rtl="0">
              <a:lnSpc>
                <a:spcPct val="115000"/>
              </a:lnSpc>
              <a:spcBef>
                <a:spcPts val="0"/>
              </a:spcBef>
              <a:spcAft>
                <a:spcPts val="0"/>
              </a:spcAft>
              <a:buClr>
                <a:schemeClr val="accent2">
                  <a:lumMod val="75000"/>
                </a:schemeClr>
              </a:buClr>
              <a:buSzPts val="2050"/>
              <a:buAutoNum type="arabicPeriod" startAt="5"/>
            </a:pPr>
            <a:r>
              <a:rPr lang="en-GB" sz="2200" dirty="0">
                <a:solidFill>
                  <a:srgbClr val="BF4F14"/>
                </a:solidFill>
              </a:rPr>
              <a:t>Distinguish between the pectoral girdles and the pelvic girdle with reference to their location in the body and the bones of which they are composed.</a:t>
            </a:r>
            <a:endParaRPr sz="2200" dirty="0">
              <a:solidFill>
                <a:srgbClr val="BF4F14"/>
              </a:solidFill>
            </a:endParaRPr>
          </a:p>
          <a:p>
            <a:pPr marL="457200" lvl="0" indent="0" algn="l" rtl="0">
              <a:lnSpc>
                <a:spcPct val="115000"/>
              </a:lnSpc>
              <a:spcBef>
                <a:spcPts val="0"/>
              </a:spcBef>
              <a:spcAft>
                <a:spcPts val="0"/>
              </a:spcAft>
              <a:buNone/>
            </a:pPr>
            <a:r>
              <a:rPr lang="en-GB" sz="2050" dirty="0"/>
              <a:t>Pectoral girdles connect the upper arms to the vertebrae. They are composed of the clavicle and scapula. The pelvic girdle connects the lower limbs (legs) to the vertebrae. It is made up of the hip bones and the sacrum.</a:t>
            </a:r>
            <a:endParaRPr sz="2050" dirty="0"/>
          </a:p>
          <a:p>
            <a:pPr marL="514350" lvl="0" indent="-336550" algn="l" rtl="0">
              <a:lnSpc>
                <a:spcPct val="115000"/>
              </a:lnSpc>
              <a:spcBef>
                <a:spcPts val="1000"/>
              </a:spcBef>
              <a:spcAft>
                <a:spcPts val="0"/>
              </a:spcAft>
              <a:buClr>
                <a:schemeClr val="dk1"/>
              </a:buClr>
              <a:buSzPts val="1750"/>
              <a:buFont typeface="Play"/>
              <a:buNone/>
            </a:pPr>
            <a:endParaRPr sz="2050" dirty="0"/>
          </a:p>
          <a:p>
            <a:pPr marL="514350" lvl="0" indent="-336550" algn="l" rtl="0">
              <a:lnSpc>
                <a:spcPct val="115000"/>
              </a:lnSpc>
              <a:spcBef>
                <a:spcPts val="1000"/>
              </a:spcBef>
              <a:spcAft>
                <a:spcPts val="0"/>
              </a:spcAft>
              <a:buClr>
                <a:schemeClr val="dk1"/>
              </a:buClr>
              <a:buSzPts val="1750"/>
              <a:buFont typeface="Play"/>
              <a:buNone/>
            </a:pPr>
            <a:endParaRPr sz="2050" dirty="0"/>
          </a:p>
        </p:txBody>
      </p:sp>
      <p:sp>
        <p:nvSpPr>
          <p:cNvPr id="180" name="Google Shape;180;g35273450b57_0_6"/>
          <p:cNvSpPr/>
          <p:nvPr/>
        </p:nvSpPr>
        <p:spPr>
          <a:xfrm>
            <a:off x="901911" y="1988228"/>
            <a:ext cx="10329600" cy="6570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dirty="0">
                <a:solidFill>
                  <a:srgbClr val="FFFFFF"/>
                </a:solidFill>
              </a:rPr>
              <a:t>CLICK HERE FOR ANSWER</a:t>
            </a:r>
            <a:endParaRPr sz="1800" b="1" dirty="0">
              <a:solidFill>
                <a:srgbClr val="FFFFFF"/>
              </a:solidFill>
            </a:endParaRPr>
          </a:p>
        </p:txBody>
      </p:sp>
      <p:sp>
        <p:nvSpPr>
          <p:cNvPr id="181" name="Google Shape;181;g35273450b57_0_6"/>
          <p:cNvSpPr/>
          <p:nvPr/>
        </p:nvSpPr>
        <p:spPr>
          <a:xfrm>
            <a:off x="901911" y="3429000"/>
            <a:ext cx="10329600" cy="12045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rPr>
              <a:t>CLICK HERE FOR ANSWER</a:t>
            </a:r>
            <a:endParaRPr sz="18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371300" y="1502670"/>
            <a:ext cx="4762500" cy="1252310"/>
          </a:xfrm>
          <a:prstGeom prst="round2DiagRect">
            <a:avLst>
              <a:gd name="adj1" fmla="val 16667"/>
              <a:gd name="adj2" fmla="val 0"/>
            </a:avLst>
          </a:prstGeom>
          <a:solidFill>
            <a:srgbClr val="F8F3E4"/>
          </a:solidFill>
          <a:ln w="19050" cap="flat" cmpd="sng">
            <a:solidFill>
              <a:srgbClr val="EBD5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BF4F14"/>
              </a:buClr>
              <a:buSzPts val="2200"/>
              <a:buFont typeface="Arial"/>
              <a:buNone/>
            </a:pPr>
            <a:r>
              <a:rPr lang="en-GB" sz="2200" b="1" i="0" u="none" strike="noStrike" cap="none">
                <a:solidFill>
                  <a:srgbClr val="BF4F14"/>
                </a:solidFill>
                <a:latin typeface="Arial"/>
                <a:ea typeface="Arial"/>
                <a:cs typeface="Arial"/>
                <a:sym typeface="Arial"/>
              </a:rPr>
              <a:t>Joint: </a:t>
            </a:r>
            <a:r>
              <a:rPr lang="en-GB" sz="2200" b="0" i="0" u="none" strike="noStrike" cap="none">
                <a:solidFill>
                  <a:schemeClr val="dk1"/>
                </a:solidFill>
                <a:latin typeface="Arial"/>
                <a:ea typeface="Arial"/>
                <a:cs typeface="Arial"/>
                <a:sym typeface="Arial"/>
              </a:rPr>
              <a:t>A place in the skeleton where two or more bones meet</a:t>
            </a:r>
            <a:endParaRPr sz="2800" b="0" i="0" u="none" strike="noStrike" cap="none">
              <a:solidFill>
                <a:schemeClr val="dk1"/>
              </a:solidFill>
              <a:latin typeface="Arial"/>
              <a:ea typeface="Arial"/>
              <a:cs typeface="Arial"/>
              <a:sym typeface="Arial"/>
            </a:endParaRPr>
          </a:p>
        </p:txBody>
      </p:sp>
      <p:sp>
        <p:nvSpPr>
          <p:cNvPr id="187" name="Google Shape;187;p11"/>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Types of joints</a:t>
            </a:r>
            <a:endParaRPr b="1">
              <a:solidFill>
                <a:srgbClr val="BF4F14"/>
              </a:solidFill>
            </a:endParaRPr>
          </a:p>
        </p:txBody>
      </p:sp>
      <p:sp>
        <p:nvSpPr>
          <p:cNvPr id="188" name="Google Shape;188;p11"/>
          <p:cNvSpPr txBox="1">
            <a:spLocks noGrp="1"/>
          </p:cNvSpPr>
          <p:nvPr>
            <p:ph type="body" idx="1"/>
          </p:nvPr>
        </p:nvSpPr>
        <p:spPr>
          <a:xfrm>
            <a:off x="371300" y="3232518"/>
            <a:ext cx="5808300" cy="250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Char char="•"/>
            </a:pPr>
            <a:r>
              <a:rPr lang="en-GB" sz="2200" dirty="0"/>
              <a:t>There are </a:t>
            </a:r>
            <a:r>
              <a:rPr lang="en-GB" sz="2200" b="1" dirty="0"/>
              <a:t>three </a:t>
            </a:r>
            <a:r>
              <a:rPr lang="en-GB" sz="2200" dirty="0"/>
              <a:t>types of joints in the human body:</a:t>
            </a:r>
            <a:endParaRPr dirty="0"/>
          </a:p>
          <a:p>
            <a:pPr marL="685800" lvl="1" indent="-228600" algn="l" rtl="0">
              <a:lnSpc>
                <a:spcPct val="90000"/>
              </a:lnSpc>
              <a:spcBef>
                <a:spcPts val="500"/>
              </a:spcBef>
              <a:spcAft>
                <a:spcPts val="0"/>
              </a:spcAft>
              <a:buClr>
                <a:srgbClr val="BF4F14"/>
              </a:buClr>
              <a:buSzPts val="2200"/>
              <a:buChar char="•"/>
            </a:pPr>
            <a:r>
              <a:rPr lang="en-GB" sz="2200" b="1" dirty="0">
                <a:solidFill>
                  <a:srgbClr val="BF4F14"/>
                </a:solidFill>
              </a:rPr>
              <a:t>Immovable joints</a:t>
            </a:r>
            <a:endParaRPr dirty="0"/>
          </a:p>
          <a:p>
            <a:pPr marL="685800" lvl="1" indent="-228600" algn="l" rtl="0">
              <a:lnSpc>
                <a:spcPct val="90000"/>
              </a:lnSpc>
              <a:spcBef>
                <a:spcPts val="500"/>
              </a:spcBef>
              <a:spcAft>
                <a:spcPts val="0"/>
              </a:spcAft>
              <a:buClr>
                <a:srgbClr val="BF4F14"/>
              </a:buClr>
              <a:buSzPts val="2200"/>
              <a:buChar char="•"/>
            </a:pPr>
            <a:r>
              <a:rPr lang="en-GB" sz="2200" b="1" dirty="0">
                <a:solidFill>
                  <a:srgbClr val="BF4F14"/>
                </a:solidFill>
              </a:rPr>
              <a:t>Slightly movable joints </a:t>
            </a:r>
            <a:endParaRPr dirty="0"/>
          </a:p>
          <a:p>
            <a:pPr marL="685800" lvl="1" indent="-228600" algn="l" rtl="0">
              <a:lnSpc>
                <a:spcPct val="90000"/>
              </a:lnSpc>
              <a:spcBef>
                <a:spcPts val="500"/>
              </a:spcBef>
              <a:spcAft>
                <a:spcPts val="0"/>
              </a:spcAft>
              <a:buClr>
                <a:srgbClr val="BF4F14"/>
              </a:buClr>
              <a:buSzPts val="2200"/>
              <a:buChar char="•"/>
            </a:pPr>
            <a:r>
              <a:rPr lang="en-GB" sz="2200" b="1" dirty="0">
                <a:solidFill>
                  <a:srgbClr val="BF4F14"/>
                </a:solidFill>
              </a:rPr>
              <a:t>Synovial joints </a:t>
            </a:r>
            <a:endParaRPr sz="2200" b="1" dirty="0">
              <a:solidFill>
                <a:srgbClr val="BF4F14"/>
              </a:solidFill>
            </a:endParaRPr>
          </a:p>
        </p:txBody>
      </p:sp>
      <p:pic>
        <p:nvPicPr>
          <p:cNvPr id="189" name="Google Shape;189;p11" title="Screenshot 2025-04-16 at 19.41.43.png"/>
          <p:cNvPicPr preferRelativeResize="0"/>
          <p:nvPr/>
        </p:nvPicPr>
        <p:blipFill rotWithShape="1">
          <a:blip r:embed="rId3">
            <a:alphaModFix/>
          </a:blip>
          <a:srcRect/>
          <a:stretch/>
        </p:blipFill>
        <p:spPr>
          <a:xfrm>
            <a:off x="7166425" y="365125"/>
            <a:ext cx="3966700" cy="2502625"/>
          </a:xfrm>
          <a:prstGeom prst="rect">
            <a:avLst/>
          </a:prstGeom>
          <a:noFill/>
          <a:ln>
            <a:noFill/>
          </a:ln>
        </p:spPr>
      </p:pic>
      <p:sp>
        <p:nvSpPr>
          <p:cNvPr id="190" name="Google Shape;190;p11"/>
          <p:cNvSpPr txBox="1"/>
          <p:nvPr/>
        </p:nvSpPr>
        <p:spPr>
          <a:xfrm>
            <a:off x="7166425" y="2997925"/>
            <a:ext cx="3966600" cy="5103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a:solidFill>
                  <a:srgbClr val="004D4D"/>
                </a:solidFill>
                <a:latin typeface="Arial"/>
                <a:ea typeface="Arial"/>
                <a:cs typeface="Arial"/>
                <a:sym typeface="Arial"/>
              </a:rPr>
              <a:t>Fig. 40.8</a:t>
            </a:r>
            <a:endParaRPr sz="1300" b="1"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300" b="0" i="1" u="none" strike="noStrike" cap="none">
                <a:solidFill>
                  <a:srgbClr val="004D4D"/>
                </a:solidFill>
                <a:latin typeface="Arial"/>
                <a:ea typeface="Arial"/>
                <a:cs typeface="Arial"/>
                <a:sym typeface="Arial"/>
              </a:rPr>
              <a:t>An X-ray of the hip joint</a:t>
            </a: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pic>
        <p:nvPicPr>
          <p:cNvPr id="191" name="Google Shape;191;p11" title="Screenshot 2025-04-16 at 19.42.34.png"/>
          <p:cNvPicPr preferRelativeResize="0"/>
          <p:nvPr/>
        </p:nvPicPr>
        <p:blipFill rotWithShape="1">
          <a:blip r:embed="rId4">
            <a:alphaModFix/>
          </a:blip>
          <a:srcRect/>
          <a:stretch/>
        </p:blipFill>
        <p:spPr>
          <a:xfrm>
            <a:off x="7166414" y="3796700"/>
            <a:ext cx="2977977" cy="2636750"/>
          </a:xfrm>
          <a:prstGeom prst="rect">
            <a:avLst/>
          </a:prstGeom>
          <a:noFill/>
          <a:ln>
            <a:noFill/>
          </a:ln>
        </p:spPr>
      </p:pic>
      <p:sp>
        <p:nvSpPr>
          <p:cNvPr id="192" name="Google Shape;192;p11"/>
          <p:cNvSpPr txBox="1"/>
          <p:nvPr/>
        </p:nvSpPr>
        <p:spPr>
          <a:xfrm>
            <a:off x="10238175" y="5475900"/>
            <a:ext cx="1108200" cy="9576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a:solidFill>
                  <a:srgbClr val="004D4D"/>
                </a:solidFill>
                <a:latin typeface="Arial"/>
                <a:ea typeface="Arial"/>
                <a:cs typeface="Arial"/>
                <a:sym typeface="Arial"/>
              </a:rPr>
              <a:t>Fig. 40.10</a:t>
            </a:r>
            <a:endParaRPr sz="1300" b="1"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GB" sz="1300" b="0" i="1" u="none" strike="noStrike" cap="none">
                <a:solidFill>
                  <a:srgbClr val="004D4D"/>
                </a:solidFill>
                <a:latin typeface="Arial"/>
                <a:ea typeface="Arial"/>
                <a:cs typeface="Arial"/>
                <a:sym typeface="Arial"/>
              </a:rPr>
              <a:t>An X-ray of the elbow joint</a:t>
            </a: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Immovable joints </a:t>
            </a:r>
            <a:endParaRPr b="1">
              <a:solidFill>
                <a:srgbClr val="BF4F14"/>
              </a:solidFill>
            </a:endParaRPr>
          </a:p>
        </p:txBody>
      </p:sp>
      <p:sp>
        <p:nvSpPr>
          <p:cNvPr id="198" name="Google Shape;198;p12"/>
          <p:cNvSpPr txBox="1">
            <a:spLocks noGrp="1"/>
          </p:cNvSpPr>
          <p:nvPr>
            <p:ph type="body" idx="1"/>
          </p:nvPr>
        </p:nvSpPr>
        <p:spPr>
          <a:xfrm>
            <a:off x="371300" y="1420275"/>
            <a:ext cx="62361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Joints that are fixed or fused</a:t>
            </a:r>
            <a:endParaRPr dirty="0"/>
          </a:p>
          <a:p>
            <a:pPr marL="228600" lvl="0" indent="-228600" algn="l" rtl="0">
              <a:lnSpc>
                <a:spcPct val="90000"/>
              </a:lnSpc>
              <a:spcBef>
                <a:spcPts val="1000"/>
              </a:spcBef>
              <a:spcAft>
                <a:spcPts val="0"/>
              </a:spcAft>
              <a:buSzPts val="2800"/>
              <a:buChar char="•"/>
            </a:pPr>
            <a:r>
              <a:rPr lang="en-GB" dirty="0"/>
              <a:t>No movement of bones at the joint</a:t>
            </a:r>
            <a:endParaRPr dirty="0"/>
          </a:p>
          <a:p>
            <a:pPr marL="228600" lvl="0" indent="-228600" algn="l" rtl="0">
              <a:lnSpc>
                <a:spcPct val="90000"/>
              </a:lnSpc>
              <a:spcBef>
                <a:spcPts val="1000"/>
              </a:spcBef>
              <a:spcAft>
                <a:spcPts val="0"/>
              </a:spcAft>
              <a:buSzPts val="2800"/>
              <a:buChar char="•"/>
            </a:pPr>
            <a:r>
              <a:rPr lang="en-GB" dirty="0">
                <a:solidFill>
                  <a:schemeClr val="tx1"/>
                </a:solidFill>
              </a:rPr>
              <a:t>Function: </a:t>
            </a:r>
          </a:p>
          <a:p>
            <a:pPr marL="685800" lvl="1" indent="-228600">
              <a:spcBef>
                <a:spcPts val="1000"/>
              </a:spcBef>
              <a:buSzPts val="2800"/>
            </a:pPr>
            <a:r>
              <a:rPr lang="en-GB" dirty="0"/>
              <a:t>Provide protection </a:t>
            </a:r>
            <a:endParaRPr dirty="0"/>
          </a:p>
          <a:p>
            <a:pPr marL="228600" lvl="0" indent="-228600" algn="l" rtl="0">
              <a:lnSpc>
                <a:spcPct val="90000"/>
              </a:lnSpc>
              <a:spcBef>
                <a:spcPts val="1000"/>
              </a:spcBef>
              <a:spcAft>
                <a:spcPts val="0"/>
              </a:spcAft>
              <a:buSzPts val="2800"/>
              <a:buChar char="•"/>
            </a:pPr>
            <a:r>
              <a:rPr lang="en-GB" dirty="0"/>
              <a:t>The adult skull is made up of immovable joints called sutures, which protect the brain and give structure to the face </a:t>
            </a:r>
            <a:endParaRPr dirty="0"/>
          </a:p>
          <a:p>
            <a:pPr marL="0" lvl="0" indent="0" algn="l" rtl="0">
              <a:lnSpc>
                <a:spcPct val="90000"/>
              </a:lnSpc>
              <a:spcBef>
                <a:spcPts val="1000"/>
              </a:spcBef>
              <a:spcAft>
                <a:spcPts val="0"/>
              </a:spcAft>
              <a:buSzPts val="1800"/>
              <a:buNone/>
            </a:pPr>
            <a:endParaRPr dirty="0"/>
          </a:p>
        </p:txBody>
      </p:sp>
      <p:pic>
        <p:nvPicPr>
          <p:cNvPr id="199" name="Google Shape;199;p12" title="Screenshot 2025-04-16 at 19.44.49.png"/>
          <p:cNvPicPr preferRelativeResize="0"/>
          <p:nvPr/>
        </p:nvPicPr>
        <p:blipFill rotWithShape="1">
          <a:blip r:embed="rId4">
            <a:alphaModFix/>
          </a:blip>
          <a:srcRect/>
          <a:stretch/>
        </p:blipFill>
        <p:spPr>
          <a:xfrm>
            <a:off x="6781346" y="1144503"/>
            <a:ext cx="4171950" cy="3819525"/>
          </a:xfrm>
          <a:prstGeom prst="rect">
            <a:avLst/>
          </a:prstGeom>
          <a:noFill/>
          <a:ln>
            <a:noFill/>
          </a:ln>
        </p:spPr>
      </p:pic>
      <p:sp>
        <p:nvSpPr>
          <p:cNvPr id="200" name="Google Shape;200;p12"/>
          <p:cNvSpPr txBox="1"/>
          <p:nvPr/>
        </p:nvSpPr>
        <p:spPr>
          <a:xfrm>
            <a:off x="6781346" y="4964028"/>
            <a:ext cx="4172100" cy="8946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dirty="0">
                <a:solidFill>
                  <a:srgbClr val="004D4D"/>
                </a:solidFill>
                <a:latin typeface="Arial"/>
                <a:ea typeface="Arial"/>
                <a:cs typeface="Arial"/>
                <a:sym typeface="Arial"/>
              </a:rPr>
              <a:t>Fig. 40.6</a:t>
            </a:r>
            <a:endParaRPr sz="1300" b="1"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300" b="0" i="1" u="none" strike="noStrike" cap="none" dirty="0">
                <a:solidFill>
                  <a:srgbClr val="004D4D"/>
                </a:solidFill>
                <a:latin typeface="Arial"/>
                <a:ea typeface="Arial"/>
                <a:cs typeface="Arial"/>
                <a:sym typeface="Arial"/>
              </a:rPr>
              <a:t>A model using different colours to show where bones meet at sutures in the skull</a:t>
            </a: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dirty="0">
              <a:solidFill>
                <a:schemeClr val="dk1"/>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p:nvPr/>
        </p:nvSpPr>
        <p:spPr>
          <a:xfrm>
            <a:off x="6304050" y="952400"/>
            <a:ext cx="4718400" cy="1379100"/>
          </a:xfrm>
          <a:prstGeom prst="round2DiagRect">
            <a:avLst>
              <a:gd name="adj1" fmla="val 16667"/>
              <a:gd name="adj2" fmla="val 0"/>
            </a:avLst>
          </a:prstGeom>
          <a:solidFill>
            <a:srgbClr val="F8F3E4"/>
          </a:solidFill>
          <a:ln w="19050" cap="flat" cmpd="sng">
            <a:solidFill>
              <a:srgbClr val="EBD5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p13"/>
          <p:cNvSpPr txBox="1">
            <a:spLocks noGrp="1"/>
          </p:cNvSpPr>
          <p:nvPr>
            <p:ph type="title"/>
          </p:nvPr>
        </p:nvSpPr>
        <p:spPr>
          <a:xfrm>
            <a:off x="419175" y="365125"/>
            <a:ext cx="5666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Slightly movable joints </a:t>
            </a:r>
            <a:endParaRPr b="1">
              <a:solidFill>
                <a:srgbClr val="BF4F14"/>
              </a:solidFill>
            </a:endParaRPr>
          </a:p>
        </p:txBody>
      </p:sp>
      <p:sp>
        <p:nvSpPr>
          <p:cNvPr id="207" name="Google Shape;207;p13"/>
          <p:cNvSpPr txBox="1">
            <a:spLocks noGrp="1"/>
          </p:cNvSpPr>
          <p:nvPr>
            <p:ph type="body" idx="1"/>
          </p:nvPr>
        </p:nvSpPr>
        <p:spPr>
          <a:xfrm>
            <a:off x="419175" y="1825625"/>
            <a:ext cx="50298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900"/>
              <a:buChar char="•"/>
            </a:pPr>
            <a:r>
              <a:rPr lang="en-GB" sz="2900" dirty="0"/>
              <a:t>Allow slight movement of the bones they connect</a:t>
            </a:r>
            <a:endParaRPr sz="3500" dirty="0"/>
          </a:p>
          <a:p>
            <a:pPr marL="228600" lvl="0" indent="-228600" algn="l" rtl="0">
              <a:lnSpc>
                <a:spcPct val="90000"/>
              </a:lnSpc>
              <a:spcBef>
                <a:spcPts val="1000"/>
              </a:spcBef>
              <a:spcAft>
                <a:spcPts val="0"/>
              </a:spcAft>
              <a:buClr>
                <a:schemeClr val="dk1"/>
              </a:buClr>
              <a:buSzPts val="2900"/>
              <a:buChar char="•"/>
            </a:pPr>
            <a:r>
              <a:rPr lang="en-GB" sz="2900" dirty="0"/>
              <a:t>Held together by a strong flexible tissue called </a:t>
            </a:r>
            <a:r>
              <a:rPr lang="en-GB" sz="2900" b="1" dirty="0">
                <a:solidFill>
                  <a:srgbClr val="BF4F14"/>
                </a:solidFill>
              </a:rPr>
              <a:t>cartilage</a:t>
            </a:r>
            <a:endParaRPr sz="3500" dirty="0"/>
          </a:p>
          <a:p>
            <a:pPr marL="228600" lvl="0" indent="-228600" algn="l" rtl="0">
              <a:lnSpc>
                <a:spcPct val="90000"/>
              </a:lnSpc>
              <a:spcBef>
                <a:spcPts val="1000"/>
              </a:spcBef>
              <a:spcAft>
                <a:spcPts val="0"/>
              </a:spcAft>
              <a:buClr>
                <a:schemeClr val="dk1"/>
              </a:buClr>
              <a:buSzPts val="2900"/>
              <a:buChar char="•"/>
            </a:pPr>
            <a:r>
              <a:rPr lang="en-GB" sz="2900" dirty="0"/>
              <a:t>Joints between the vertebrae are slightly movable </a:t>
            </a:r>
            <a:endParaRPr sz="3500" dirty="0"/>
          </a:p>
          <a:p>
            <a:pPr marL="228600" lvl="0" indent="-228600" algn="l" rtl="0">
              <a:lnSpc>
                <a:spcPct val="90000"/>
              </a:lnSpc>
              <a:spcBef>
                <a:spcPts val="1000"/>
              </a:spcBef>
              <a:spcAft>
                <a:spcPts val="0"/>
              </a:spcAft>
              <a:buClr>
                <a:schemeClr val="dk1"/>
              </a:buClr>
              <a:buSzPts val="2900"/>
              <a:buChar char="•"/>
            </a:pPr>
            <a:r>
              <a:rPr lang="en-GB" sz="2900" dirty="0"/>
              <a:t>The discs between each vertebra is cartilage </a:t>
            </a:r>
            <a:endParaRPr sz="2900" dirty="0"/>
          </a:p>
        </p:txBody>
      </p:sp>
      <p:sp>
        <p:nvSpPr>
          <p:cNvPr id="208" name="Google Shape;208;p13"/>
          <p:cNvSpPr txBox="1">
            <a:spLocks noGrp="1"/>
          </p:cNvSpPr>
          <p:nvPr>
            <p:ph type="body" idx="2"/>
          </p:nvPr>
        </p:nvSpPr>
        <p:spPr>
          <a:xfrm>
            <a:off x="6597050" y="1316525"/>
            <a:ext cx="4332000" cy="1157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F4F14"/>
              </a:buClr>
              <a:buSzPts val="2200"/>
              <a:buNone/>
            </a:pPr>
            <a:r>
              <a:rPr lang="en-GB" sz="2200" b="1">
                <a:solidFill>
                  <a:srgbClr val="BF4F14"/>
                </a:solidFill>
              </a:rPr>
              <a:t>Cartilage: </a:t>
            </a:r>
            <a:r>
              <a:rPr lang="en-GB" sz="2200"/>
              <a:t>Connective tissue that reduces the friction between bones during movement </a:t>
            </a:r>
            <a:endParaRPr sz="2200"/>
          </a:p>
        </p:txBody>
      </p:sp>
      <p:pic>
        <p:nvPicPr>
          <p:cNvPr id="209" name="Google Shape;209;p13" title="Screenshot 2025-04-16 at 19.26.36.png"/>
          <p:cNvPicPr preferRelativeResize="0"/>
          <p:nvPr/>
        </p:nvPicPr>
        <p:blipFill rotWithShape="1">
          <a:blip r:embed="rId3">
            <a:alphaModFix/>
          </a:blip>
          <a:srcRect l="1723" t="5159" r="1471" b="4960"/>
          <a:stretch/>
        </p:blipFill>
        <p:spPr>
          <a:xfrm>
            <a:off x="5690425" y="2592600"/>
            <a:ext cx="5029800" cy="3226400"/>
          </a:xfrm>
          <a:prstGeom prst="rect">
            <a:avLst/>
          </a:prstGeom>
          <a:noFill/>
          <a:ln>
            <a:noFill/>
          </a:ln>
        </p:spPr>
      </p:pic>
      <p:sp>
        <p:nvSpPr>
          <p:cNvPr id="210" name="Google Shape;210;p13"/>
          <p:cNvSpPr txBox="1"/>
          <p:nvPr/>
        </p:nvSpPr>
        <p:spPr>
          <a:xfrm>
            <a:off x="5831675" y="5819000"/>
            <a:ext cx="3650100" cy="6135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dirty="0">
                <a:solidFill>
                  <a:srgbClr val="004D4D"/>
                </a:solidFill>
                <a:latin typeface="Arial"/>
                <a:ea typeface="Arial"/>
                <a:cs typeface="Arial"/>
                <a:sym typeface="Arial"/>
              </a:rPr>
              <a:t>Fig. 40.4</a:t>
            </a:r>
            <a:endParaRPr sz="1300" b="1"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GB" sz="1300" b="0" i="1" u="none" strike="noStrike" cap="none" dirty="0">
                <a:solidFill>
                  <a:srgbClr val="004D4D"/>
                </a:solidFill>
                <a:latin typeface="Arial"/>
                <a:ea typeface="Arial"/>
                <a:cs typeface="Arial"/>
                <a:sym typeface="Arial"/>
              </a:rPr>
              <a:t>Position of discs in relation to vertebrae</a:t>
            </a: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p:nvPr/>
        </p:nvSpPr>
        <p:spPr>
          <a:xfrm>
            <a:off x="500390" y="1362047"/>
            <a:ext cx="4840200" cy="1158600"/>
          </a:xfrm>
          <a:prstGeom prst="round2DiagRect">
            <a:avLst>
              <a:gd name="adj1" fmla="val 16667"/>
              <a:gd name="adj2" fmla="val 0"/>
            </a:avLst>
          </a:prstGeom>
          <a:solidFill>
            <a:srgbClr val="F8F3E4"/>
          </a:solidFill>
          <a:ln w="19050" cap="flat" cmpd="sng">
            <a:solidFill>
              <a:srgbClr val="EBD5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14"/>
          <p:cNvSpPr txBox="1">
            <a:spLocks noGrp="1"/>
          </p:cNvSpPr>
          <p:nvPr>
            <p:ph type="title"/>
          </p:nvPr>
        </p:nvSpPr>
        <p:spPr>
          <a:xfrm>
            <a:off x="419175" y="365125"/>
            <a:ext cx="10934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dirty="0">
                <a:solidFill>
                  <a:srgbClr val="BF4F14"/>
                </a:solidFill>
              </a:rPr>
              <a:t>Synovial joints </a:t>
            </a:r>
            <a:endParaRPr b="1" dirty="0">
              <a:solidFill>
                <a:srgbClr val="BF4F14"/>
              </a:solidFill>
            </a:endParaRPr>
          </a:p>
        </p:txBody>
      </p:sp>
      <p:sp>
        <p:nvSpPr>
          <p:cNvPr id="217" name="Google Shape;217;p14"/>
          <p:cNvSpPr txBox="1">
            <a:spLocks noGrp="1"/>
          </p:cNvSpPr>
          <p:nvPr>
            <p:ph type="body" idx="1"/>
          </p:nvPr>
        </p:nvSpPr>
        <p:spPr>
          <a:xfrm>
            <a:off x="58645" y="2565283"/>
            <a:ext cx="5558383" cy="3634253"/>
          </a:xfrm>
          <a:prstGeom prst="rect">
            <a:avLst/>
          </a:prstGeom>
          <a:noFill/>
          <a:ln>
            <a:noFill/>
          </a:ln>
        </p:spPr>
        <p:txBody>
          <a:bodyPr spcFirstLastPara="1" wrap="square" lIns="91425" tIns="45700" rIns="91425" bIns="45700" anchor="t" anchorCtr="0">
            <a:noAutofit/>
          </a:bodyPr>
          <a:lstStyle/>
          <a:p>
            <a:pPr marL="228600" lvl="0" indent="-218122" algn="l" rtl="0">
              <a:lnSpc>
                <a:spcPct val="90000"/>
              </a:lnSpc>
              <a:spcBef>
                <a:spcPts val="1000"/>
              </a:spcBef>
              <a:spcAft>
                <a:spcPts val="0"/>
              </a:spcAft>
              <a:buClr>
                <a:schemeClr val="dk1"/>
              </a:buClr>
              <a:buSzPct val="100000"/>
              <a:buChar char="•"/>
            </a:pPr>
            <a:r>
              <a:rPr lang="en-GB" sz="2200" dirty="0"/>
              <a:t>Cartilage at the end of each bone in a synovial joint protects bone and prevents friction between the bones as they move</a:t>
            </a:r>
            <a:endParaRPr sz="2200" dirty="0"/>
          </a:p>
          <a:p>
            <a:pPr marL="228600" lvl="0" indent="-218122" algn="l" rtl="0">
              <a:lnSpc>
                <a:spcPct val="90000"/>
              </a:lnSpc>
              <a:spcBef>
                <a:spcPts val="1000"/>
              </a:spcBef>
              <a:spcAft>
                <a:spcPts val="0"/>
              </a:spcAft>
              <a:buClr>
                <a:schemeClr val="tx1"/>
              </a:buClr>
              <a:buSzPct val="100000"/>
              <a:buChar char="•"/>
            </a:pPr>
            <a:r>
              <a:rPr lang="en-GB" sz="2200" b="1" dirty="0">
                <a:solidFill>
                  <a:srgbClr val="BF4F14"/>
                </a:solidFill>
              </a:rPr>
              <a:t>Synovial fluid </a:t>
            </a:r>
            <a:r>
              <a:rPr lang="en-GB" sz="2200" dirty="0"/>
              <a:t>is secreted through a membrane into the space between the bones to reduce friction further by lubricating the joint.</a:t>
            </a:r>
            <a:endParaRPr sz="2200" dirty="0"/>
          </a:p>
          <a:p>
            <a:pPr marL="0" lvl="0" indent="0" algn="l" rtl="0">
              <a:lnSpc>
                <a:spcPct val="90000"/>
              </a:lnSpc>
              <a:spcBef>
                <a:spcPts val="1000"/>
              </a:spcBef>
              <a:spcAft>
                <a:spcPts val="0"/>
              </a:spcAft>
              <a:buClr>
                <a:srgbClr val="BF4F14"/>
              </a:buClr>
              <a:buSzPct val="100000"/>
              <a:buNone/>
            </a:pPr>
            <a:r>
              <a:rPr lang="en-GB" sz="2200" b="1" dirty="0">
                <a:solidFill>
                  <a:srgbClr val="BF4F14"/>
                </a:solidFill>
              </a:rPr>
              <a:t>Arthritis</a:t>
            </a:r>
            <a:r>
              <a:rPr lang="en-GB" sz="2200" dirty="0"/>
              <a:t> is caused when excess synovial fluid is produced in the joints, putting pressure on the bones, causing pain.</a:t>
            </a:r>
            <a:endParaRPr sz="2200" dirty="0"/>
          </a:p>
        </p:txBody>
      </p:sp>
      <p:sp>
        <p:nvSpPr>
          <p:cNvPr id="218" name="Google Shape;218;p14"/>
          <p:cNvSpPr txBox="1"/>
          <p:nvPr/>
        </p:nvSpPr>
        <p:spPr>
          <a:xfrm>
            <a:off x="419176" y="1604225"/>
            <a:ext cx="4963298" cy="794033"/>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200"/>
              <a:buFont typeface="Arial"/>
              <a:buNone/>
            </a:pPr>
            <a:r>
              <a:rPr lang="en-GB" sz="2200" b="1" i="0" u="none" strike="noStrike" cap="none" dirty="0">
                <a:solidFill>
                  <a:srgbClr val="BF4F14"/>
                </a:solidFill>
                <a:latin typeface="Arial"/>
                <a:ea typeface="Arial"/>
                <a:cs typeface="Arial"/>
                <a:sym typeface="Arial"/>
              </a:rPr>
              <a:t>Synovial joint: </a:t>
            </a:r>
            <a:r>
              <a:rPr lang="en-GB" sz="2200" b="0" i="0" u="none" strike="noStrike" cap="none" dirty="0">
                <a:solidFill>
                  <a:schemeClr val="dk1"/>
                </a:solidFill>
                <a:latin typeface="Arial"/>
                <a:ea typeface="Arial"/>
                <a:cs typeface="Arial"/>
                <a:sym typeface="Arial"/>
              </a:rPr>
              <a:t>A freely movable joint that allows movement of the limbs</a:t>
            </a:r>
            <a:endParaRPr sz="1400" b="0" i="0" u="none" strike="noStrike" cap="none" dirty="0">
              <a:solidFill>
                <a:srgbClr val="000000"/>
              </a:solidFill>
              <a:latin typeface="Arial"/>
              <a:ea typeface="Arial"/>
              <a:cs typeface="Arial"/>
              <a:sym typeface="Arial"/>
            </a:endParaRPr>
          </a:p>
        </p:txBody>
      </p:sp>
      <p:pic>
        <p:nvPicPr>
          <p:cNvPr id="219" name="Google Shape;219;p14" title="Screenshot 2025-04-16 at 21.33.55.png"/>
          <p:cNvPicPr preferRelativeResize="0"/>
          <p:nvPr/>
        </p:nvPicPr>
        <p:blipFill rotWithShape="1">
          <a:blip r:embed="rId3">
            <a:alphaModFix/>
          </a:blip>
          <a:srcRect/>
          <a:stretch/>
        </p:blipFill>
        <p:spPr>
          <a:xfrm>
            <a:off x="5481440" y="1492675"/>
            <a:ext cx="6013285" cy="3634252"/>
          </a:xfrm>
          <a:prstGeom prst="rect">
            <a:avLst/>
          </a:prstGeom>
          <a:noFill/>
          <a:ln>
            <a:noFill/>
          </a:ln>
        </p:spPr>
      </p:pic>
      <p:sp>
        <p:nvSpPr>
          <p:cNvPr id="220" name="Google Shape;220;p14"/>
          <p:cNvSpPr txBox="1"/>
          <p:nvPr/>
        </p:nvSpPr>
        <p:spPr>
          <a:xfrm>
            <a:off x="5902676" y="5403264"/>
            <a:ext cx="5306400" cy="7161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dirty="0">
                <a:solidFill>
                  <a:srgbClr val="004D4D"/>
                </a:solidFill>
                <a:latin typeface="Arial"/>
                <a:ea typeface="Arial"/>
                <a:cs typeface="Arial"/>
                <a:sym typeface="Arial"/>
              </a:rPr>
              <a:t>Fig. 40.11</a:t>
            </a:r>
            <a:endParaRPr sz="1300" b="1"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300" b="0" i="1" u="none" strike="noStrike" cap="none" dirty="0">
                <a:solidFill>
                  <a:srgbClr val="004D4D"/>
                </a:solidFill>
                <a:latin typeface="Arial"/>
                <a:ea typeface="Arial"/>
                <a:cs typeface="Arial"/>
                <a:sym typeface="Arial"/>
              </a:rPr>
              <a:t>A synovial joint</a:t>
            </a: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419175" y="365125"/>
            <a:ext cx="10934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dirty="0">
                <a:solidFill>
                  <a:srgbClr val="BF4F14"/>
                </a:solidFill>
              </a:rPr>
              <a:t>Types of synovial joints </a:t>
            </a:r>
            <a:endParaRPr b="1" dirty="0">
              <a:solidFill>
                <a:srgbClr val="BF4F14"/>
              </a:solidFill>
            </a:endParaRPr>
          </a:p>
        </p:txBody>
      </p:sp>
      <p:sp>
        <p:nvSpPr>
          <p:cNvPr id="226" name="Google Shape;226;p15"/>
          <p:cNvSpPr txBox="1">
            <a:spLocks noGrp="1"/>
          </p:cNvSpPr>
          <p:nvPr>
            <p:ph type="body" idx="1"/>
          </p:nvPr>
        </p:nvSpPr>
        <p:spPr>
          <a:xfrm>
            <a:off x="324125" y="1524703"/>
            <a:ext cx="5388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F4F14"/>
              </a:buClr>
              <a:buSzPts val="2800"/>
              <a:buNone/>
            </a:pPr>
            <a:r>
              <a:rPr lang="en-GB" sz="2200" b="1" dirty="0">
                <a:solidFill>
                  <a:srgbClr val="BF4F14"/>
                </a:solidFill>
              </a:rPr>
              <a:t>Ball and socket joints </a:t>
            </a:r>
            <a:endParaRPr sz="2200" dirty="0"/>
          </a:p>
          <a:p>
            <a:pPr marL="228600" lvl="0" indent="-190500" algn="l" rtl="0">
              <a:lnSpc>
                <a:spcPct val="90000"/>
              </a:lnSpc>
              <a:spcBef>
                <a:spcPts val="1000"/>
              </a:spcBef>
              <a:spcAft>
                <a:spcPts val="0"/>
              </a:spcAft>
              <a:buClr>
                <a:schemeClr val="dk1"/>
              </a:buClr>
              <a:buSzPts val="2200"/>
              <a:buChar char="•"/>
            </a:pPr>
            <a:r>
              <a:rPr lang="en-GB" sz="2200" dirty="0"/>
              <a:t>Allow for movement in all directions </a:t>
            </a:r>
            <a:endParaRPr sz="2200" dirty="0"/>
          </a:p>
          <a:p>
            <a:pPr marL="228600" lvl="0" indent="-190500" algn="l" rtl="0">
              <a:lnSpc>
                <a:spcPct val="90000"/>
              </a:lnSpc>
              <a:spcBef>
                <a:spcPts val="1000"/>
              </a:spcBef>
              <a:spcAft>
                <a:spcPts val="0"/>
              </a:spcAft>
              <a:buClr>
                <a:schemeClr val="dk1"/>
              </a:buClr>
              <a:buSzPts val="2200"/>
              <a:buChar char="•"/>
            </a:pPr>
            <a:r>
              <a:rPr lang="en-GB" sz="2200" dirty="0"/>
              <a:t>Found in the shoulder and hip </a:t>
            </a:r>
            <a:endParaRPr sz="2200" dirty="0"/>
          </a:p>
        </p:txBody>
      </p:sp>
      <p:sp>
        <p:nvSpPr>
          <p:cNvPr id="227" name="Google Shape;227;p15"/>
          <p:cNvSpPr txBox="1">
            <a:spLocks noGrp="1"/>
          </p:cNvSpPr>
          <p:nvPr>
            <p:ph type="body" idx="2"/>
          </p:nvPr>
        </p:nvSpPr>
        <p:spPr>
          <a:xfrm>
            <a:off x="5965874" y="1524703"/>
            <a:ext cx="5388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F4F14"/>
              </a:buClr>
              <a:buSzPts val="2800"/>
              <a:buNone/>
            </a:pPr>
            <a:r>
              <a:rPr lang="en-GB" sz="2200" b="1" dirty="0">
                <a:solidFill>
                  <a:srgbClr val="BF4F14"/>
                </a:solidFill>
              </a:rPr>
              <a:t>Hinge joints </a:t>
            </a:r>
            <a:endParaRPr sz="2200" dirty="0"/>
          </a:p>
          <a:p>
            <a:pPr marL="228600" lvl="0" indent="-190500" algn="l" rtl="0">
              <a:lnSpc>
                <a:spcPct val="90000"/>
              </a:lnSpc>
              <a:spcBef>
                <a:spcPts val="1000"/>
              </a:spcBef>
              <a:spcAft>
                <a:spcPts val="0"/>
              </a:spcAft>
              <a:buClr>
                <a:schemeClr val="dk1"/>
              </a:buClr>
              <a:buSzPts val="2200"/>
              <a:buChar char="•"/>
            </a:pPr>
            <a:r>
              <a:rPr lang="en-GB" sz="2200" dirty="0"/>
              <a:t>Allow movement in one direction only </a:t>
            </a:r>
            <a:endParaRPr sz="2200" dirty="0"/>
          </a:p>
          <a:p>
            <a:pPr marL="228600" lvl="0" indent="-190500" algn="l" rtl="0">
              <a:lnSpc>
                <a:spcPct val="90000"/>
              </a:lnSpc>
              <a:spcBef>
                <a:spcPts val="1000"/>
              </a:spcBef>
              <a:spcAft>
                <a:spcPts val="0"/>
              </a:spcAft>
              <a:buClr>
                <a:schemeClr val="dk1"/>
              </a:buClr>
              <a:buSzPts val="2200"/>
              <a:buChar char="•"/>
            </a:pPr>
            <a:r>
              <a:rPr lang="en-GB" sz="2200" dirty="0"/>
              <a:t>Found in the knee and elbow</a:t>
            </a:r>
            <a:endParaRPr sz="2200" dirty="0"/>
          </a:p>
        </p:txBody>
      </p:sp>
      <p:grpSp>
        <p:nvGrpSpPr>
          <p:cNvPr id="228" name="Google Shape;228;p15"/>
          <p:cNvGrpSpPr/>
          <p:nvPr/>
        </p:nvGrpSpPr>
        <p:grpSpPr>
          <a:xfrm>
            <a:off x="626336" y="3015518"/>
            <a:ext cx="3938147" cy="3029907"/>
            <a:chOff x="1367500" y="3263000"/>
            <a:chExt cx="2747800" cy="2845250"/>
          </a:xfrm>
        </p:grpSpPr>
        <p:pic>
          <p:nvPicPr>
            <p:cNvPr id="229" name="Google Shape;229;p15" title="Screenshot 2025-04-16 at 21.35.32.png"/>
            <p:cNvPicPr preferRelativeResize="0"/>
            <p:nvPr/>
          </p:nvPicPr>
          <p:blipFill rotWithShape="1">
            <a:blip r:embed="rId4">
              <a:alphaModFix/>
            </a:blip>
            <a:srcRect l="4552"/>
            <a:stretch/>
          </p:blipFill>
          <p:spPr>
            <a:xfrm>
              <a:off x="1492675" y="3263000"/>
              <a:ext cx="2622625" cy="2845250"/>
            </a:xfrm>
            <a:prstGeom prst="rect">
              <a:avLst/>
            </a:prstGeom>
            <a:noFill/>
            <a:ln>
              <a:noFill/>
            </a:ln>
          </p:spPr>
        </p:pic>
        <p:sp>
          <p:nvSpPr>
            <p:cNvPr id="230" name="Google Shape;230;p15"/>
            <p:cNvSpPr/>
            <p:nvPr/>
          </p:nvSpPr>
          <p:spPr>
            <a:xfrm>
              <a:off x="1367500" y="3263000"/>
              <a:ext cx="344400" cy="60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 name="Google Shape;231;p15"/>
          <p:cNvGrpSpPr/>
          <p:nvPr/>
        </p:nvGrpSpPr>
        <p:grpSpPr>
          <a:xfrm>
            <a:off x="6087678" y="2841284"/>
            <a:ext cx="4796042" cy="3204131"/>
            <a:chOff x="6046125" y="3373650"/>
            <a:chExt cx="4308725" cy="2734600"/>
          </a:xfrm>
        </p:grpSpPr>
        <p:pic>
          <p:nvPicPr>
            <p:cNvPr id="232" name="Google Shape;232;p15" title="Screenshot 2025-04-16 at 21.36.01.png"/>
            <p:cNvPicPr preferRelativeResize="0"/>
            <p:nvPr/>
          </p:nvPicPr>
          <p:blipFill rotWithShape="1">
            <a:blip r:embed="rId5">
              <a:alphaModFix/>
            </a:blip>
            <a:srcRect t="1480" r="1902" b="2412"/>
            <a:stretch/>
          </p:blipFill>
          <p:spPr>
            <a:xfrm>
              <a:off x="6046125" y="3373650"/>
              <a:ext cx="4308725" cy="2734600"/>
            </a:xfrm>
            <a:prstGeom prst="rect">
              <a:avLst/>
            </a:prstGeom>
            <a:noFill/>
            <a:ln>
              <a:noFill/>
            </a:ln>
          </p:spPr>
        </p:pic>
        <p:sp>
          <p:nvSpPr>
            <p:cNvPr id="233" name="Google Shape;233;p15"/>
            <p:cNvSpPr/>
            <p:nvPr/>
          </p:nvSpPr>
          <p:spPr>
            <a:xfrm>
              <a:off x="6046125" y="3373650"/>
              <a:ext cx="344400" cy="60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4" name="Google Shape;234;p15"/>
          <p:cNvSpPr txBox="1"/>
          <p:nvPr/>
        </p:nvSpPr>
        <p:spPr>
          <a:xfrm>
            <a:off x="626375" y="6110075"/>
            <a:ext cx="3074400" cy="5103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a:solidFill>
                  <a:srgbClr val="004D4D"/>
                </a:solidFill>
                <a:latin typeface="Arial"/>
                <a:ea typeface="Arial"/>
                <a:cs typeface="Arial"/>
                <a:sym typeface="Arial"/>
              </a:rPr>
              <a:t>Fig. 40.7</a:t>
            </a:r>
            <a:endParaRPr sz="1300" b="1"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300" b="0" i="1" u="none" strike="noStrike" cap="none">
                <a:solidFill>
                  <a:srgbClr val="004D4D"/>
                </a:solidFill>
                <a:latin typeface="Arial"/>
                <a:ea typeface="Arial"/>
                <a:cs typeface="Arial"/>
                <a:sym typeface="Arial"/>
              </a:rPr>
              <a:t>The ball and socket joint of the hip</a:t>
            </a: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
        <p:nvSpPr>
          <p:cNvPr id="235" name="Google Shape;235;p15"/>
          <p:cNvSpPr txBox="1"/>
          <p:nvPr/>
        </p:nvSpPr>
        <p:spPr>
          <a:xfrm>
            <a:off x="6361425" y="5967550"/>
            <a:ext cx="3074400" cy="5103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a:solidFill>
                  <a:srgbClr val="004D4D"/>
                </a:solidFill>
                <a:latin typeface="Arial"/>
                <a:ea typeface="Arial"/>
                <a:cs typeface="Arial"/>
                <a:sym typeface="Arial"/>
              </a:rPr>
              <a:t>Fig. 40.9</a:t>
            </a:r>
            <a:endParaRPr sz="1300" b="1"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300" b="0" i="1" u="none" strike="noStrike" cap="none">
                <a:solidFill>
                  <a:srgbClr val="004D4D"/>
                </a:solidFill>
                <a:latin typeface="Arial"/>
                <a:ea typeface="Arial"/>
                <a:cs typeface="Arial"/>
                <a:sym typeface="Arial"/>
              </a:rPr>
              <a:t>The hinge joint of the elbow</a:t>
            </a: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p:nvPr/>
        </p:nvSpPr>
        <p:spPr>
          <a:xfrm>
            <a:off x="6096000" y="1537164"/>
            <a:ext cx="5257800" cy="1330800"/>
          </a:xfrm>
          <a:prstGeom prst="round2DiagRect">
            <a:avLst>
              <a:gd name="adj1" fmla="val 16667"/>
              <a:gd name="adj2" fmla="val 0"/>
            </a:avLst>
          </a:prstGeom>
          <a:solidFill>
            <a:srgbClr val="F8F3E4"/>
          </a:solidFill>
          <a:ln w="19050" cap="flat" cmpd="sng">
            <a:solidFill>
              <a:srgbClr val="EBD5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1000"/>
              </a:spcBef>
              <a:spcAft>
                <a:spcPts val="0"/>
              </a:spcAft>
              <a:buClr>
                <a:srgbClr val="BF4F14"/>
              </a:buClr>
              <a:buSzPts val="2200"/>
              <a:buFont typeface="Arial"/>
              <a:buNone/>
            </a:pPr>
            <a:br>
              <a:rPr lang="en-GB" sz="2200" b="1" i="0" u="none" strike="noStrike" cap="none" dirty="0">
                <a:solidFill>
                  <a:srgbClr val="BF4F14"/>
                </a:solidFill>
                <a:latin typeface="Arial"/>
                <a:ea typeface="Arial"/>
                <a:cs typeface="Arial"/>
                <a:sym typeface="Arial"/>
              </a:rPr>
            </a:br>
            <a:r>
              <a:rPr lang="en-GB" sz="2200" b="1" i="0" u="none" strike="noStrike" cap="none" dirty="0">
                <a:solidFill>
                  <a:srgbClr val="BF4F14"/>
                </a:solidFill>
                <a:latin typeface="Arial"/>
                <a:ea typeface="Arial"/>
                <a:cs typeface="Arial"/>
                <a:sym typeface="Arial"/>
              </a:rPr>
              <a:t>Tendon:</a:t>
            </a:r>
            <a:r>
              <a:rPr lang="en-GB" sz="2200" b="0" i="0" u="none" strike="noStrike" cap="none" dirty="0">
                <a:solidFill>
                  <a:schemeClr val="dk1"/>
                </a:solidFill>
                <a:latin typeface="Arial"/>
                <a:ea typeface="Arial"/>
                <a:cs typeface="Arial"/>
                <a:sym typeface="Arial"/>
              </a:rPr>
              <a:t> Connective tissue that attaches muscle to bone for movement</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41" name="Google Shape;241;p16"/>
          <p:cNvSpPr/>
          <p:nvPr/>
        </p:nvSpPr>
        <p:spPr>
          <a:xfrm>
            <a:off x="666788" y="1537164"/>
            <a:ext cx="5181600" cy="1330800"/>
          </a:xfrm>
          <a:prstGeom prst="round2DiagRect">
            <a:avLst>
              <a:gd name="adj1" fmla="val 16667"/>
              <a:gd name="adj2" fmla="val 0"/>
            </a:avLst>
          </a:prstGeom>
          <a:solidFill>
            <a:srgbClr val="F8F3E4"/>
          </a:solidFill>
          <a:ln w="19050" cap="flat" cmpd="sng">
            <a:solidFill>
              <a:srgbClr val="EBD5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2200"/>
              <a:buFont typeface="Arial"/>
              <a:buNone/>
            </a:pPr>
            <a:r>
              <a:rPr lang="en-GB" sz="2200" b="1" i="0" u="none" strike="noStrike" cap="none" dirty="0">
                <a:solidFill>
                  <a:srgbClr val="BF4F14"/>
                </a:solidFill>
                <a:latin typeface="Arial"/>
                <a:ea typeface="Arial"/>
                <a:cs typeface="Arial"/>
                <a:sym typeface="Arial"/>
              </a:rPr>
              <a:t>Ligament: </a:t>
            </a:r>
            <a:r>
              <a:rPr lang="en-GB" sz="2200" b="0" i="0" u="none" strike="noStrike" cap="none" dirty="0">
                <a:solidFill>
                  <a:schemeClr val="dk1"/>
                </a:solidFill>
                <a:latin typeface="Arial"/>
                <a:ea typeface="Arial"/>
                <a:cs typeface="Arial"/>
                <a:sym typeface="Arial"/>
              </a:rPr>
              <a:t>Connective tissue that attaches bone to bone for movement </a:t>
            </a:r>
            <a:endParaRPr sz="2200" b="0" i="0" u="none" strike="noStrike" cap="none" dirty="0">
              <a:solidFill>
                <a:schemeClr val="dk1"/>
              </a:solidFill>
              <a:latin typeface="Arial"/>
              <a:ea typeface="Arial"/>
              <a:cs typeface="Arial"/>
              <a:sym typeface="Arial"/>
            </a:endParaRPr>
          </a:p>
        </p:txBody>
      </p:sp>
      <p:sp>
        <p:nvSpPr>
          <p:cNvPr id="242" name="Google Shape;242;p16"/>
          <p:cNvSpPr txBox="1">
            <a:spLocks noGrp="1"/>
          </p:cNvSpPr>
          <p:nvPr>
            <p:ph type="title"/>
          </p:nvPr>
        </p:nvSpPr>
        <p:spPr>
          <a:xfrm>
            <a:off x="419175" y="365125"/>
            <a:ext cx="10934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Connective tissue in joints </a:t>
            </a:r>
            <a:endParaRPr b="1">
              <a:solidFill>
                <a:srgbClr val="BF4F14"/>
              </a:solidFill>
            </a:endParaRPr>
          </a:p>
        </p:txBody>
      </p:sp>
      <p:sp>
        <p:nvSpPr>
          <p:cNvPr id="243" name="Google Shape;243;p16"/>
          <p:cNvSpPr txBox="1">
            <a:spLocks noGrp="1"/>
          </p:cNvSpPr>
          <p:nvPr>
            <p:ph type="body" idx="1"/>
          </p:nvPr>
        </p:nvSpPr>
        <p:spPr>
          <a:xfrm>
            <a:off x="419175" y="2862864"/>
            <a:ext cx="5546550" cy="37411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200"/>
              <a:buNone/>
            </a:pPr>
            <a:endParaRPr sz="1800" dirty="0"/>
          </a:p>
          <a:p>
            <a:pPr marL="228600" lvl="0" indent="-215900" algn="l" rtl="0">
              <a:lnSpc>
                <a:spcPct val="90000"/>
              </a:lnSpc>
              <a:spcBef>
                <a:spcPts val="1000"/>
              </a:spcBef>
              <a:spcAft>
                <a:spcPts val="0"/>
              </a:spcAft>
              <a:buClr>
                <a:schemeClr val="dk1"/>
              </a:buClr>
              <a:buSzPts val="2000"/>
              <a:buChar char="•"/>
            </a:pPr>
            <a:r>
              <a:rPr lang="en-GB" sz="2200" dirty="0"/>
              <a:t>Elastic tissues that hold the bones together</a:t>
            </a:r>
          </a:p>
          <a:p>
            <a:pPr marL="228600" lvl="0" indent="-215900" algn="l" rtl="0">
              <a:lnSpc>
                <a:spcPct val="90000"/>
              </a:lnSpc>
              <a:spcBef>
                <a:spcPts val="1000"/>
              </a:spcBef>
              <a:spcAft>
                <a:spcPts val="0"/>
              </a:spcAft>
              <a:buClr>
                <a:schemeClr val="dk1"/>
              </a:buClr>
              <a:buSzPts val="2000"/>
              <a:buChar char="•"/>
            </a:pPr>
            <a:r>
              <a:rPr lang="en-GB" sz="2200" dirty="0"/>
              <a:t>Stretch to allow movement but prevent the joint from moving too far</a:t>
            </a:r>
          </a:p>
          <a:p>
            <a:pPr marL="228600" lvl="0" indent="-215900" algn="l" rtl="0">
              <a:lnSpc>
                <a:spcPct val="90000"/>
              </a:lnSpc>
              <a:spcBef>
                <a:spcPts val="1000"/>
              </a:spcBef>
              <a:spcAft>
                <a:spcPts val="0"/>
              </a:spcAft>
              <a:buClr>
                <a:schemeClr val="dk1"/>
              </a:buClr>
              <a:buSzPts val="2000"/>
              <a:buChar char="•"/>
            </a:pPr>
            <a:r>
              <a:rPr lang="en-GB" sz="2200" dirty="0"/>
              <a:t>Ligaments become more flexible when they are warm. </a:t>
            </a:r>
          </a:p>
          <a:p>
            <a:pPr marL="685800" lvl="1" indent="-215900">
              <a:spcBef>
                <a:spcPts val="1000"/>
              </a:spcBef>
              <a:buSzPts val="2000"/>
            </a:pPr>
            <a:r>
              <a:rPr lang="en-GB" sz="2200" dirty="0"/>
              <a:t>Prevent injury by doing warm up exercises before physical activity </a:t>
            </a:r>
            <a:endParaRPr sz="2200" dirty="0"/>
          </a:p>
        </p:txBody>
      </p:sp>
      <p:sp>
        <p:nvSpPr>
          <p:cNvPr id="244" name="Google Shape;244;p16"/>
          <p:cNvSpPr txBox="1">
            <a:spLocks noGrp="1"/>
          </p:cNvSpPr>
          <p:nvPr>
            <p:ph type="body" idx="2"/>
          </p:nvPr>
        </p:nvSpPr>
        <p:spPr>
          <a:xfrm>
            <a:off x="5965725" y="3216882"/>
            <a:ext cx="5388000" cy="2763300"/>
          </a:xfrm>
          <a:prstGeom prst="rect">
            <a:avLst/>
          </a:prstGeom>
          <a:noFill/>
          <a:ln>
            <a:noFill/>
          </a:ln>
        </p:spPr>
        <p:txBody>
          <a:bodyPr spcFirstLastPara="1" wrap="square" lIns="91425" tIns="45700" rIns="91425" bIns="45700" anchor="t" anchorCtr="0">
            <a:normAutofit/>
          </a:bodyPr>
          <a:lstStyle/>
          <a:p>
            <a:pPr marL="228600" lvl="0" indent="-215900" algn="l" rtl="0">
              <a:lnSpc>
                <a:spcPct val="90000"/>
              </a:lnSpc>
              <a:spcBef>
                <a:spcPts val="1000"/>
              </a:spcBef>
              <a:spcAft>
                <a:spcPts val="0"/>
              </a:spcAft>
              <a:buClr>
                <a:schemeClr val="dk1"/>
              </a:buClr>
              <a:buSzPts val="2000"/>
              <a:buChar char="•"/>
            </a:pPr>
            <a:r>
              <a:rPr lang="en-GB" sz="2200" dirty="0"/>
              <a:t>Strong fibrous inelastic tissue</a:t>
            </a:r>
            <a:endParaRPr sz="2200" dirty="0"/>
          </a:p>
          <a:p>
            <a:pPr marL="228600" lvl="0" indent="-215900" algn="l" rtl="0">
              <a:lnSpc>
                <a:spcPct val="90000"/>
              </a:lnSpc>
              <a:spcBef>
                <a:spcPts val="1000"/>
              </a:spcBef>
              <a:spcAft>
                <a:spcPts val="0"/>
              </a:spcAft>
              <a:buClr>
                <a:schemeClr val="dk1"/>
              </a:buClr>
              <a:buSzPts val="2000"/>
              <a:buChar char="•"/>
            </a:pPr>
            <a:r>
              <a:rPr lang="en-GB" sz="2200" dirty="0"/>
              <a:t>Support and protect muscles by helping to move the limbs.</a:t>
            </a:r>
            <a:endParaRPr sz="2200" dirty="0"/>
          </a:p>
          <a:p>
            <a:pPr marL="228600" lvl="0" indent="-215900" algn="l" rtl="0">
              <a:lnSpc>
                <a:spcPct val="90000"/>
              </a:lnSpc>
              <a:spcBef>
                <a:spcPts val="1000"/>
              </a:spcBef>
              <a:spcAft>
                <a:spcPts val="0"/>
              </a:spcAft>
              <a:buClr>
                <a:schemeClr val="dk1"/>
              </a:buClr>
              <a:buSzPts val="2000"/>
              <a:buChar char="•"/>
            </a:pPr>
            <a:r>
              <a:rPr lang="en-GB" sz="2200" dirty="0"/>
              <a:t>Act as shock absorbers during physical activities such as running and jumping</a:t>
            </a:r>
            <a:endParaRPr sz="2200" dirty="0"/>
          </a:p>
          <a:p>
            <a:pPr marL="228600" lvl="0" indent="-50800" algn="l" rtl="0">
              <a:lnSpc>
                <a:spcPct val="90000"/>
              </a:lnSpc>
              <a:spcBef>
                <a:spcPts val="1000"/>
              </a:spcBef>
              <a:spcAft>
                <a:spcPts val="0"/>
              </a:spcAft>
              <a:buClr>
                <a:schemeClr val="dk1"/>
              </a:buClr>
              <a:buSzPts val="2800"/>
              <a:buNone/>
            </a:pPr>
            <a:endParaRPr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Muscles</a:t>
            </a:r>
            <a:r>
              <a:rPr lang="en-GB"/>
              <a:t> </a:t>
            </a:r>
            <a:endParaRPr/>
          </a:p>
        </p:txBody>
      </p:sp>
      <p:sp>
        <p:nvSpPr>
          <p:cNvPr id="250" name="Google Shape;250;p17"/>
          <p:cNvSpPr txBox="1">
            <a:spLocks noGrp="1"/>
          </p:cNvSpPr>
          <p:nvPr>
            <p:ph type="body" idx="1"/>
          </p:nvPr>
        </p:nvSpPr>
        <p:spPr>
          <a:xfrm>
            <a:off x="371300" y="1825625"/>
            <a:ext cx="108864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Movement of joints is aided by muscles contracting or relaxing  </a:t>
            </a:r>
            <a:endParaRPr dirty="0"/>
          </a:p>
          <a:p>
            <a:pPr marL="228600" lvl="0" indent="-228600" algn="l" rtl="0">
              <a:lnSpc>
                <a:spcPct val="90000"/>
              </a:lnSpc>
              <a:spcBef>
                <a:spcPts val="1000"/>
              </a:spcBef>
              <a:spcAft>
                <a:spcPts val="0"/>
              </a:spcAft>
              <a:buSzPts val="2800"/>
              <a:buChar char="•"/>
            </a:pPr>
            <a:r>
              <a:rPr lang="en-GB" b="1" dirty="0">
                <a:solidFill>
                  <a:srgbClr val="BF4F14"/>
                </a:solidFill>
              </a:rPr>
              <a:t>Muscle contraction </a:t>
            </a:r>
            <a:r>
              <a:rPr lang="en-GB" dirty="0"/>
              <a:t>is tightening or shortening of the muscle for movement </a:t>
            </a:r>
            <a:endParaRPr dirty="0"/>
          </a:p>
          <a:p>
            <a:pPr marL="228600" lvl="0" indent="-228600" algn="l" rtl="0">
              <a:lnSpc>
                <a:spcPct val="90000"/>
              </a:lnSpc>
              <a:spcBef>
                <a:spcPts val="1000"/>
              </a:spcBef>
              <a:spcAft>
                <a:spcPts val="0"/>
              </a:spcAft>
              <a:buSzPts val="2800"/>
              <a:buChar char="•"/>
            </a:pPr>
            <a:r>
              <a:rPr lang="en-GB" b="1" dirty="0">
                <a:solidFill>
                  <a:srgbClr val="BF4F14"/>
                </a:solidFill>
              </a:rPr>
              <a:t>Muscle relaxation </a:t>
            </a:r>
            <a:r>
              <a:rPr lang="en-GB" dirty="0"/>
              <a:t>is returning the muscle to normal, low-tension state.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Components of the musculoskeletal</a:t>
            </a:r>
            <a:r>
              <a:rPr lang="en-GB">
                <a:solidFill>
                  <a:srgbClr val="BF4F14"/>
                </a:solidFill>
              </a:rPr>
              <a:t> </a:t>
            </a:r>
            <a:r>
              <a:rPr lang="en-GB" b="1">
                <a:solidFill>
                  <a:srgbClr val="BF4F14"/>
                </a:solidFill>
              </a:rPr>
              <a:t>system </a:t>
            </a:r>
            <a:endParaRPr b="1">
              <a:solidFill>
                <a:srgbClr val="BF4F14"/>
              </a:solidFill>
            </a:endParaRPr>
          </a:p>
        </p:txBody>
      </p:sp>
      <p:sp>
        <p:nvSpPr>
          <p:cNvPr id="100" name="Google Shape;100;p2"/>
          <p:cNvSpPr txBox="1">
            <a:spLocks noGrp="1"/>
          </p:cNvSpPr>
          <p:nvPr>
            <p:ph type="body" idx="1"/>
          </p:nvPr>
        </p:nvSpPr>
        <p:spPr>
          <a:xfrm>
            <a:off x="371300" y="1825625"/>
            <a:ext cx="108864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Bones </a:t>
            </a:r>
            <a:endParaRPr dirty="0"/>
          </a:p>
          <a:p>
            <a:pPr marL="228600" lvl="0" indent="-228600" algn="l" rtl="0">
              <a:lnSpc>
                <a:spcPct val="90000"/>
              </a:lnSpc>
              <a:spcBef>
                <a:spcPts val="1000"/>
              </a:spcBef>
              <a:spcAft>
                <a:spcPts val="0"/>
              </a:spcAft>
              <a:buClr>
                <a:schemeClr val="dk1"/>
              </a:buClr>
              <a:buSzPts val="2800"/>
              <a:buChar char="•"/>
            </a:pPr>
            <a:r>
              <a:rPr lang="en-GB" dirty="0"/>
              <a:t>Muscles </a:t>
            </a:r>
            <a:endParaRPr dirty="0"/>
          </a:p>
          <a:p>
            <a:pPr marL="228600" lvl="0" indent="-228600" algn="l" rtl="0">
              <a:lnSpc>
                <a:spcPct val="90000"/>
              </a:lnSpc>
              <a:spcBef>
                <a:spcPts val="1000"/>
              </a:spcBef>
              <a:spcAft>
                <a:spcPts val="0"/>
              </a:spcAft>
              <a:buClr>
                <a:schemeClr val="dk1"/>
              </a:buClr>
              <a:buSzPts val="2800"/>
              <a:buChar char="•"/>
            </a:pPr>
            <a:r>
              <a:rPr lang="en-GB" dirty="0"/>
              <a:t>Joints</a:t>
            </a:r>
            <a:endParaRPr dirty="0"/>
          </a:p>
          <a:p>
            <a:pPr marL="228600" lvl="0" indent="-228600" algn="l" rtl="0">
              <a:lnSpc>
                <a:spcPct val="90000"/>
              </a:lnSpc>
              <a:spcBef>
                <a:spcPts val="1000"/>
              </a:spcBef>
              <a:spcAft>
                <a:spcPts val="0"/>
              </a:spcAft>
              <a:buClr>
                <a:schemeClr val="dk1"/>
              </a:buClr>
              <a:buSzPts val="2800"/>
              <a:buChar char="•"/>
            </a:pPr>
            <a:r>
              <a:rPr lang="en-GB" dirty="0"/>
              <a:t>Connective tissue </a:t>
            </a:r>
            <a:endParaRPr dirty="0"/>
          </a:p>
        </p:txBody>
      </p:sp>
      <p:pic>
        <p:nvPicPr>
          <p:cNvPr id="101" name="Google Shape;101;p2" title="Screenshot 2025-04-16 at 19.14.45.png"/>
          <p:cNvPicPr preferRelativeResize="0"/>
          <p:nvPr/>
        </p:nvPicPr>
        <p:blipFill rotWithShape="1">
          <a:blip r:embed="rId4">
            <a:alphaModFix/>
          </a:blip>
          <a:srcRect/>
          <a:stretch/>
        </p:blipFill>
        <p:spPr>
          <a:xfrm>
            <a:off x="5805714" y="1030515"/>
            <a:ext cx="3454400" cy="5602514"/>
          </a:xfrm>
          <a:prstGeom prst="rect">
            <a:avLst/>
          </a:prstGeom>
          <a:noFill/>
          <a:ln>
            <a:noFill/>
          </a:ln>
        </p:spPr>
      </p:pic>
      <p:sp>
        <p:nvSpPr>
          <p:cNvPr id="102" name="Google Shape;102;p2"/>
          <p:cNvSpPr txBox="1"/>
          <p:nvPr/>
        </p:nvSpPr>
        <p:spPr>
          <a:xfrm>
            <a:off x="8933375" y="4608025"/>
            <a:ext cx="1736400" cy="14976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dirty="0">
                <a:solidFill>
                  <a:srgbClr val="004D4D"/>
                </a:solidFill>
                <a:latin typeface="Arial"/>
                <a:ea typeface="Arial"/>
                <a:cs typeface="Arial"/>
                <a:sym typeface="Arial"/>
              </a:rPr>
              <a:t>Fig. 40.1 </a:t>
            </a:r>
            <a:endParaRPr sz="1300" b="1"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GB" sz="1300" b="0" i="1" u="none" strike="noStrike" cap="none" dirty="0">
                <a:solidFill>
                  <a:srgbClr val="004D4D"/>
                </a:solidFill>
                <a:latin typeface="Arial"/>
                <a:ea typeface="Arial"/>
                <a:cs typeface="Arial"/>
                <a:sym typeface="Arial"/>
              </a:rPr>
              <a:t>The human musculoskeletal system includes the skeleton, muscles</a:t>
            </a: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GB" sz="1300" b="0" i="1" u="none" strike="noStrike" cap="none" dirty="0">
                <a:solidFill>
                  <a:srgbClr val="004D4D"/>
                </a:solidFill>
                <a:latin typeface="Arial"/>
                <a:ea typeface="Arial"/>
                <a:cs typeface="Arial"/>
                <a:sym typeface="Arial"/>
              </a:rPr>
              <a:t>and joints</a:t>
            </a:r>
            <a:endParaRPr sz="1300" b="0" i="1" u="none" strike="noStrike" cap="none" dirty="0">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dirty="0">
              <a:solidFill>
                <a:schemeClr val="dk1"/>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p:nvPr/>
        </p:nvSpPr>
        <p:spPr>
          <a:xfrm>
            <a:off x="264075" y="1782475"/>
            <a:ext cx="4986300" cy="1584000"/>
          </a:xfrm>
          <a:prstGeom prst="round2DiagRect">
            <a:avLst>
              <a:gd name="adj1" fmla="val 16667"/>
              <a:gd name="adj2" fmla="val 0"/>
            </a:avLst>
          </a:prstGeom>
          <a:solidFill>
            <a:srgbClr val="F8F3E4"/>
          </a:solidFill>
          <a:ln w="19050" cap="flat" cmpd="sng">
            <a:solidFill>
              <a:srgbClr val="EBD5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BF4F14"/>
              </a:buClr>
              <a:buSzPts val="2200"/>
              <a:buFont typeface="Arial"/>
              <a:buNone/>
            </a:pPr>
            <a:r>
              <a:rPr lang="en-GB" sz="2200" b="1" i="0" u="none" strike="noStrike" cap="none" dirty="0">
                <a:solidFill>
                  <a:srgbClr val="BF4F14"/>
                </a:solidFill>
                <a:latin typeface="Arial"/>
                <a:ea typeface="Arial"/>
                <a:cs typeface="Arial"/>
                <a:sym typeface="Arial"/>
              </a:rPr>
              <a:t>Antagonistic muscle pair: </a:t>
            </a:r>
            <a:r>
              <a:rPr lang="en-GB" sz="2200" b="0" i="0" u="none" strike="noStrike" cap="none" dirty="0">
                <a:solidFill>
                  <a:schemeClr val="dk1"/>
                </a:solidFill>
                <a:latin typeface="Arial"/>
                <a:ea typeface="Arial"/>
                <a:cs typeface="Arial"/>
                <a:sym typeface="Arial"/>
              </a:rPr>
              <a:t>A pair of muscles that work as opposites by contracting and relaxing to control movement</a:t>
            </a:r>
            <a:endParaRPr sz="2200" b="0" i="0" u="none" strike="noStrike" cap="none" dirty="0">
              <a:solidFill>
                <a:schemeClr val="lt1"/>
              </a:solidFill>
              <a:latin typeface="Arial"/>
              <a:ea typeface="Arial"/>
              <a:cs typeface="Arial"/>
              <a:sym typeface="Arial"/>
            </a:endParaRPr>
          </a:p>
        </p:txBody>
      </p:sp>
      <p:sp>
        <p:nvSpPr>
          <p:cNvPr id="256" name="Google Shape;256;p18"/>
          <p:cNvSpPr txBox="1">
            <a:spLocks noGrp="1"/>
          </p:cNvSpPr>
          <p:nvPr>
            <p:ph type="title"/>
          </p:nvPr>
        </p:nvSpPr>
        <p:spPr>
          <a:xfrm>
            <a:off x="371300" y="365125"/>
            <a:ext cx="59439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Antagonistic muscle pairs</a:t>
            </a:r>
            <a:endParaRPr b="1">
              <a:solidFill>
                <a:srgbClr val="BF4F14"/>
              </a:solidFill>
            </a:endParaRPr>
          </a:p>
        </p:txBody>
      </p:sp>
      <p:sp>
        <p:nvSpPr>
          <p:cNvPr id="257" name="Google Shape;257;p18"/>
          <p:cNvSpPr txBox="1">
            <a:spLocks noGrp="1"/>
          </p:cNvSpPr>
          <p:nvPr>
            <p:ph type="body" idx="1"/>
          </p:nvPr>
        </p:nvSpPr>
        <p:spPr>
          <a:xfrm>
            <a:off x="371300" y="3799550"/>
            <a:ext cx="5505600" cy="237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GB" sz="2200" dirty="0"/>
              <a:t>The </a:t>
            </a:r>
            <a:r>
              <a:rPr lang="en-GB" sz="2200" dirty="0">
                <a:solidFill>
                  <a:srgbClr val="BF4F14"/>
                </a:solidFill>
              </a:rPr>
              <a:t>biceps</a:t>
            </a:r>
            <a:r>
              <a:rPr lang="en-GB" sz="2200" dirty="0"/>
              <a:t> and </a:t>
            </a:r>
            <a:r>
              <a:rPr lang="en-GB" sz="2200" dirty="0">
                <a:solidFill>
                  <a:srgbClr val="BF4F14"/>
                </a:solidFill>
              </a:rPr>
              <a:t>triceps </a:t>
            </a:r>
            <a:r>
              <a:rPr lang="en-GB" sz="2200" dirty="0"/>
              <a:t>are an example of an antagonistic muscle pair. </a:t>
            </a:r>
            <a:endParaRPr sz="2200" dirty="0"/>
          </a:p>
        </p:txBody>
      </p:sp>
      <p:sp>
        <p:nvSpPr>
          <p:cNvPr id="258" name="Google Shape;258;p18"/>
          <p:cNvSpPr txBox="1"/>
          <p:nvPr/>
        </p:nvSpPr>
        <p:spPr>
          <a:xfrm>
            <a:off x="9218174" y="788572"/>
            <a:ext cx="19926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When the biceps contracts, it pulls on the tendon causing the radius to move up, raising the lower arm. The triceps relaxes. </a:t>
            </a:r>
            <a:endParaRPr sz="1800" b="0" i="0" u="none" strike="noStrike" cap="none" dirty="0">
              <a:solidFill>
                <a:schemeClr val="dk1"/>
              </a:solidFill>
              <a:latin typeface="Arial"/>
              <a:ea typeface="Arial"/>
              <a:cs typeface="Arial"/>
              <a:sym typeface="Arial"/>
            </a:endParaRPr>
          </a:p>
        </p:txBody>
      </p:sp>
      <p:sp>
        <p:nvSpPr>
          <p:cNvPr id="259" name="Google Shape;259;p18"/>
          <p:cNvSpPr txBox="1"/>
          <p:nvPr/>
        </p:nvSpPr>
        <p:spPr>
          <a:xfrm>
            <a:off x="9218164" y="3799539"/>
            <a:ext cx="21228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When the triceps contracts, it pulls on the tendon to move the ulna, straightening the lower arm. The biceps muscle relaxes.</a:t>
            </a:r>
            <a:endParaRPr sz="1800" b="0" i="0" u="none" strike="noStrike" cap="none" dirty="0">
              <a:solidFill>
                <a:schemeClr val="dk1"/>
              </a:solidFill>
              <a:latin typeface="Arial"/>
              <a:ea typeface="Arial"/>
              <a:cs typeface="Arial"/>
              <a:sym typeface="Arial"/>
            </a:endParaRPr>
          </a:p>
        </p:txBody>
      </p:sp>
      <p:pic>
        <p:nvPicPr>
          <p:cNvPr id="260" name="Google Shape;260;p18" title="Screenshot 2025-04-16 at 21.52.10.png"/>
          <p:cNvPicPr preferRelativeResize="0"/>
          <p:nvPr/>
        </p:nvPicPr>
        <p:blipFill rotWithShape="1">
          <a:blip r:embed="rId4">
            <a:alphaModFix/>
          </a:blip>
          <a:srcRect l="44432" t="7544"/>
          <a:stretch/>
        </p:blipFill>
        <p:spPr>
          <a:xfrm>
            <a:off x="5797700" y="3799550"/>
            <a:ext cx="3037475" cy="3078065"/>
          </a:xfrm>
          <a:prstGeom prst="rect">
            <a:avLst/>
          </a:prstGeom>
          <a:noFill/>
          <a:ln>
            <a:noFill/>
          </a:ln>
        </p:spPr>
      </p:pic>
      <p:sp>
        <p:nvSpPr>
          <p:cNvPr id="261" name="Google Shape;261;p18"/>
          <p:cNvSpPr/>
          <p:nvPr/>
        </p:nvSpPr>
        <p:spPr>
          <a:xfrm>
            <a:off x="5675300" y="4546450"/>
            <a:ext cx="380100" cy="60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2" name="Google Shape;262;p18"/>
          <p:cNvGrpSpPr/>
          <p:nvPr/>
        </p:nvGrpSpPr>
        <p:grpSpPr>
          <a:xfrm>
            <a:off x="5877054" y="365139"/>
            <a:ext cx="3200369" cy="3315818"/>
            <a:chOff x="7010275" y="313500"/>
            <a:chExt cx="1993875" cy="2619750"/>
          </a:xfrm>
        </p:grpSpPr>
        <p:pic>
          <p:nvPicPr>
            <p:cNvPr id="263" name="Google Shape;263;p18" title="Screenshot 2025-04-16 at 21.52.10.png"/>
            <p:cNvPicPr preferRelativeResize="0"/>
            <p:nvPr/>
          </p:nvPicPr>
          <p:blipFill rotWithShape="1">
            <a:blip r:embed="rId4">
              <a:alphaModFix/>
            </a:blip>
            <a:srcRect t="-2810" r="50298" b="2810"/>
            <a:stretch/>
          </p:blipFill>
          <p:spPr>
            <a:xfrm>
              <a:off x="7010275" y="702300"/>
              <a:ext cx="1820575" cy="2230950"/>
            </a:xfrm>
            <a:prstGeom prst="rect">
              <a:avLst/>
            </a:prstGeom>
            <a:noFill/>
            <a:ln>
              <a:noFill/>
            </a:ln>
          </p:spPr>
        </p:pic>
        <p:sp>
          <p:nvSpPr>
            <p:cNvPr id="264" name="Google Shape;264;p18"/>
            <p:cNvSpPr/>
            <p:nvPr/>
          </p:nvSpPr>
          <p:spPr>
            <a:xfrm>
              <a:off x="7010275" y="509725"/>
              <a:ext cx="380100" cy="60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8"/>
            <p:cNvSpPr/>
            <p:nvPr/>
          </p:nvSpPr>
          <p:spPr>
            <a:xfrm>
              <a:off x="7294200" y="313500"/>
              <a:ext cx="1599300" cy="49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8"/>
            <p:cNvSpPr/>
            <p:nvPr/>
          </p:nvSpPr>
          <p:spPr>
            <a:xfrm>
              <a:off x="8624050" y="1893850"/>
              <a:ext cx="380100" cy="60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9"/>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Learning </a:t>
            </a:r>
            <a:r>
              <a:rPr lang="en-GB">
                <a:solidFill>
                  <a:srgbClr val="BF4F14"/>
                </a:solidFill>
              </a:rPr>
              <a:t>c</a:t>
            </a:r>
            <a:r>
              <a:rPr lang="en-GB" b="1">
                <a:solidFill>
                  <a:srgbClr val="BF4F14"/>
                </a:solidFill>
              </a:rPr>
              <a:t>heck</a:t>
            </a:r>
            <a:endParaRPr b="1">
              <a:solidFill>
                <a:srgbClr val="BF4F14"/>
              </a:solidFill>
            </a:endParaRPr>
          </a:p>
        </p:txBody>
      </p:sp>
      <p:sp>
        <p:nvSpPr>
          <p:cNvPr id="272" name="Google Shape;272;p19"/>
          <p:cNvSpPr txBox="1">
            <a:spLocks noGrp="1"/>
          </p:cNvSpPr>
          <p:nvPr>
            <p:ph type="body" idx="1"/>
          </p:nvPr>
        </p:nvSpPr>
        <p:spPr>
          <a:xfrm>
            <a:off x="371300" y="1825625"/>
            <a:ext cx="9867925" cy="4667250"/>
          </a:xfrm>
          <a:prstGeom prst="rect">
            <a:avLst/>
          </a:prstGeom>
          <a:noFill/>
          <a:ln>
            <a:noFill/>
          </a:ln>
        </p:spPr>
        <p:txBody>
          <a:bodyPr spcFirstLastPara="1" wrap="square" lIns="91425" tIns="45700" rIns="91425" bIns="45700" anchor="t" anchorCtr="0">
            <a:noAutofit/>
          </a:bodyPr>
          <a:lstStyle/>
          <a:p>
            <a:pPr marL="457200" lvl="0" indent="-358775" algn="l" rtl="0">
              <a:lnSpc>
                <a:spcPct val="115000"/>
              </a:lnSpc>
              <a:spcBef>
                <a:spcPts val="0"/>
              </a:spcBef>
              <a:spcAft>
                <a:spcPts val="0"/>
              </a:spcAft>
              <a:buClr>
                <a:schemeClr val="accent2">
                  <a:lumMod val="75000"/>
                </a:schemeClr>
              </a:buClr>
              <a:buSzPts val="2050"/>
              <a:buAutoNum type="arabicPeriod"/>
            </a:pPr>
            <a:r>
              <a:rPr lang="en-GB" sz="2200" dirty="0">
                <a:solidFill>
                  <a:srgbClr val="BF4F14"/>
                </a:solidFill>
              </a:rPr>
              <a:t>Explain the term ‘joint’ in reference to the human body</a:t>
            </a:r>
            <a:r>
              <a:rPr lang="en-GB" sz="2200" dirty="0"/>
              <a:t>.</a:t>
            </a:r>
            <a:br>
              <a:rPr lang="en-GB" sz="2050" dirty="0"/>
            </a:br>
            <a:r>
              <a:rPr lang="en-GB" sz="2200" dirty="0"/>
              <a:t>A joint is a place in the skeleton where two or more bones meet.</a:t>
            </a:r>
            <a:br>
              <a:rPr lang="en-GB" sz="2050" dirty="0"/>
            </a:br>
            <a:endParaRPr sz="2050" dirty="0"/>
          </a:p>
          <a:p>
            <a:pPr marL="555625" lvl="0" indent="-457200" algn="l" rtl="0">
              <a:lnSpc>
                <a:spcPct val="115000"/>
              </a:lnSpc>
              <a:spcBef>
                <a:spcPts val="0"/>
              </a:spcBef>
              <a:spcAft>
                <a:spcPts val="0"/>
              </a:spcAft>
              <a:buClr>
                <a:schemeClr val="accent2">
                  <a:lumMod val="75000"/>
                </a:schemeClr>
              </a:buClr>
              <a:buSzPts val="2050"/>
              <a:buFont typeface="+mj-lt"/>
              <a:buAutoNum type="arabicPeriod"/>
            </a:pPr>
            <a:r>
              <a:rPr lang="en-GB" sz="2200" dirty="0">
                <a:solidFill>
                  <a:srgbClr val="BF4F14"/>
                </a:solidFill>
              </a:rPr>
              <a:t>Name the </a:t>
            </a:r>
            <a:r>
              <a:rPr lang="en-GB" sz="2200" b="1" dirty="0">
                <a:solidFill>
                  <a:srgbClr val="BF4F14"/>
                </a:solidFill>
              </a:rPr>
              <a:t>three</a:t>
            </a:r>
            <a:r>
              <a:rPr lang="en-GB" sz="2200" dirty="0">
                <a:solidFill>
                  <a:srgbClr val="BF4F14"/>
                </a:solidFill>
              </a:rPr>
              <a:t> different types of joints.</a:t>
            </a:r>
            <a:br>
              <a:rPr lang="en-GB" sz="2050" dirty="0"/>
            </a:br>
            <a:r>
              <a:rPr lang="en-GB" sz="2200" dirty="0"/>
              <a:t>–	Immovable joints </a:t>
            </a:r>
            <a:br>
              <a:rPr lang="en-GB" sz="2200" dirty="0"/>
            </a:br>
            <a:r>
              <a:rPr lang="en-GB" sz="2200" dirty="0"/>
              <a:t>–	Slightly movable joints </a:t>
            </a:r>
            <a:br>
              <a:rPr lang="en-GB" sz="2200" dirty="0"/>
            </a:br>
            <a:r>
              <a:rPr lang="en-GB" sz="2200" dirty="0"/>
              <a:t>–	Synovial joints</a:t>
            </a:r>
            <a:br>
              <a:rPr lang="en-GB" sz="2050" dirty="0"/>
            </a:br>
            <a:endParaRPr sz="2050" dirty="0"/>
          </a:p>
          <a:p>
            <a:pPr marL="457200" lvl="0" indent="-358775" algn="l" rtl="0">
              <a:lnSpc>
                <a:spcPct val="115000"/>
              </a:lnSpc>
              <a:spcBef>
                <a:spcPts val="0"/>
              </a:spcBef>
              <a:spcAft>
                <a:spcPts val="0"/>
              </a:spcAft>
              <a:buClr>
                <a:schemeClr val="accent2">
                  <a:lumMod val="75000"/>
                </a:schemeClr>
              </a:buClr>
              <a:buSzPts val="2050"/>
              <a:buAutoNum type="arabicPeriod"/>
            </a:pPr>
            <a:r>
              <a:rPr lang="en-GB" sz="2200" dirty="0">
                <a:solidFill>
                  <a:srgbClr val="BF4F14"/>
                </a:solidFill>
              </a:rPr>
              <a:t>What is the function of cartilage in a joint?</a:t>
            </a:r>
            <a:br>
              <a:rPr lang="en-GB" sz="2050" dirty="0">
                <a:solidFill>
                  <a:srgbClr val="BF4F14"/>
                </a:solidFill>
              </a:rPr>
            </a:br>
            <a:r>
              <a:rPr lang="en-GB" sz="2200" dirty="0"/>
              <a:t>Cartilage is the connective tissue that reduces the friction between bones during movement.</a:t>
            </a:r>
            <a:endParaRPr sz="2200" dirty="0">
              <a:solidFill>
                <a:srgbClr val="BF4F14"/>
              </a:solidFill>
            </a:endParaRPr>
          </a:p>
          <a:p>
            <a:pPr marL="514350" lvl="0" indent="-336550" algn="l" rtl="0">
              <a:lnSpc>
                <a:spcPct val="90000"/>
              </a:lnSpc>
              <a:spcBef>
                <a:spcPts val="1000"/>
              </a:spcBef>
              <a:spcAft>
                <a:spcPts val="0"/>
              </a:spcAft>
              <a:buClr>
                <a:schemeClr val="dk1"/>
              </a:buClr>
              <a:buSzPts val="2800"/>
              <a:buFont typeface="Play"/>
              <a:buNone/>
            </a:pPr>
            <a:endParaRPr sz="2050" dirty="0"/>
          </a:p>
        </p:txBody>
      </p:sp>
      <p:sp>
        <p:nvSpPr>
          <p:cNvPr id="273" name="Google Shape;273;p19"/>
          <p:cNvSpPr/>
          <p:nvPr/>
        </p:nvSpPr>
        <p:spPr>
          <a:xfrm>
            <a:off x="889725" y="2223489"/>
            <a:ext cx="9349500" cy="4653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dirty="0">
                <a:solidFill>
                  <a:srgbClr val="FFFFFF"/>
                </a:solidFill>
              </a:rPr>
              <a:t>CLICK HERE FOR ANSWER</a:t>
            </a:r>
            <a:endParaRPr sz="1800" b="1" dirty="0">
              <a:solidFill>
                <a:srgbClr val="FFFFFF"/>
              </a:solidFill>
            </a:endParaRPr>
          </a:p>
        </p:txBody>
      </p:sp>
      <p:sp>
        <p:nvSpPr>
          <p:cNvPr id="274" name="Google Shape;274;p19"/>
          <p:cNvSpPr/>
          <p:nvPr/>
        </p:nvSpPr>
        <p:spPr>
          <a:xfrm>
            <a:off x="889725" y="3428999"/>
            <a:ext cx="9349500" cy="1204499"/>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rPr>
              <a:t>CLICK HERE FOR ANSWER</a:t>
            </a:r>
            <a:endParaRPr sz="1800" b="1">
              <a:solidFill>
                <a:srgbClr val="FFFFFF"/>
              </a:solidFill>
            </a:endParaRPr>
          </a:p>
        </p:txBody>
      </p:sp>
      <p:sp>
        <p:nvSpPr>
          <p:cNvPr id="275" name="Google Shape;275;p19"/>
          <p:cNvSpPr/>
          <p:nvPr/>
        </p:nvSpPr>
        <p:spPr>
          <a:xfrm>
            <a:off x="889725" y="5336907"/>
            <a:ext cx="9349500" cy="12045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dirty="0">
                <a:solidFill>
                  <a:srgbClr val="FFFFFF"/>
                </a:solidFill>
              </a:rPr>
              <a:t>CLICK HERE FOR ANSWER</a:t>
            </a:r>
            <a:endParaRPr sz="18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7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4e2c3df9b6_0_20"/>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dirty="0">
                <a:solidFill>
                  <a:srgbClr val="BF4F14"/>
                </a:solidFill>
              </a:rPr>
              <a:t>Learning </a:t>
            </a:r>
            <a:r>
              <a:rPr lang="en-GB" dirty="0">
                <a:solidFill>
                  <a:srgbClr val="BF4F14"/>
                </a:solidFill>
              </a:rPr>
              <a:t>c</a:t>
            </a:r>
            <a:r>
              <a:rPr lang="en-GB" b="1" dirty="0">
                <a:solidFill>
                  <a:srgbClr val="BF4F14"/>
                </a:solidFill>
              </a:rPr>
              <a:t>heck</a:t>
            </a:r>
            <a:endParaRPr b="1" dirty="0">
              <a:solidFill>
                <a:srgbClr val="BF4F14"/>
              </a:solidFill>
            </a:endParaRPr>
          </a:p>
        </p:txBody>
      </p:sp>
      <p:sp>
        <p:nvSpPr>
          <p:cNvPr id="281" name="Google Shape;281;g34e2c3df9b6_0_20"/>
          <p:cNvSpPr txBox="1">
            <a:spLocks noGrp="1"/>
          </p:cNvSpPr>
          <p:nvPr>
            <p:ph type="body" idx="1"/>
          </p:nvPr>
        </p:nvSpPr>
        <p:spPr>
          <a:xfrm>
            <a:off x="371300" y="1825625"/>
            <a:ext cx="10717614" cy="4667250"/>
          </a:xfrm>
          <a:prstGeom prst="rect">
            <a:avLst/>
          </a:prstGeom>
          <a:noFill/>
          <a:ln>
            <a:noFill/>
          </a:ln>
        </p:spPr>
        <p:txBody>
          <a:bodyPr spcFirstLastPara="1" wrap="square" lIns="91425" tIns="45700" rIns="91425" bIns="45700" anchor="t" anchorCtr="0">
            <a:noAutofit/>
          </a:bodyPr>
          <a:lstStyle/>
          <a:p>
            <a:pPr marL="457200" lvl="0" indent="-358775" algn="l" rtl="0">
              <a:lnSpc>
                <a:spcPct val="115000"/>
              </a:lnSpc>
              <a:spcBef>
                <a:spcPts val="0"/>
              </a:spcBef>
              <a:spcAft>
                <a:spcPts val="0"/>
              </a:spcAft>
              <a:buClr>
                <a:schemeClr val="accent2">
                  <a:lumMod val="75000"/>
                </a:schemeClr>
              </a:buClr>
              <a:buSzPts val="2050"/>
              <a:buAutoNum type="arabicPeriod" startAt="4"/>
            </a:pPr>
            <a:r>
              <a:rPr lang="en-GB" sz="2200" dirty="0">
                <a:solidFill>
                  <a:srgbClr val="BF4F14"/>
                </a:solidFill>
              </a:rPr>
              <a:t>What is a synovial joint?</a:t>
            </a:r>
            <a:r>
              <a:rPr lang="en-GB" sz="2200" dirty="0"/>
              <a:t> </a:t>
            </a:r>
            <a:br>
              <a:rPr lang="en-GB" sz="2050" dirty="0"/>
            </a:br>
            <a:r>
              <a:rPr lang="en-GB" sz="2200" dirty="0"/>
              <a:t>A synovial joint is a freely movable joint that allows movement of the limbs.</a:t>
            </a:r>
            <a:br>
              <a:rPr lang="en-GB" sz="2050" dirty="0"/>
            </a:br>
            <a:endParaRPr sz="2050" dirty="0"/>
          </a:p>
          <a:p>
            <a:pPr marL="457200" lvl="0" indent="-358775" algn="l" rtl="0">
              <a:lnSpc>
                <a:spcPct val="115000"/>
              </a:lnSpc>
              <a:spcBef>
                <a:spcPts val="0"/>
              </a:spcBef>
              <a:spcAft>
                <a:spcPts val="0"/>
              </a:spcAft>
              <a:buClr>
                <a:schemeClr val="accent2">
                  <a:lumMod val="75000"/>
                </a:schemeClr>
              </a:buClr>
              <a:buSzPts val="2050"/>
              <a:buAutoNum type="arabicPeriod" startAt="4"/>
            </a:pPr>
            <a:r>
              <a:rPr lang="en-GB" sz="2200" dirty="0">
                <a:solidFill>
                  <a:srgbClr val="BF4F14"/>
                </a:solidFill>
              </a:rPr>
              <a:t>Compare a ‘ball and socket joint’ to a ‘hinge joint’.</a:t>
            </a:r>
            <a:br>
              <a:rPr lang="en-GB" sz="2200" dirty="0">
                <a:solidFill>
                  <a:srgbClr val="BF4F14"/>
                </a:solidFill>
              </a:rPr>
            </a:br>
            <a:r>
              <a:rPr lang="en-GB" sz="2200" dirty="0"/>
              <a:t>A ball and socket joint allows for movement in all directions such as in the shoulder and hip. A hinge joint allows movement in one direction only such as in the knee or elbow.</a:t>
            </a:r>
            <a:br>
              <a:rPr lang="en-GB" sz="2050" dirty="0"/>
            </a:br>
            <a:endParaRPr sz="2050" dirty="0"/>
          </a:p>
          <a:p>
            <a:pPr marL="457200" lvl="0" indent="-358775" algn="l" rtl="0">
              <a:lnSpc>
                <a:spcPct val="115000"/>
              </a:lnSpc>
              <a:spcBef>
                <a:spcPts val="0"/>
              </a:spcBef>
              <a:spcAft>
                <a:spcPts val="0"/>
              </a:spcAft>
              <a:buClr>
                <a:schemeClr val="accent2">
                  <a:lumMod val="75000"/>
                </a:schemeClr>
              </a:buClr>
              <a:buSzPts val="2050"/>
              <a:buAutoNum type="arabicPeriod" startAt="4"/>
            </a:pPr>
            <a:r>
              <a:rPr lang="en-GB" sz="2200" dirty="0">
                <a:solidFill>
                  <a:srgbClr val="BF4F14"/>
                </a:solidFill>
              </a:rPr>
              <a:t>Distinguish between ligaments and tendons.</a:t>
            </a:r>
            <a:br>
              <a:rPr lang="en-GB" sz="2050" dirty="0"/>
            </a:br>
            <a:r>
              <a:rPr lang="en-GB" sz="2200" dirty="0"/>
              <a:t>A ligament is the connective tissue that attaches bone to bone. A tendon is the connective tissue that attaches muscle to bone.</a:t>
            </a:r>
            <a:endParaRPr sz="2200" dirty="0"/>
          </a:p>
          <a:p>
            <a:pPr marL="457200" lvl="0" indent="0" algn="l" rtl="0">
              <a:lnSpc>
                <a:spcPct val="115000"/>
              </a:lnSpc>
              <a:spcBef>
                <a:spcPts val="0"/>
              </a:spcBef>
              <a:spcAft>
                <a:spcPts val="0"/>
              </a:spcAft>
              <a:buNone/>
            </a:pPr>
            <a:endParaRPr sz="2050" dirty="0">
              <a:solidFill>
                <a:srgbClr val="BF4F14"/>
              </a:solidFill>
            </a:endParaRPr>
          </a:p>
          <a:p>
            <a:pPr marL="514350" lvl="0" indent="-336550" algn="l" rtl="0">
              <a:lnSpc>
                <a:spcPct val="90000"/>
              </a:lnSpc>
              <a:spcBef>
                <a:spcPts val="1000"/>
              </a:spcBef>
              <a:spcAft>
                <a:spcPts val="0"/>
              </a:spcAft>
              <a:buClr>
                <a:schemeClr val="dk1"/>
              </a:buClr>
              <a:buSzPts val="2800"/>
              <a:buFont typeface="Play"/>
              <a:buNone/>
            </a:pPr>
            <a:endParaRPr sz="2050" dirty="0"/>
          </a:p>
        </p:txBody>
      </p:sp>
      <p:sp>
        <p:nvSpPr>
          <p:cNvPr id="282" name="Google Shape;282;g34e2c3df9b6_0_20"/>
          <p:cNvSpPr/>
          <p:nvPr/>
        </p:nvSpPr>
        <p:spPr>
          <a:xfrm>
            <a:off x="790700" y="2293036"/>
            <a:ext cx="10047600" cy="4653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rPr>
              <a:t>CLICK HERE FOR ANSWER</a:t>
            </a:r>
            <a:endParaRPr sz="1800" b="1">
              <a:solidFill>
                <a:srgbClr val="FFFFFF"/>
              </a:solidFill>
            </a:endParaRPr>
          </a:p>
        </p:txBody>
      </p:sp>
      <p:sp>
        <p:nvSpPr>
          <p:cNvPr id="283" name="Google Shape;283;g34e2c3df9b6_0_20"/>
          <p:cNvSpPr/>
          <p:nvPr/>
        </p:nvSpPr>
        <p:spPr>
          <a:xfrm>
            <a:off x="790700" y="3429000"/>
            <a:ext cx="10047600" cy="1165993"/>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rPr>
              <a:t>CLICK HERE FOR ANSWER</a:t>
            </a:r>
            <a:endParaRPr sz="1800" b="1">
              <a:solidFill>
                <a:srgbClr val="FFFFFF"/>
              </a:solidFill>
            </a:endParaRPr>
          </a:p>
        </p:txBody>
      </p:sp>
      <p:sp>
        <p:nvSpPr>
          <p:cNvPr id="284" name="Google Shape;284;g34e2c3df9b6_0_20"/>
          <p:cNvSpPr/>
          <p:nvPr/>
        </p:nvSpPr>
        <p:spPr>
          <a:xfrm>
            <a:off x="790700" y="5332850"/>
            <a:ext cx="10047600" cy="8946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dirty="0">
                <a:solidFill>
                  <a:srgbClr val="FFFFFF"/>
                </a:solidFill>
              </a:rPr>
              <a:t>CLICK HERE FOR ANSWER</a:t>
            </a:r>
            <a:endParaRPr sz="18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28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34e2c3df9b6_0_25"/>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Learning </a:t>
            </a:r>
            <a:r>
              <a:rPr lang="en-GB">
                <a:solidFill>
                  <a:srgbClr val="BF4F14"/>
                </a:solidFill>
              </a:rPr>
              <a:t>c</a:t>
            </a:r>
            <a:r>
              <a:rPr lang="en-GB" b="1">
                <a:solidFill>
                  <a:srgbClr val="BF4F14"/>
                </a:solidFill>
              </a:rPr>
              <a:t>heck</a:t>
            </a:r>
            <a:endParaRPr b="1">
              <a:solidFill>
                <a:srgbClr val="BF4F14"/>
              </a:solidFill>
            </a:endParaRPr>
          </a:p>
        </p:txBody>
      </p:sp>
      <p:sp>
        <p:nvSpPr>
          <p:cNvPr id="290" name="Google Shape;290;g34e2c3df9b6_0_25"/>
          <p:cNvSpPr txBox="1">
            <a:spLocks noGrp="1"/>
          </p:cNvSpPr>
          <p:nvPr>
            <p:ph type="body" idx="1"/>
          </p:nvPr>
        </p:nvSpPr>
        <p:spPr>
          <a:xfrm>
            <a:off x="371300" y="1825625"/>
            <a:ext cx="10886400" cy="4351200"/>
          </a:xfrm>
          <a:prstGeom prst="rect">
            <a:avLst/>
          </a:prstGeom>
          <a:noFill/>
          <a:ln>
            <a:noFill/>
          </a:ln>
        </p:spPr>
        <p:txBody>
          <a:bodyPr spcFirstLastPara="1" wrap="square" lIns="91425" tIns="45700" rIns="91425" bIns="45700" anchor="t" anchorCtr="0">
            <a:noAutofit/>
          </a:bodyPr>
          <a:lstStyle/>
          <a:p>
            <a:pPr marL="457200" lvl="0" indent="-358775" algn="l" rtl="0">
              <a:lnSpc>
                <a:spcPct val="115000"/>
              </a:lnSpc>
              <a:spcBef>
                <a:spcPts val="0"/>
              </a:spcBef>
              <a:spcAft>
                <a:spcPts val="0"/>
              </a:spcAft>
              <a:buClr>
                <a:schemeClr val="accent2">
                  <a:lumMod val="75000"/>
                </a:schemeClr>
              </a:buClr>
              <a:buSzPts val="2050"/>
              <a:buAutoNum type="arabicPeriod" startAt="7"/>
            </a:pPr>
            <a:r>
              <a:rPr lang="en-GB" sz="2200" dirty="0">
                <a:solidFill>
                  <a:srgbClr val="BF4F14"/>
                </a:solidFill>
              </a:rPr>
              <a:t>Describe how an antagonistic muscle pair works.</a:t>
            </a:r>
            <a:endParaRPr sz="2200" dirty="0">
              <a:solidFill>
                <a:srgbClr val="BF4F14"/>
              </a:solidFill>
            </a:endParaRPr>
          </a:p>
          <a:p>
            <a:pPr marL="457200" lvl="0" indent="0" algn="l" rtl="0">
              <a:lnSpc>
                <a:spcPct val="115000"/>
              </a:lnSpc>
              <a:spcBef>
                <a:spcPts val="0"/>
              </a:spcBef>
              <a:spcAft>
                <a:spcPts val="0"/>
              </a:spcAft>
              <a:buNone/>
            </a:pPr>
            <a:r>
              <a:rPr lang="en-GB" sz="2200" dirty="0"/>
              <a:t>An antagonistic pair of muscles such as in the arm, work as opposites by contracting and relaxing to control movement. When the biceps contracts, the arm moves up and at the same time the triceps relaxes. Then when the triceps contracts, the arm moves down and the biceps relaxes.</a:t>
            </a:r>
            <a:endParaRPr sz="2200" dirty="0"/>
          </a:p>
          <a:p>
            <a:pPr marL="514350" lvl="0" indent="-336550" algn="l" rtl="0">
              <a:lnSpc>
                <a:spcPct val="90000"/>
              </a:lnSpc>
              <a:spcBef>
                <a:spcPts val="1000"/>
              </a:spcBef>
              <a:spcAft>
                <a:spcPts val="0"/>
              </a:spcAft>
              <a:buClr>
                <a:schemeClr val="dk1"/>
              </a:buClr>
              <a:buSzPts val="2800"/>
              <a:buFont typeface="Play"/>
              <a:buNone/>
            </a:pPr>
            <a:endParaRPr sz="2050" dirty="0"/>
          </a:p>
        </p:txBody>
      </p:sp>
      <p:sp>
        <p:nvSpPr>
          <p:cNvPr id="291" name="Google Shape;291;g34e2c3df9b6_0_25"/>
          <p:cNvSpPr/>
          <p:nvPr/>
        </p:nvSpPr>
        <p:spPr>
          <a:xfrm>
            <a:off x="811196" y="2317625"/>
            <a:ext cx="10329600" cy="16836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dirty="0">
                <a:solidFill>
                  <a:srgbClr val="FFFFFF"/>
                </a:solidFill>
              </a:rPr>
              <a:t>CLICK HERE FOR ANSWER</a:t>
            </a:r>
            <a:endParaRPr sz="18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Functions of the musculoskeletal system </a:t>
            </a:r>
            <a:endParaRPr b="1">
              <a:solidFill>
                <a:srgbClr val="BF4F14"/>
              </a:solidFill>
            </a:endParaRPr>
          </a:p>
        </p:txBody>
      </p:sp>
      <p:sp>
        <p:nvSpPr>
          <p:cNvPr id="108" name="Google Shape;108;p3"/>
          <p:cNvSpPr txBox="1">
            <a:spLocks noGrp="1"/>
          </p:cNvSpPr>
          <p:nvPr>
            <p:ph type="body" idx="1"/>
          </p:nvPr>
        </p:nvSpPr>
        <p:spPr>
          <a:xfrm>
            <a:off x="371300" y="1825625"/>
            <a:ext cx="108864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Support and stability</a:t>
            </a:r>
            <a:endParaRPr dirty="0"/>
          </a:p>
          <a:p>
            <a:pPr marL="228600" lvl="0" indent="-228600" algn="l" rtl="0">
              <a:lnSpc>
                <a:spcPct val="90000"/>
              </a:lnSpc>
              <a:spcBef>
                <a:spcPts val="1000"/>
              </a:spcBef>
              <a:spcAft>
                <a:spcPts val="0"/>
              </a:spcAft>
              <a:buClr>
                <a:schemeClr val="dk1"/>
              </a:buClr>
              <a:buSzPts val="2800"/>
              <a:buChar char="•"/>
            </a:pPr>
            <a:r>
              <a:rPr lang="en-GB" dirty="0"/>
              <a:t>Protection</a:t>
            </a:r>
            <a:endParaRPr dirty="0"/>
          </a:p>
          <a:p>
            <a:pPr marL="228600" lvl="0" indent="-228600" algn="l" rtl="0">
              <a:lnSpc>
                <a:spcPct val="90000"/>
              </a:lnSpc>
              <a:spcBef>
                <a:spcPts val="1000"/>
              </a:spcBef>
              <a:spcAft>
                <a:spcPts val="0"/>
              </a:spcAft>
              <a:buClr>
                <a:schemeClr val="dk1"/>
              </a:buClr>
              <a:buSzPts val="2800"/>
              <a:buChar char="•"/>
            </a:pPr>
            <a:r>
              <a:rPr lang="en-GB" dirty="0"/>
              <a:t>Movement</a:t>
            </a:r>
            <a:endParaRPr dirty="0"/>
          </a:p>
          <a:p>
            <a:pPr marL="228600" lvl="0" indent="-228600" algn="l" rtl="0">
              <a:lnSpc>
                <a:spcPct val="90000"/>
              </a:lnSpc>
              <a:spcBef>
                <a:spcPts val="1000"/>
              </a:spcBef>
              <a:spcAft>
                <a:spcPts val="0"/>
              </a:spcAft>
              <a:buClr>
                <a:schemeClr val="dk1"/>
              </a:buClr>
              <a:buSzPts val="2800"/>
              <a:buChar char="•"/>
            </a:pPr>
            <a:r>
              <a:rPr lang="en-GB" dirty="0"/>
              <a:t>Production and storage of blood components</a:t>
            </a:r>
            <a:endParaRPr dirty="0"/>
          </a:p>
          <a:p>
            <a:pPr marL="228600" lvl="0" indent="-228600" algn="l" rtl="0">
              <a:lnSpc>
                <a:spcPct val="90000"/>
              </a:lnSpc>
              <a:spcBef>
                <a:spcPts val="1000"/>
              </a:spcBef>
              <a:spcAft>
                <a:spcPts val="0"/>
              </a:spcAft>
              <a:buClr>
                <a:schemeClr val="dk1"/>
              </a:buClr>
              <a:buSzPts val="2800"/>
              <a:buChar char="•"/>
            </a:pPr>
            <a:r>
              <a:rPr lang="en-GB" dirty="0"/>
              <a:t>Storage of fat</a:t>
            </a:r>
            <a:endParaRPr dirty="0"/>
          </a:p>
          <a:p>
            <a:pPr marL="228600" lvl="0" indent="-228600" algn="l" rtl="0">
              <a:lnSpc>
                <a:spcPct val="90000"/>
              </a:lnSpc>
              <a:spcBef>
                <a:spcPts val="1000"/>
              </a:spcBef>
              <a:spcAft>
                <a:spcPts val="0"/>
              </a:spcAft>
              <a:buClr>
                <a:schemeClr val="dk1"/>
              </a:buClr>
              <a:buSzPts val="2800"/>
              <a:buChar char="•"/>
            </a:pPr>
            <a:r>
              <a:rPr lang="en-GB" dirty="0"/>
              <a:t>Storage of minerals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457023" y="2905529"/>
            <a:ext cx="5072100" cy="1542300"/>
          </a:xfrm>
          <a:prstGeom prst="round2DiagRect">
            <a:avLst>
              <a:gd name="adj1" fmla="val 16667"/>
              <a:gd name="adj2" fmla="val 0"/>
            </a:avLst>
          </a:prstGeom>
          <a:solidFill>
            <a:srgbClr val="F8F3E4"/>
          </a:solidFill>
          <a:ln w="19050" cap="flat" cmpd="sng">
            <a:solidFill>
              <a:srgbClr val="EBD5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4"/>
          <p:cNvSpPr/>
          <p:nvPr/>
        </p:nvSpPr>
        <p:spPr>
          <a:xfrm>
            <a:off x="457025" y="4541374"/>
            <a:ext cx="5072100" cy="1737900"/>
          </a:xfrm>
          <a:prstGeom prst="round2DiagRect">
            <a:avLst>
              <a:gd name="adj1" fmla="val 16667"/>
              <a:gd name="adj2" fmla="val 0"/>
            </a:avLst>
          </a:prstGeom>
          <a:solidFill>
            <a:srgbClr val="F8F3E4"/>
          </a:solidFill>
          <a:ln w="19050" cap="flat" cmpd="sng">
            <a:solidFill>
              <a:srgbClr val="EBD5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4"/>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The human skeleton</a:t>
            </a:r>
            <a:endParaRPr b="1">
              <a:solidFill>
                <a:srgbClr val="BF4F14"/>
              </a:solidFill>
            </a:endParaRPr>
          </a:p>
        </p:txBody>
      </p:sp>
      <p:sp>
        <p:nvSpPr>
          <p:cNvPr id="116" name="Google Shape;116;p4"/>
          <p:cNvSpPr txBox="1">
            <a:spLocks noGrp="1"/>
          </p:cNvSpPr>
          <p:nvPr>
            <p:ph type="body" idx="4294967295"/>
          </p:nvPr>
        </p:nvSpPr>
        <p:spPr>
          <a:xfrm>
            <a:off x="371300" y="1289553"/>
            <a:ext cx="6238500" cy="1325700"/>
          </a:xfrm>
          <a:prstGeom prst="rect">
            <a:avLst/>
          </a:prstGeom>
          <a:noFill/>
          <a:ln>
            <a:noFill/>
          </a:ln>
        </p:spPr>
        <p:txBody>
          <a:bodyPr spcFirstLastPara="1" wrap="square" lIns="91425" tIns="45700" rIns="91425" bIns="45700" anchor="t" anchorCtr="0">
            <a:noAutofit/>
          </a:bodyPr>
          <a:lstStyle/>
          <a:p>
            <a:pPr marL="228600" lvl="0" indent="-215900" algn="l" rtl="0">
              <a:lnSpc>
                <a:spcPct val="70000"/>
              </a:lnSpc>
              <a:spcBef>
                <a:spcPts val="0"/>
              </a:spcBef>
              <a:spcAft>
                <a:spcPts val="0"/>
              </a:spcAft>
              <a:buClr>
                <a:schemeClr val="dk1"/>
              </a:buClr>
              <a:buSzPts val="2000"/>
              <a:buChar char="•"/>
            </a:pPr>
            <a:r>
              <a:rPr lang="en-GB" sz="2200" dirty="0"/>
              <a:t>Humans are born with approximately 270 bones </a:t>
            </a:r>
            <a:endParaRPr sz="2200" dirty="0"/>
          </a:p>
          <a:p>
            <a:pPr marL="228600" lvl="0" indent="-215900" algn="l" rtl="0">
              <a:lnSpc>
                <a:spcPct val="70000"/>
              </a:lnSpc>
              <a:spcBef>
                <a:spcPts val="1000"/>
              </a:spcBef>
              <a:spcAft>
                <a:spcPts val="0"/>
              </a:spcAft>
              <a:buClr>
                <a:schemeClr val="dk1"/>
              </a:buClr>
              <a:buSzPts val="2000"/>
              <a:buChar char="•"/>
            </a:pPr>
            <a:r>
              <a:rPr lang="en-GB" sz="2200" dirty="0"/>
              <a:t>An adult skeleton has 206 bones </a:t>
            </a:r>
            <a:endParaRPr sz="2200" dirty="0"/>
          </a:p>
          <a:p>
            <a:pPr marL="228600" lvl="0" indent="-215900" algn="l" rtl="0">
              <a:lnSpc>
                <a:spcPct val="70000"/>
              </a:lnSpc>
              <a:spcBef>
                <a:spcPts val="1000"/>
              </a:spcBef>
              <a:spcAft>
                <a:spcPts val="0"/>
              </a:spcAft>
              <a:buClr>
                <a:schemeClr val="dk1"/>
              </a:buClr>
              <a:buSzPts val="2000"/>
              <a:buChar char="•"/>
            </a:pPr>
            <a:r>
              <a:rPr lang="en-GB" sz="2200" dirty="0"/>
              <a:t>Composed of the:</a:t>
            </a:r>
            <a:br>
              <a:rPr lang="en-GB" sz="2200" dirty="0"/>
            </a:br>
            <a:endParaRPr sz="2200" dirty="0"/>
          </a:p>
          <a:p>
            <a:pPr marL="685800" lvl="0" indent="0" algn="l" rtl="0">
              <a:lnSpc>
                <a:spcPct val="70000"/>
              </a:lnSpc>
              <a:spcBef>
                <a:spcPts val="500"/>
              </a:spcBef>
              <a:spcAft>
                <a:spcPts val="0"/>
              </a:spcAft>
              <a:buSzPts val="935"/>
              <a:buNone/>
            </a:pPr>
            <a:endParaRPr sz="2000" dirty="0"/>
          </a:p>
        </p:txBody>
      </p:sp>
      <p:pic>
        <p:nvPicPr>
          <p:cNvPr id="117" name="Google Shape;117;p4" title="Screenshot 2025-04-16 at 19.24.28.png"/>
          <p:cNvPicPr preferRelativeResize="0"/>
          <p:nvPr/>
        </p:nvPicPr>
        <p:blipFill rotWithShape="1">
          <a:blip r:embed="rId4">
            <a:alphaModFix/>
          </a:blip>
          <a:srcRect t="1155" r="-1337"/>
          <a:stretch/>
        </p:blipFill>
        <p:spPr>
          <a:xfrm>
            <a:off x="7245575" y="569300"/>
            <a:ext cx="3012875" cy="4776675"/>
          </a:xfrm>
          <a:prstGeom prst="rect">
            <a:avLst/>
          </a:prstGeom>
          <a:noFill/>
          <a:ln>
            <a:noFill/>
          </a:ln>
        </p:spPr>
      </p:pic>
      <p:sp>
        <p:nvSpPr>
          <p:cNvPr id="118" name="Google Shape;118;p4"/>
          <p:cNvSpPr txBox="1"/>
          <p:nvPr/>
        </p:nvSpPr>
        <p:spPr>
          <a:xfrm>
            <a:off x="6669075" y="5499125"/>
            <a:ext cx="4456800" cy="6921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a:solidFill>
                  <a:srgbClr val="004D4D"/>
                </a:solidFill>
                <a:latin typeface="Arial"/>
                <a:ea typeface="Arial"/>
                <a:cs typeface="Arial"/>
                <a:sym typeface="Arial"/>
              </a:rPr>
              <a:t>Fig. 40.2</a:t>
            </a:r>
            <a:endParaRPr sz="1300" b="1"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GB" sz="1300" b="0" i="1" u="none" strike="noStrike" cap="none">
                <a:solidFill>
                  <a:srgbClr val="004D4D"/>
                </a:solidFill>
                <a:latin typeface="Arial"/>
                <a:ea typeface="Arial"/>
                <a:cs typeface="Arial"/>
                <a:sym typeface="Arial"/>
              </a:rPr>
              <a:t>Parts of the axial skeleton and appendicular skeleton</a:t>
            </a: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Arial"/>
              <a:ea typeface="Arial"/>
              <a:cs typeface="Arial"/>
              <a:sym typeface="Arial"/>
            </a:endParaRPr>
          </a:p>
        </p:txBody>
      </p:sp>
      <p:sp>
        <p:nvSpPr>
          <p:cNvPr id="119" name="Google Shape;119;p4"/>
          <p:cNvSpPr txBox="1"/>
          <p:nvPr/>
        </p:nvSpPr>
        <p:spPr>
          <a:xfrm>
            <a:off x="457025" y="3061250"/>
            <a:ext cx="5072100" cy="1356751"/>
          </a:xfrm>
          <a:prstGeom prst="rect">
            <a:avLst/>
          </a:prstGeom>
          <a:noFill/>
          <a:ln>
            <a:noFill/>
          </a:ln>
        </p:spPr>
        <p:txBody>
          <a:bodyPr spcFirstLastPara="1" wrap="square" lIns="91425" tIns="91425" rIns="91425" bIns="91425" anchor="t" anchorCtr="0">
            <a:spAutoFit/>
          </a:bodyPr>
          <a:lstStyle/>
          <a:p>
            <a:pPr marL="685800" marR="0" lvl="1" indent="-215900" algn="l" rtl="0">
              <a:lnSpc>
                <a:spcPct val="90000"/>
              </a:lnSpc>
              <a:spcBef>
                <a:spcPts val="500"/>
              </a:spcBef>
              <a:spcAft>
                <a:spcPts val="0"/>
              </a:spcAft>
              <a:buClr>
                <a:schemeClr val="tx1"/>
              </a:buClr>
              <a:buSzPts val="2000"/>
              <a:buFont typeface="Arial"/>
              <a:buChar char="•"/>
            </a:pPr>
            <a:r>
              <a:rPr lang="en-GB" sz="2000" b="1" i="0" u="none" strike="noStrike" cap="none" dirty="0">
                <a:solidFill>
                  <a:srgbClr val="BF4F14"/>
                </a:solidFill>
                <a:latin typeface="Arial"/>
                <a:ea typeface="Arial"/>
                <a:cs typeface="Arial"/>
                <a:sym typeface="Arial"/>
              </a:rPr>
              <a:t>Axial </a:t>
            </a:r>
            <a:r>
              <a:rPr lang="en-GB" sz="2000" b="1" dirty="0">
                <a:solidFill>
                  <a:srgbClr val="BF4F14"/>
                </a:solidFill>
              </a:rPr>
              <a:t>s</a:t>
            </a:r>
            <a:r>
              <a:rPr lang="en-GB" sz="2000" b="1" i="0" u="none" strike="noStrike" cap="none" dirty="0">
                <a:solidFill>
                  <a:srgbClr val="BF4F14"/>
                </a:solidFill>
                <a:latin typeface="Arial"/>
                <a:ea typeface="Arial"/>
                <a:cs typeface="Arial"/>
                <a:sym typeface="Arial"/>
              </a:rPr>
              <a:t>keleton: </a:t>
            </a:r>
            <a:r>
              <a:rPr lang="en-GB" sz="2000" b="0" i="0" u="none" strike="noStrike" cap="none" dirty="0">
                <a:solidFill>
                  <a:schemeClr val="dk1"/>
                </a:solidFill>
                <a:latin typeface="Arial"/>
                <a:ea typeface="Arial"/>
                <a:cs typeface="Arial"/>
                <a:sym typeface="Arial"/>
              </a:rPr>
              <a:t>the central column of bones in the human body, including the skull, vertebrae, ribs and sternum</a:t>
            </a:r>
            <a:endParaRPr sz="2000" b="0" i="0" u="none" strike="noStrike" cap="none" dirty="0">
              <a:solidFill>
                <a:schemeClr val="dk1"/>
              </a:solidFill>
              <a:latin typeface="Arial"/>
              <a:ea typeface="Arial"/>
              <a:cs typeface="Arial"/>
              <a:sym typeface="Arial"/>
            </a:endParaRPr>
          </a:p>
        </p:txBody>
      </p:sp>
      <p:sp>
        <p:nvSpPr>
          <p:cNvPr id="120" name="Google Shape;120;p4"/>
          <p:cNvSpPr txBox="1"/>
          <p:nvPr/>
        </p:nvSpPr>
        <p:spPr>
          <a:xfrm>
            <a:off x="457023" y="4571202"/>
            <a:ext cx="5072100" cy="1633750"/>
          </a:xfrm>
          <a:prstGeom prst="rect">
            <a:avLst/>
          </a:prstGeom>
          <a:noFill/>
          <a:ln>
            <a:noFill/>
          </a:ln>
        </p:spPr>
        <p:txBody>
          <a:bodyPr spcFirstLastPara="1" wrap="square" lIns="91425" tIns="91425" rIns="91425" bIns="91425" anchor="t" anchorCtr="0">
            <a:spAutoFit/>
          </a:bodyPr>
          <a:lstStyle/>
          <a:p>
            <a:pPr marL="685800" marR="0" lvl="1" indent="-215900" algn="l" rtl="0">
              <a:lnSpc>
                <a:spcPct val="90000"/>
              </a:lnSpc>
              <a:spcBef>
                <a:spcPts val="500"/>
              </a:spcBef>
              <a:spcAft>
                <a:spcPts val="0"/>
              </a:spcAft>
              <a:buClr>
                <a:schemeClr val="tx1"/>
              </a:buClr>
              <a:buSzPts val="2000"/>
              <a:buFont typeface="Arial"/>
              <a:buChar char="•"/>
            </a:pPr>
            <a:r>
              <a:rPr lang="en-GB" sz="2000" b="1" i="0" u="none" strike="noStrike" cap="none" dirty="0">
                <a:solidFill>
                  <a:srgbClr val="BF4F14"/>
                </a:solidFill>
                <a:latin typeface="Arial"/>
                <a:ea typeface="Arial"/>
                <a:cs typeface="Arial"/>
                <a:sym typeface="Arial"/>
              </a:rPr>
              <a:t>Appendicular skeleton: </a:t>
            </a:r>
            <a:r>
              <a:rPr lang="en-GB" sz="2000" b="0" i="0" u="none" strike="noStrike" cap="none" dirty="0">
                <a:solidFill>
                  <a:schemeClr val="dk1"/>
                </a:solidFill>
                <a:latin typeface="Arial"/>
                <a:ea typeface="Arial"/>
                <a:cs typeface="Arial"/>
                <a:sym typeface="Arial"/>
              </a:rPr>
              <a:t>the bones in the human body that connect to the axial skeleton, including the pectoral girdle, pelvic girdle and limbs </a:t>
            </a:r>
            <a:endParaRPr sz="1400" b="0" i="0" u="none" strike="noStrike" cap="none" dirty="0">
              <a:solidFill>
                <a:srgbClr val="000000"/>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dirty="0">
                <a:solidFill>
                  <a:srgbClr val="BF4F14"/>
                </a:solidFill>
              </a:rPr>
              <a:t>Structures and functions of the axial</a:t>
            </a:r>
            <a:r>
              <a:rPr lang="en-GB" dirty="0">
                <a:solidFill>
                  <a:srgbClr val="BF4F14"/>
                </a:solidFill>
              </a:rPr>
              <a:t> </a:t>
            </a:r>
            <a:r>
              <a:rPr lang="en-GB" b="1" dirty="0">
                <a:solidFill>
                  <a:srgbClr val="BF4F14"/>
                </a:solidFill>
              </a:rPr>
              <a:t>skeleton</a:t>
            </a:r>
            <a:endParaRPr b="1" dirty="0">
              <a:solidFill>
                <a:srgbClr val="BF4F14"/>
              </a:solidFill>
            </a:endParaRPr>
          </a:p>
        </p:txBody>
      </p:sp>
      <p:sp>
        <p:nvSpPr>
          <p:cNvPr id="126" name="Google Shape;126;p5"/>
          <p:cNvSpPr txBox="1">
            <a:spLocks noGrp="1"/>
          </p:cNvSpPr>
          <p:nvPr>
            <p:ph type="body" idx="1"/>
          </p:nvPr>
        </p:nvSpPr>
        <p:spPr>
          <a:xfrm>
            <a:off x="371300" y="1304549"/>
            <a:ext cx="6528600" cy="5188325"/>
          </a:xfrm>
          <a:prstGeom prst="rect">
            <a:avLst/>
          </a:prstGeom>
          <a:noFill/>
          <a:ln>
            <a:noFill/>
          </a:ln>
        </p:spPr>
        <p:txBody>
          <a:bodyPr spcFirstLastPara="1" wrap="square" lIns="91425" tIns="45700" rIns="91425" bIns="45700" anchor="t" anchorCtr="0">
            <a:noAutofit/>
          </a:bodyPr>
          <a:lstStyle/>
          <a:p>
            <a:pPr marL="228600" lvl="0" indent="-214630" algn="l" rtl="0">
              <a:lnSpc>
                <a:spcPct val="90000"/>
              </a:lnSpc>
              <a:spcBef>
                <a:spcPts val="0"/>
              </a:spcBef>
              <a:spcAft>
                <a:spcPts val="0"/>
              </a:spcAft>
              <a:buClr>
                <a:srgbClr val="BF4F14"/>
              </a:buClr>
              <a:buSzPts val="2000"/>
              <a:buChar char="•"/>
            </a:pPr>
            <a:r>
              <a:rPr lang="en-GB" sz="2000" dirty="0">
                <a:solidFill>
                  <a:srgbClr val="BF4F14"/>
                </a:solidFill>
              </a:rPr>
              <a:t> </a:t>
            </a:r>
            <a:r>
              <a:rPr lang="en-GB" sz="2200" b="1" dirty="0">
                <a:solidFill>
                  <a:srgbClr val="BF4F14"/>
                </a:solidFill>
              </a:rPr>
              <a:t>Skull</a:t>
            </a:r>
            <a:endParaRPr sz="2200" dirty="0"/>
          </a:p>
          <a:p>
            <a:pPr marL="685800" lvl="1" indent="-214630" algn="l" rtl="0">
              <a:lnSpc>
                <a:spcPct val="90000"/>
              </a:lnSpc>
              <a:spcBef>
                <a:spcPts val="500"/>
              </a:spcBef>
              <a:spcAft>
                <a:spcPts val="0"/>
              </a:spcAft>
              <a:buClr>
                <a:schemeClr val="dk1"/>
              </a:buClr>
              <a:buSzPts val="2000"/>
              <a:buChar char="•"/>
            </a:pPr>
            <a:r>
              <a:rPr lang="en-GB" sz="2200" dirty="0"/>
              <a:t>Also known as the cranium</a:t>
            </a:r>
            <a:endParaRPr sz="2200" dirty="0"/>
          </a:p>
          <a:p>
            <a:pPr marL="685800" lvl="1" indent="-214630" algn="l" rtl="0">
              <a:lnSpc>
                <a:spcPct val="90000"/>
              </a:lnSpc>
              <a:spcBef>
                <a:spcPts val="500"/>
              </a:spcBef>
              <a:spcAft>
                <a:spcPts val="0"/>
              </a:spcAft>
              <a:buClr>
                <a:schemeClr val="dk1"/>
              </a:buClr>
              <a:buSzPts val="2000"/>
              <a:buChar char="•"/>
            </a:pPr>
            <a:r>
              <a:rPr lang="en-GB" sz="2200" dirty="0"/>
              <a:t>Composed of 22 fused bones except for the lower jaw</a:t>
            </a:r>
            <a:endParaRPr sz="2200" dirty="0"/>
          </a:p>
          <a:p>
            <a:pPr marL="685800" lvl="1" indent="-87630" algn="l" rtl="0">
              <a:lnSpc>
                <a:spcPct val="90000"/>
              </a:lnSpc>
              <a:spcBef>
                <a:spcPts val="500"/>
              </a:spcBef>
              <a:spcAft>
                <a:spcPts val="0"/>
              </a:spcAft>
              <a:buClr>
                <a:schemeClr val="dk1"/>
              </a:buClr>
              <a:buSzPts val="2400"/>
              <a:buNone/>
            </a:pPr>
            <a:endParaRPr sz="2200" b="1" dirty="0">
              <a:solidFill>
                <a:srgbClr val="BF4F14"/>
              </a:solidFill>
            </a:endParaRPr>
          </a:p>
          <a:p>
            <a:pPr marL="228600" lvl="0" indent="-214630" algn="l" rtl="0">
              <a:lnSpc>
                <a:spcPct val="90000"/>
              </a:lnSpc>
              <a:spcBef>
                <a:spcPts val="1000"/>
              </a:spcBef>
              <a:spcAft>
                <a:spcPts val="0"/>
              </a:spcAft>
              <a:buClr>
                <a:srgbClr val="BF4F14"/>
              </a:buClr>
              <a:buSzPts val="2000"/>
              <a:buChar char="•"/>
            </a:pPr>
            <a:r>
              <a:rPr lang="en-GB" sz="2200" b="1" dirty="0">
                <a:solidFill>
                  <a:srgbClr val="BF4F14"/>
                </a:solidFill>
              </a:rPr>
              <a:t>  Vertebrae</a:t>
            </a:r>
            <a:endParaRPr sz="2200" dirty="0"/>
          </a:p>
          <a:p>
            <a:pPr marL="685800" lvl="1" indent="-214630" algn="l" rtl="0">
              <a:lnSpc>
                <a:spcPct val="90000"/>
              </a:lnSpc>
              <a:spcBef>
                <a:spcPts val="500"/>
              </a:spcBef>
              <a:spcAft>
                <a:spcPts val="0"/>
              </a:spcAft>
              <a:buClr>
                <a:schemeClr val="dk1"/>
              </a:buClr>
              <a:buSzPts val="2000"/>
              <a:buChar char="•"/>
            </a:pPr>
            <a:r>
              <a:rPr lang="en-GB" sz="2200" dirty="0"/>
              <a:t>The vertebrae are the 33 bones that make up the spine </a:t>
            </a:r>
            <a:endParaRPr sz="2200" dirty="0"/>
          </a:p>
          <a:p>
            <a:pPr marL="685800" lvl="1" indent="-214630" algn="l" rtl="0">
              <a:lnSpc>
                <a:spcPct val="90000"/>
              </a:lnSpc>
              <a:spcBef>
                <a:spcPts val="500"/>
              </a:spcBef>
              <a:spcAft>
                <a:spcPts val="0"/>
              </a:spcAft>
              <a:buClr>
                <a:schemeClr val="dk1"/>
              </a:buClr>
              <a:buSzPts val="2000"/>
              <a:buChar char="•"/>
            </a:pPr>
            <a:r>
              <a:rPr lang="en-GB" sz="2200" dirty="0"/>
              <a:t>Each vertebra is separated by a </a:t>
            </a:r>
            <a:r>
              <a:rPr lang="en-GB" sz="2200" b="1" dirty="0">
                <a:solidFill>
                  <a:srgbClr val="BF4F14"/>
                </a:solidFill>
              </a:rPr>
              <a:t>disc</a:t>
            </a:r>
            <a:endParaRPr sz="2200" dirty="0"/>
          </a:p>
          <a:p>
            <a:pPr marL="1143000" lvl="2" indent="-214630" algn="l" rtl="0">
              <a:lnSpc>
                <a:spcPct val="90000"/>
              </a:lnSpc>
              <a:spcBef>
                <a:spcPts val="500"/>
              </a:spcBef>
              <a:spcAft>
                <a:spcPts val="0"/>
              </a:spcAft>
              <a:buClr>
                <a:schemeClr val="tx1"/>
              </a:buClr>
              <a:buSzPts val="2000"/>
              <a:buChar char="•"/>
            </a:pPr>
            <a:r>
              <a:rPr lang="en-GB" sz="2200" b="1" dirty="0">
                <a:solidFill>
                  <a:srgbClr val="BF4F14"/>
                </a:solidFill>
              </a:rPr>
              <a:t>Discs</a:t>
            </a:r>
            <a:r>
              <a:rPr lang="en-GB" sz="2200" b="1" dirty="0"/>
              <a:t> </a:t>
            </a:r>
            <a:r>
              <a:rPr lang="en-GB" sz="2200" dirty="0"/>
              <a:t>allow movement of the spine and act as shock absorbers to protect the vertebrae</a:t>
            </a:r>
            <a:endParaRPr sz="2200" b="1" dirty="0"/>
          </a:p>
          <a:p>
            <a:pPr marL="685800" lvl="1" indent="-214630" algn="l" rtl="0">
              <a:lnSpc>
                <a:spcPct val="90000"/>
              </a:lnSpc>
              <a:spcBef>
                <a:spcPts val="500"/>
              </a:spcBef>
              <a:spcAft>
                <a:spcPts val="0"/>
              </a:spcAft>
              <a:buClr>
                <a:schemeClr val="dk1"/>
              </a:buClr>
              <a:buSzPts val="2000"/>
              <a:buChar char="•"/>
            </a:pPr>
            <a:r>
              <a:rPr lang="en-GB" sz="2200" dirty="0"/>
              <a:t>The vertebrae and discs protect and support the spinal cord</a:t>
            </a:r>
            <a:endParaRPr sz="2200" dirty="0"/>
          </a:p>
          <a:p>
            <a:pPr marL="914400" lvl="2" indent="0" algn="l" rtl="0">
              <a:lnSpc>
                <a:spcPct val="90000"/>
              </a:lnSpc>
              <a:spcBef>
                <a:spcPts val="500"/>
              </a:spcBef>
              <a:spcAft>
                <a:spcPts val="0"/>
              </a:spcAft>
              <a:buClr>
                <a:schemeClr val="dk1"/>
              </a:buClr>
              <a:buSzPts val="2000"/>
              <a:buNone/>
            </a:pPr>
            <a:r>
              <a:rPr lang="en-GB" b="1" dirty="0"/>
              <a:t> </a:t>
            </a:r>
            <a:endParaRPr dirty="0"/>
          </a:p>
          <a:p>
            <a:pPr marL="685800" lvl="1" indent="-87630" algn="l" rtl="0">
              <a:lnSpc>
                <a:spcPct val="90000"/>
              </a:lnSpc>
              <a:spcBef>
                <a:spcPts val="500"/>
              </a:spcBef>
              <a:spcAft>
                <a:spcPts val="0"/>
              </a:spcAft>
              <a:buClr>
                <a:schemeClr val="dk1"/>
              </a:buClr>
              <a:buSzPts val="2400"/>
              <a:buNone/>
            </a:pPr>
            <a:endParaRPr sz="2000" dirty="0"/>
          </a:p>
          <a:p>
            <a:pPr marL="685800" lvl="1" indent="-87630" algn="l" rtl="0">
              <a:lnSpc>
                <a:spcPct val="90000"/>
              </a:lnSpc>
              <a:spcBef>
                <a:spcPts val="500"/>
              </a:spcBef>
              <a:spcAft>
                <a:spcPts val="0"/>
              </a:spcAft>
              <a:buClr>
                <a:schemeClr val="dk1"/>
              </a:buClr>
              <a:buSzPts val="2400"/>
              <a:buNone/>
            </a:pPr>
            <a:endParaRPr sz="2000" dirty="0">
              <a:solidFill>
                <a:srgbClr val="BF4F14"/>
              </a:solidFill>
            </a:endParaRPr>
          </a:p>
        </p:txBody>
      </p:sp>
      <p:pic>
        <p:nvPicPr>
          <p:cNvPr id="127" name="Google Shape;127;p5" title="Screenshot 2025-04-16 at 19.25.22.png"/>
          <p:cNvPicPr preferRelativeResize="0"/>
          <p:nvPr/>
        </p:nvPicPr>
        <p:blipFill rotWithShape="1">
          <a:blip r:embed="rId4">
            <a:alphaModFix/>
          </a:blip>
          <a:srcRect/>
          <a:stretch/>
        </p:blipFill>
        <p:spPr>
          <a:xfrm>
            <a:off x="7178854" y="1417050"/>
            <a:ext cx="2188862" cy="2129301"/>
          </a:xfrm>
          <a:prstGeom prst="rect">
            <a:avLst/>
          </a:prstGeom>
          <a:noFill/>
          <a:ln>
            <a:noFill/>
          </a:ln>
        </p:spPr>
      </p:pic>
      <p:sp>
        <p:nvSpPr>
          <p:cNvPr id="128" name="Google Shape;128;p5"/>
          <p:cNvSpPr txBox="1"/>
          <p:nvPr/>
        </p:nvSpPr>
        <p:spPr>
          <a:xfrm>
            <a:off x="9367725" y="2529050"/>
            <a:ext cx="1764300" cy="10173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dirty="0">
                <a:solidFill>
                  <a:srgbClr val="004D4D"/>
                </a:solidFill>
                <a:latin typeface="Arial"/>
                <a:ea typeface="Arial"/>
                <a:cs typeface="Arial"/>
                <a:sym typeface="Arial"/>
              </a:rPr>
              <a:t>Fig. 40.3</a:t>
            </a:r>
            <a:endParaRPr sz="1300" b="1"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300" b="0" i="1" u="none" strike="noStrike" cap="none" dirty="0">
                <a:solidFill>
                  <a:srgbClr val="004D4D"/>
                </a:solidFill>
                <a:latin typeface="Arial"/>
                <a:ea typeface="Arial"/>
                <a:cs typeface="Arial"/>
                <a:sym typeface="Arial"/>
              </a:rPr>
              <a:t>The lower jaw is the only bone in the skull that moves</a:t>
            </a: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dirty="0">
              <a:solidFill>
                <a:schemeClr val="dk1"/>
              </a:solidFill>
              <a:latin typeface="Arial"/>
              <a:ea typeface="Arial"/>
              <a:cs typeface="Arial"/>
              <a:sym typeface="Arial"/>
            </a:endParaRPr>
          </a:p>
        </p:txBody>
      </p:sp>
      <p:pic>
        <p:nvPicPr>
          <p:cNvPr id="129" name="Google Shape;129;p5" title="Screenshot 2025-04-16 at 19.26.36.png"/>
          <p:cNvPicPr preferRelativeResize="0"/>
          <p:nvPr/>
        </p:nvPicPr>
        <p:blipFill rotWithShape="1">
          <a:blip r:embed="rId5">
            <a:alphaModFix/>
          </a:blip>
          <a:srcRect l="1723" t="5159" r="1471" b="4960"/>
          <a:stretch/>
        </p:blipFill>
        <p:spPr>
          <a:xfrm>
            <a:off x="7278900" y="4091450"/>
            <a:ext cx="2849724" cy="1828000"/>
          </a:xfrm>
          <a:prstGeom prst="rect">
            <a:avLst/>
          </a:prstGeom>
          <a:noFill/>
          <a:ln>
            <a:noFill/>
          </a:ln>
        </p:spPr>
      </p:pic>
      <p:sp>
        <p:nvSpPr>
          <p:cNvPr id="130" name="Google Shape;130;p5"/>
          <p:cNvSpPr txBox="1"/>
          <p:nvPr/>
        </p:nvSpPr>
        <p:spPr>
          <a:xfrm>
            <a:off x="7278900" y="6023950"/>
            <a:ext cx="3074400" cy="5103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GB" sz="1300" b="1" i="1" u="none" strike="noStrike" cap="none" dirty="0">
                <a:solidFill>
                  <a:srgbClr val="004D4D"/>
                </a:solidFill>
                <a:latin typeface="Arial"/>
                <a:ea typeface="Arial"/>
                <a:cs typeface="Arial"/>
                <a:sym typeface="Arial"/>
              </a:rPr>
              <a:t>Fig. 40.4</a:t>
            </a:r>
            <a:endParaRPr sz="1300" b="1"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GB" sz="1300" b="0" i="1" u="none" strike="noStrike" cap="none" dirty="0">
                <a:solidFill>
                  <a:srgbClr val="004D4D"/>
                </a:solidFill>
                <a:latin typeface="Arial"/>
                <a:ea typeface="Arial"/>
                <a:cs typeface="Arial"/>
                <a:sym typeface="Arial"/>
              </a:rPr>
              <a:t>Position of discs in relation to vertebrae</a:t>
            </a: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endParaRPr sz="1300" b="0" i="1" u="none" strike="noStrike" cap="none" dirty="0">
              <a:solidFill>
                <a:srgbClr val="004D4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dirty="0">
              <a:solidFill>
                <a:schemeClr val="dk1"/>
              </a:solidFill>
              <a:latin typeface="Arial"/>
              <a:ea typeface="Arial"/>
              <a:cs typeface="Arial"/>
              <a:sym typeface="Arial"/>
            </a:endParaRPr>
          </a:p>
        </p:txBody>
      </p:sp>
    </p:spTree>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body" idx="1"/>
          </p:nvPr>
        </p:nvSpPr>
        <p:spPr>
          <a:xfrm>
            <a:off x="419175" y="584550"/>
            <a:ext cx="6480600" cy="5866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BF4F14"/>
              </a:buClr>
              <a:buSzPts val="2300"/>
              <a:buChar char="•"/>
            </a:pPr>
            <a:r>
              <a:rPr lang="en-GB" sz="2200" b="1" dirty="0">
                <a:solidFill>
                  <a:srgbClr val="BF4F14"/>
                </a:solidFill>
              </a:rPr>
              <a:t>Ribs </a:t>
            </a:r>
            <a:endParaRPr sz="2200" dirty="0"/>
          </a:p>
          <a:p>
            <a:pPr marL="685800" lvl="1" indent="-234950" algn="l" rtl="0">
              <a:lnSpc>
                <a:spcPct val="90000"/>
              </a:lnSpc>
              <a:spcBef>
                <a:spcPts val="500"/>
              </a:spcBef>
              <a:spcAft>
                <a:spcPts val="0"/>
              </a:spcAft>
              <a:buClr>
                <a:schemeClr val="dk1"/>
              </a:buClr>
              <a:buSzPts val="2300"/>
              <a:buChar char="•"/>
            </a:pPr>
            <a:r>
              <a:rPr lang="en-GB" sz="2200" dirty="0"/>
              <a:t>The ribs are connected to the vertebrae and extend around the human body</a:t>
            </a:r>
            <a:endParaRPr sz="2200" dirty="0"/>
          </a:p>
          <a:p>
            <a:pPr marL="685800" lvl="1" indent="-234950" algn="l" rtl="0">
              <a:lnSpc>
                <a:spcPct val="90000"/>
              </a:lnSpc>
              <a:spcBef>
                <a:spcPts val="500"/>
              </a:spcBef>
              <a:spcAft>
                <a:spcPts val="0"/>
              </a:spcAft>
              <a:buClr>
                <a:schemeClr val="dk1"/>
              </a:buClr>
              <a:buSzPts val="2300"/>
              <a:buChar char="•"/>
            </a:pPr>
            <a:r>
              <a:rPr lang="en-GB" sz="2200" dirty="0"/>
              <a:t>There are 12 pairs of ribs</a:t>
            </a:r>
            <a:endParaRPr sz="2200" dirty="0"/>
          </a:p>
          <a:p>
            <a:pPr marL="685800" lvl="1" indent="-234950" algn="l" rtl="0">
              <a:lnSpc>
                <a:spcPct val="90000"/>
              </a:lnSpc>
              <a:spcBef>
                <a:spcPts val="500"/>
              </a:spcBef>
              <a:spcAft>
                <a:spcPts val="0"/>
              </a:spcAft>
              <a:buClr>
                <a:schemeClr val="dk1"/>
              </a:buClr>
              <a:buSzPts val="2300"/>
              <a:buChar char="•"/>
            </a:pPr>
            <a:r>
              <a:rPr lang="en-GB" sz="2200" dirty="0"/>
              <a:t>Function:</a:t>
            </a:r>
            <a:endParaRPr sz="2200" dirty="0"/>
          </a:p>
          <a:p>
            <a:pPr marL="1143000" lvl="2" indent="-234950" algn="l" rtl="0">
              <a:lnSpc>
                <a:spcPct val="90000"/>
              </a:lnSpc>
              <a:spcBef>
                <a:spcPts val="500"/>
              </a:spcBef>
              <a:spcAft>
                <a:spcPts val="0"/>
              </a:spcAft>
              <a:buClr>
                <a:schemeClr val="dk1"/>
              </a:buClr>
              <a:buSzPts val="2300"/>
              <a:buChar char="•"/>
            </a:pPr>
            <a:r>
              <a:rPr lang="en-GB" sz="2200" dirty="0"/>
              <a:t>Protect the organs in the chest</a:t>
            </a:r>
            <a:endParaRPr sz="2200" dirty="0"/>
          </a:p>
          <a:p>
            <a:pPr marL="1143000" lvl="2" indent="-234950" algn="l" rtl="0">
              <a:lnSpc>
                <a:spcPct val="90000"/>
              </a:lnSpc>
              <a:spcBef>
                <a:spcPts val="500"/>
              </a:spcBef>
              <a:spcAft>
                <a:spcPts val="0"/>
              </a:spcAft>
              <a:buClr>
                <a:schemeClr val="dk1"/>
              </a:buClr>
              <a:buSzPts val="2300"/>
              <a:buChar char="•"/>
            </a:pPr>
            <a:r>
              <a:rPr lang="en-GB" sz="2200" dirty="0"/>
              <a:t>Movement during breathing aided by intercostal muscles </a:t>
            </a:r>
            <a:endParaRPr sz="2200" dirty="0"/>
          </a:p>
          <a:p>
            <a:pPr marL="228600" lvl="0" indent="-228600" algn="l" rtl="0">
              <a:lnSpc>
                <a:spcPct val="90000"/>
              </a:lnSpc>
              <a:spcBef>
                <a:spcPts val="1000"/>
              </a:spcBef>
              <a:spcAft>
                <a:spcPts val="0"/>
              </a:spcAft>
              <a:buClr>
                <a:srgbClr val="BF4F14"/>
              </a:buClr>
              <a:buSzPts val="2300"/>
              <a:buChar char="•"/>
            </a:pPr>
            <a:r>
              <a:rPr lang="en-GB" sz="2200" b="1" dirty="0">
                <a:solidFill>
                  <a:srgbClr val="BF4F14"/>
                </a:solidFill>
              </a:rPr>
              <a:t>Sternum</a:t>
            </a:r>
            <a:r>
              <a:rPr lang="en-GB" sz="2200" dirty="0"/>
              <a:t> </a:t>
            </a:r>
            <a:endParaRPr sz="2200" dirty="0"/>
          </a:p>
          <a:p>
            <a:pPr marL="685800" lvl="1" indent="-234950" algn="l" rtl="0">
              <a:lnSpc>
                <a:spcPct val="90000"/>
              </a:lnSpc>
              <a:spcBef>
                <a:spcPts val="500"/>
              </a:spcBef>
              <a:spcAft>
                <a:spcPts val="0"/>
              </a:spcAft>
              <a:buClr>
                <a:schemeClr val="dk1"/>
              </a:buClr>
              <a:buSzPts val="2300"/>
              <a:buChar char="•"/>
            </a:pPr>
            <a:r>
              <a:rPr lang="en-GB" sz="2200" dirty="0"/>
              <a:t>Breastbone</a:t>
            </a:r>
            <a:endParaRPr sz="2200" dirty="0"/>
          </a:p>
          <a:p>
            <a:pPr marL="685800" lvl="1" indent="-234950" algn="l" rtl="0">
              <a:lnSpc>
                <a:spcPct val="90000"/>
              </a:lnSpc>
              <a:spcBef>
                <a:spcPts val="500"/>
              </a:spcBef>
              <a:spcAft>
                <a:spcPts val="0"/>
              </a:spcAft>
              <a:buClr>
                <a:schemeClr val="dk1"/>
              </a:buClr>
              <a:buSzPts val="2300"/>
              <a:buChar char="•"/>
            </a:pPr>
            <a:r>
              <a:rPr lang="en-GB" sz="2200" dirty="0"/>
              <a:t>Located in the middle of the chest and is connected to the clavicle, ribs and muscles</a:t>
            </a:r>
            <a:endParaRPr sz="2200" dirty="0"/>
          </a:p>
          <a:p>
            <a:pPr marL="685800" lvl="1" indent="-234950" algn="l" rtl="0">
              <a:lnSpc>
                <a:spcPct val="90000"/>
              </a:lnSpc>
              <a:spcBef>
                <a:spcPts val="500"/>
              </a:spcBef>
              <a:spcAft>
                <a:spcPts val="0"/>
              </a:spcAft>
              <a:buClr>
                <a:schemeClr val="dk1"/>
              </a:buClr>
              <a:buSzPts val="2300"/>
              <a:buChar char="•"/>
            </a:pPr>
            <a:r>
              <a:rPr lang="en-GB" sz="2200" dirty="0"/>
              <a:t>Function: </a:t>
            </a:r>
            <a:endParaRPr sz="2200" dirty="0"/>
          </a:p>
          <a:p>
            <a:pPr marL="1143000" lvl="2" indent="-234950" algn="l" rtl="0">
              <a:lnSpc>
                <a:spcPct val="90000"/>
              </a:lnSpc>
              <a:spcBef>
                <a:spcPts val="500"/>
              </a:spcBef>
              <a:spcAft>
                <a:spcPts val="0"/>
              </a:spcAft>
              <a:buClr>
                <a:schemeClr val="dk1"/>
              </a:buClr>
              <a:buSzPts val="2300"/>
              <a:buChar char="•"/>
            </a:pPr>
            <a:r>
              <a:rPr lang="en-GB" sz="2200" dirty="0"/>
              <a:t>Protects the organs in the chest </a:t>
            </a:r>
            <a:endParaRPr sz="2200" dirty="0"/>
          </a:p>
          <a:p>
            <a:pPr marL="0" lvl="0" indent="0" algn="l" rtl="0">
              <a:lnSpc>
                <a:spcPct val="90000"/>
              </a:lnSpc>
              <a:spcBef>
                <a:spcPts val="1000"/>
              </a:spcBef>
              <a:spcAft>
                <a:spcPts val="0"/>
              </a:spcAft>
              <a:buClr>
                <a:schemeClr val="dk1"/>
              </a:buClr>
              <a:buSzPts val="2200"/>
              <a:buNone/>
            </a:pPr>
            <a:r>
              <a:rPr lang="en-GB" sz="2200" dirty="0"/>
              <a:t>The sternum and ribs make up the </a:t>
            </a:r>
            <a:r>
              <a:rPr lang="en-GB" sz="2200" b="1" dirty="0">
                <a:solidFill>
                  <a:srgbClr val="BF4F14"/>
                </a:solidFill>
              </a:rPr>
              <a:t>rib cage</a:t>
            </a:r>
            <a:r>
              <a:rPr lang="en-GB" sz="2200" dirty="0"/>
              <a:t>.</a:t>
            </a:r>
            <a:endParaRPr sz="2200" dirty="0"/>
          </a:p>
        </p:txBody>
      </p:sp>
      <p:pic>
        <p:nvPicPr>
          <p:cNvPr id="136" name="Google Shape;136;p6" title="1.png"/>
          <p:cNvPicPr preferRelativeResize="0"/>
          <p:nvPr/>
        </p:nvPicPr>
        <p:blipFill rotWithShape="1">
          <a:blip r:embed="rId4">
            <a:alphaModFix/>
          </a:blip>
          <a:srcRect/>
          <a:stretch/>
        </p:blipFill>
        <p:spPr>
          <a:xfrm>
            <a:off x="7788550" y="1084150"/>
            <a:ext cx="2790825" cy="4867275"/>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371300" y="365125"/>
            <a:ext cx="11512500" cy="89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F4F14"/>
              </a:buClr>
              <a:buSzPts val="4400"/>
              <a:buFont typeface="Play"/>
              <a:buNone/>
            </a:pPr>
            <a:r>
              <a:rPr lang="en-GB" b="1">
                <a:solidFill>
                  <a:srgbClr val="BF4F14"/>
                </a:solidFill>
              </a:rPr>
              <a:t>Structures and functions of the</a:t>
            </a:r>
            <a:r>
              <a:rPr lang="en-GB">
                <a:solidFill>
                  <a:srgbClr val="BF4F14"/>
                </a:solidFill>
              </a:rPr>
              <a:t> a</a:t>
            </a:r>
            <a:r>
              <a:rPr lang="en-GB" b="1">
                <a:solidFill>
                  <a:srgbClr val="BF4F14"/>
                </a:solidFill>
              </a:rPr>
              <a:t>ppendicular </a:t>
            </a:r>
            <a:r>
              <a:rPr lang="en-GB">
                <a:solidFill>
                  <a:srgbClr val="BF4F14"/>
                </a:solidFill>
              </a:rPr>
              <a:t>s</a:t>
            </a:r>
            <a:r>
              <a:rPr lang="en-GB" b="1">
                <a:solidFill>
                  <a:srgbClr val="BF4F14"/>
                </a:solidFill>
              </a:rPr>
              <a:t>keleton</a:t>
            </a:r>
            <a:endParaRPr/>
          </a:p>
        </p:txBody>
      </p:sp>
      <p:sp>
        <p:nvSpPr>
          <p:cNvPr id="142" name="Google Shape;142;p7"/>
          <p:cNvSpPr txBox="1">
            <a:spLocks noGrp="1"/>
          </p:cNvSpPr>
          <p:nvPr>
            <p:ph type="body" idx="1"/>
          </p:nvPr>
        </p:nvSpPr>
        <p:spPr>
          <a:xfrm>
            <a:off x="371300" y="1825625"/>
            <a:ext cx="58188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BF4F14"/>
              </a:buClr>
              <a:buSzPts val="2200"/>
              <a:buChar char="•"/>
            </a:pPr>
            <a:r>
              <a:rPr lang="en-GB" sz="2200" b="1" dirty="0">
                <a:solidFill>
                  <a:srgbClr val="BF4F14"/>
                </a:solidFill>
              </a:rPr>
              <a:t>Pectoral girdle</a:t>
            </a:r>
            <a:endParaRPr sz="2200" b="1" dirty="0">
              <a:solidFill>
                <a:srgbClr val="BF4F14"/>
              </a:solidFill>
            </a:endParaRPr>
          </a:p>
          <a:p>
            <a:pPr marL="685800" lvl="1" indent="-228600" algn="l" rtl="0">
              <a:lnSpc>
                <a:spcPct val="90000"/>
              </a:lnSpc>
              <a:spcBef>
                <a:spcPts val="500"/>
              </a:spcBef>
              <a:spcAft>
                <a:spcPts val="0"/>
              </a:spcAft>
              <a:buClr>
                <a:schemeClr val="dk1"/>
              </a:buClr>
              <a:buSzPts val="2200"/>
              <a:buChar char="•"/>
            </a:pPr>
            <a:r>
              <a:rPr lang="en-GB" sz="2200" dirty="0"/>
              <a:t>The human body consists of two pectoral girdles</a:t>
            </a:r>
            <a:endParaRPr dirty="0"/>
          </a:p>
          <a:p>
            <a:pPr marL="685800" lvl="1" indent="-228600" algn="l" rtl="0">
              <a:lnSpc>
                <a:spcPct val="90000"/>
              </a:lnSpc>
              <a:spcBef>
                <a:spcPts val="500"/>
              </a:spcBef>
              <a:spcAft>
                <a:spcPts val="0"/>
              </a:spcAft>
              <a:buClr>
                <a:schemeClr val="dk1"/>
              </a:buClr>
              <a:buSzPts val="2200"/>
              <a:buChar char="•"/>
            </a:pPr>
            <a:r>
              <a:rPr lang="en-GB" sz="2200" dirty="0"/>
              <a:t>Each pectoral girdle consists of the following </a:t>
            </a:r>
            <a:endParaRPr dirty="0"/>
          </a:p>
          <a:p>
            <a:pPr marL="1143000" lvl="2" indent="-228600" algn="l" rtl="0">
              <a:lnSpc>
                <a:spcPct val="90000"/>
              </a:lnSpc>
              <a:spcBef>
                <a:spcPts val="500"/>
              </a:spcBef>
              <a:spcAft>
                <a:spcPts val="0"/>
              </a:spcAft>
              <a:buClr>
                <a:schemeClr val="tx1"/>
              </a:buClr>
              <a:buSzPts val="2200"/>
              <a:buChar char="•"/>
            </a:pPr>
            <a:r>
              <a:rPr lang="en-GB" sz="2200" b="1" dirty="0">
                <a:solidFill>
                  <a:srgbClr val="BF4F14"/>
                </a:solidFill>
              </a:rPr>
              <a:t>Clavicle </a:t>
            </a:r>
            <a:r>
              <a:rPr lang="en-GB" sz="2200" dirty="0"/>
              <a:t>also known as collarbone which supports the upper body and connects the arm to the axial skeleton </a:t>
            </a:r>
            <a:endParaRPr dirty="0"/>
          </a:p>
          <a:p>
            <a:pPr marL="1143000" lvl="2" indent="-228600" algn="l" rtl="0">
              <a:lnSpc>
                <a:spcPct val="90000"/>
              </a:lnSpc>
              <a:spcBef>
                <a:spcPts val="500"/>
              </a:spcBef>
              <a:spcAft>
                <a:spcPts val="0"/>
              </a:spcAft>
              <a:buClr>
                <a:schemeClr val="tx1"/>
              </a:buClr>
              <a:buSzPts val="2200"/>
              <a:buChar char="•"/>
            </a:pPr>
            <a:r>
              <a:rPr lang="en-GB" sz="2200" b="1" dirty="0">
                <a:solidFill>
                  <a:srgbClr val="BF4F14"/>
                </a:solidFill>
              </a:rPr>
              <a:t>Scapula </a:t>
            </a:r>
            <a:r>
              <a:rPr lang="en-GB" sz="2200" dirty="0"/>
              <a:t>also known as shoulder blade which allows for movement of the arm in six directions. It also acts as a shock absorber for the upper body.</a:t>
            </a:r>
            <a:endParaRPr sz="2200" dirty="0"/>
          </a:p>
        </p:txBody>
      </p:sp>
      <p:pic>
        <p:nvPicPr>
          <p:cNvPr id="143" name="Google Shape;143;p7" title="2.png"/>
          <p:cNvPicPr preferRelativeResize="0"/>
          <p:nvPr/>
        </p:nvPicPr>
        <p:blipFill rotWithShape="1">
          <a:blip r:embed="rId4">
            <a:alphaModFix/>
          </a:blip>
          <a:srcRect l="21103" t="11085" r="31450" b="41619"/>
          <a:stretch/>
        </p:blipFill>
        <p:spPr>
          <a:xfrm>
            <a:off x="7005900" y="1962375"/>
            <a:ext cx="3325550" cy="3528750"/>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body" idx="1"/>
          </p:nvPr>
        </p:nvSpPr>
        <p:spPr>
          <a:xfrm>
            <a:off x="371300" y="511475"/>
            <a:ext cx="5891700" cy="5665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BF4F14"/>
              </a:buClr>
              <a:buSzPts val="2200"/>
              <a:buChar char="•"/>
            </a:pPr>
            <a:r>
              <a:rPr lang="en-GB" sz="2200" b="1" dirty="0">
                <a:solidFill>
                  <a:srgbClr val="BF4F14"/>
                </a:solidFill>
              </a:rPr>
              <a:t>Pelvic girdle  </a:t>
            </a:r>
            <a:endParaRPr dirty="0"/>
          </a:p>
          <a:p>
            <a:pPr marL="685800" lvl="1" indent="-228600" algn="l" rtl="0">
              <a:lnSpc>
                <a:spcPct val="90000"/>
              </a:lnSpc>
              <a:spcBef>
                <a:spcPts val="500"/>
              </a:spcBef>
              <a:spcAft>
                <a:spcPts val="0"/>
              </a:spcAft>
              <a:buClr>
                <a:schemeClr val="dk1"/>
              </a:buClr>
              <a:buSzPts val="2200"/>
              <a:buChar char="•"/>
            </a:pPr>
            <a:r>
              <a:rPr lang="en-GB" sz="2200" dirty="0"/>
              <a:t>A ring-like structure composed of the hip bone and sacrum</a:t>
            </a:r>
            <a:endParaRPr dirty="0"/>
          </a:p>
          <a:p>
            <a:pPr marL="685800" lvl="1" indent="-228600" algn="l" rtl="0">
              <a:lnSpc>
                <a:spcPct val="90000"/>
              </a:lnSpc>
              <a:spcBef>
                <a:spcPts val="500"/>
              </a:spcBef>
              <a:spcAft>
                <a:spcPts val="0"/>
              </a:spcAft>
              <a:buClr>
                <a:schemeClr val="dk1"/>
              </a:buClr>
              <a:buSzPts val="2200"/>
              <a:buChar char="•"/>
            </a:pPr>
            <a:r>
              <a:rPr lang="en-GB" sz="2200" dirty="0"/>
              <a:t>Connects the lower limbs to the vertebrae</a:t>
            </a:r>
            <a:endParaRPr dirty="0"/>
          </a:p>
          <a:p>
            <a:pPr marL="685800" lvl="1" indent="-228600" algn="l" rtl="0">
              <a:lnSpc>
                <a:spcPct val="90000"/>
              </a:lnSpc>
              <a:spcBef>
                <a:spcPts val="500"/>
              </a:spcBef>
              <a:spcAft>
                <a:spcPts val="0"/>
              </a:spcAft>
              <a:buClr>
                <a:schemeClr val="dk1"/>
              </a:buClr>
              <a:buSzPts val="2200"/>
              <a:buChar char="•"/>
            </a:pPr>
            <a:r>
              <a:rPr lang="en-GB" sz="2200" dirty="0"/>
              <a:t>Function: </a:t>
            </a:r>
            <a:endParaRPr dirty="0"/>
          </a:p>
          <a:p>
            <a:pPr marL="1143000" lvl="2" indent="-228600" algn="l" rtl="0">
              <a:lnSpc>
                <a:spcPct val="90000"/>
              </a:lnSpc>
              <a:spcBef>
                <a:spcPts val="500"/>
              </a:spcBef>
              <a:spcAft>
                <a:spcPts val="0"/>
              </a:spcAft>
              <a:buClr>
                <a:schemeClr val="dk1"/>
              </a:buClr>
              <a:buSzPts val="2200"/>
              <a:buChar char="•"/>
            </a:pPr>
            <a:r>
              <a:rPr lang="en-GB" sz="2200" dirty="0"/>
              <a:t>Supports and transfers body weight</a:t>
            </a:r>
            <a:endParaRPr dirty="0"/>
          </a:p>
          <a:p>
            <a:pPr marL="1143000" lvl="2" indent="-228600" algn="l" rtl="0">
              <a:lnSpc>
                <a:spcPct val="90000"/>
              </a:lnSpc>
              <a:spcBef>
                <a:spcPts val="500"/>
              </a:spcBef>
              <a:spcAft>
                <a:spcPts val="0"/>
              </a:spcAft>
              <a:buClr>
                <a:schemeClr val="dk1"/>
              </a:buClr>
              <a:buSzPts val="2200"/>
              <a:buChar char="•"/>
            </a:pPr>
            <a:r>
              <a:rPr lang="en-GB" sz="2200" dirty="0"/>
              <a:t>Allows movement of the legs</a:t>
            </a:r>
            <a:endParaRPr dirty="0"/>
          </a:p>
          <a:p>
            <a:pPr marL="1143000" lvl="2" indent="-228600" algn="l" rtl="0">
              <a:lnSpc>
                <a:spcPct val="90000"/>
              </a:lnSpc>
              <a:spcBef>
                <a:spcPts val="500"/>
              </a:spcBef>
              <a:spcAft>
                <a:spcPts val="0"/>
              </a:spcAft>
              <a:buClr>
                <a:schemeClr val="dk1"/>
              </a:buClr>
              <a:buSzPts val="2200"/>
              <a:buChar char="•"/>
            </a:pPr>
            <a:r>
              <a:rPr lang="en-GB" sz="2200" dirty="0"/>
              <a:t>Protects organs </a:t>
            </a:r>
            <a:endParaRPr dirty="0"/>
          </a:p>
          <a:p>
            <a:pPr marL="1143000" lvl="2" indent="-228600" algn="l" rtl="0">
              <a:lnSpc>
                <a:spcPct val="90000"/>
              </a:lnSpc>
              <a:spcBef>
                <a:spcPts val="500"/>
              </a:spcBef>
              <a:spcAft>
                <a:spcPts val="0"/>
              </a:spcAft>
              <a:buClr>
                <a:schemeClr val="dk1"/>
              </a:buClr>
              <a:buSzPts val="2200"/>
              <a:buChar char="•"/>
            </a:pPr>
            <a:r>
              <a:rPr lang="en-GB" sz="2200" dirty="0"/>
              <a:t>Plays an important role in pregnancy and childbirth</a:t>
            </a:r>
            <a:endParaRPr sz="2200" dirty="0"/>
          </a:p>
        </p:txBody>
      </p:sp>
      <p:pic>
        <p:nvPicPr>
          <p:cNvPr id="149" name="Google Shape;149;p8" title="3.png"/>
          <p:cNvPicPr preferRelativeResize="0"/>
          <p:nvPr/>
        </p:nvPicPr>
        <p:blipFill rotWithShape="1">
          <a:blip r:embed="rId3">
            <a:alphaModFix/>
          </a:blip>
          <a:srcRect b="49748"/>
          <a:stretch/>
        </p:blipFill>
        <p:spPr>
          <a:xfrm>
            <a:off x="6962175" y="1009403"/>
            <a:ext cx="3499100" cy="3250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body" idx="1"/>
          </p:nvPr>
        </p:nvSpPr>
        <p:spPr>
          <a:xfrm>
            <a:off x="371299" y="469725"/>
            <a:ext cx="7463301" cy="5851426"/>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l" rtl="0">
              <a:lnSpc>
                <a:spcPct val="90000"/>
              </a:lnSpc>
              <a:spcBef>
                <a:spcPts val="0"/>
              </a:spcBef>
              <a:spcAft>
                <a:spcPts val="0"/>
              </a:spcAft>
              <a:buClr>
                <a:srgbClr val="BF4F14"/>
              </a:buClr>
              <a:buSzPct val="100000"/>
              <a:buChar char="•"/>
            </a:pPr>
            <a:r>
              <a:rPr lang="en-GB" sz="7200" b="1" dirty="0">
                <a:solidFill>
                  <a:srgbClr val="BF4F14"/>
                </a:solidFill>
              </a:rPr>
              <a:t>Limbs</a:t>
            </a:r>
            <a:r>
              <a:rPr lang="en-GB" sz="7200" dirty="0"/>
              <a:t> </a:t>
            </a:r>
            <a:endParaRPr dirty="0"/>
          </a:p>
          <a:p>
            <a:pPr marL="685800" lvl="1" indent="-228600" algn="l" rtl="0">
              <a:lnSpc>
                <a:spcPct val="90000"/>
              </a:lnSpc>
              <a:spcBef>
                <a:spcPts val="500"/>
              </a:spcBef>
              <a:spcAft>
                <a:spcPts val="0"/>
              </a:spcAft>
              <a:buClr>
                <a:schemeClr val="dk1"/>
              </a:buClr>
              <a:buSzPct val="100000"/>
              <a:buChar char="•"/>
            </a:pPr>
            <a:r>
              <a:rPr lang="en-GB" sz="7200" dirty="0"/>
              <a:t>Arms and legs</a:t>
            </a:r>
            <a:endParaRPr dirty="0"/>
          </a:p>
          <a:p>
            <a:pPr marL="685800" lvl="1" indent="-228600" algn="l" rtl="0">
              <a:lnSpc>
                <a:spcPct val="90000"/>
              </a:lnSpc>
              <a:spcBef>
                <a:spcPts val="500"/>
              </a:spcBef>
              <a:spcAft>
                <a:spcPts val="0"/>
              </a:spcAft>
              <a:buClr>
                <a:schemeClr val="dk1"/>
              </a:buClr>
              <a:buSzPct val="100000"/>
              <a:buChar char="•"/>
            </a:pPr>
            <a:r>
              <a:rPr lang="en-GB" sz="7200" dirty="0"/>
              <a:t>Each limb has several bones </a:t>
            </a:r>
            <a:endParaRPr dirty="0"/>
          </a:p>
          <a:p>
            <a:pPr marL="685800" lvl="1" indent="-228600" algn="l" rtl="0">
              <a:lnSpc>
                <a:spcPct val="90000"/>
              </a:lnSpc>
              <a:spcBef>
                <a:spcPts val="500"/>
              </a:spcBef>
              <a:spcAft>
                <a:spcPts val="0"/>
              </a:spcAft>
              <a:buClr>
                <a:srgbClr val="BF4F14"/>
              </a:buClr>
              <a:buSzPct val="100000"/>
              <a:buChar char="•"/>
            </a:pPr>
            <a:r>
              <a:rPr lang="en-GB" sz="7200" b="1" dirty="0">
                <a:solidFill>
                  <a:srgbClr val="BF4F14"/>
                </a:solidFill>
              </a:rPr>
              <a:t>Arms</a:t>
            </a:r>
            <a:r>
              <a:rPr lang="en-GB" sz="7200" dirty="0">
                <a:solidFill>
                  <a:srgbClr val="BF4F14"/>
                </a:solidFill>
              </a:rPr>
              <a:t> </a:t>
            </a:r>
            <a:endParaRPr dirty="0"/>
          </a:p>
          <a:p>
            <a:pPr marL="1143000" lvl="2" indent="-228600" algn="l" rtl="0">
              <a:lnSpc>
                <a:spcPct val="90000"/>
              </a:lnSpc>
              <a:spcBef>
                <a:spcPts val="500"/>
              </a:spcBef>
              <a:spcAft>
                <a:spcPts val="0"/>
              </a:spcAft>
              <a:buClr>
                <a:schemeClr val="dk1"/>
              </a:buClr>
              <a:buSzPct val="100000"/>
              <a:buChar char="•"/>
            </a:pPr>
            <a:r>
              <a:rPr lang="en-GB" sz="7200" dirty="0"/>
              <a:t>The forearm is composed of the </a:t>
            </a:r>
            <a:r>
              <a:rPr lang="en-GB" sz="7200" b="1" dirty="0">
                <a:solidFill>
                  <a:srgbClr val="BF4F14"/>
                </a:solidFill>
              </a:rPr>
              <a:t>humerus</a:t>
            </a:r>
            <a:r>
              <a:rPr lang="en-GB" sz="7200" dirty="0">
                <a:solidFill>
                  <a:schemeClr val="tx1"/>
                </a:solidFill>
              </a:rPr>
              <a:t>,</a:t>
            </a:r>
            <a:r>
              <a:rPr lang="en-GB" sz="7200" b="1" dirty="0">
                <a:solidFill>
                  <a:srgbClr val="BF4F14"/>
                </a:solidFill>
              </a:rPr>
              <a:t> radius </a:t>
            </a:r>
            <a:r>
              <a:rPr lang="en-GB" sz="7200" dirty="0">
                <a:solidFill>
                  <a:schemeClr val="tx1"/>
                </a:solidFill>
              </a:rPr>
              <a:t>and</a:t>
            </a:r>
            <a:r>
              <a:rPr lang="en-GB" sz="7200" b="1" dirty="0">
                <a:solidFill>
                  <a:srgbClr val="BF4F14"/>
                </a:solidFill>
              </a:rPr>
              <a:t> ulna</a:t>
            </a:r>
            <a:r>
              <a:rPr lang="en-GB" sz="7200" dirty="0"/>
              <a:t>.</a:t>
            </a:r>
            <a:r>
              <a:rPr lang="en-GB" sz="1800" dirty="0"/>
              <a:t> </a:t>
            </a:r>
            <a:r>
              <a:rPr lang="en-GB" sz="7200" dirty="0"/>
              <a:t>These bones allow movement and support muscles.</a:t>
            </a:r>
            <a:endParaRPr dirty="0"/>
          </a:p>
          <a:p>
            <a:pPr marL="1143000" lvl="2" indent="-228600" algn="l" rtl="0">
              <a:lnSpc>
                <a:spcPct val="90000"/>
              </a:lnSpc>
              <a:spcBef>
                <a:spcPts val="500"/>
              </a:spcBef>
              <a:spcAft>
                <a:spcPts val="0"/>
              </a:spcAft>
              <a:buClr>
                <a:schemeClr val="dk1"/>
              </a:buClr>
              <a:buSzPct val="100000"/>
              <a:buChar char="•"/>
            </a:pPr>
            <a:r>
              <a:rPr lang="en-GB" sz="7200" dirty="0"/>
              <a:t>The small bones in the wrist are called </a:t>
            </a:r>
            <a:r>
              <a:rPr lang="en-GB" sz="7200" b="1" dirty="0">
                <a:solidFill>
                  <a:srgbClr val="BF4F14"/>
                </a:solidFill>
              </a:rPr>
              <a:t>carpals</a:t>
            </a:r>
            <a:endParaRPr dirty="0"/>
          </a:p>
          <a:p>
            <a:pPr marL="1143000" lvl="2" indent="-228600" algn="l" rtl="0">
              <a:lnSpc>
                <a:spcPct val="90000"/>
              </a:lnSpc>
              <a:spcBef>
                <a:spcPts val="500"/>
              </a:spcBef>
              <a:spcAft>
                <a:spcPts val="0"/>
              </a:spcAft>
              <a:buClr>
                <a:schemeClr val="dk1"/>
              </a:buClr>
              <a:buSzPct val="100000"/>
              <a:buChar char="•"/>
            </a:pPr>
            <a:r>
              <a:rPr lang="en-GB" sz="7200" dirty="0"/>
              <a:t>The bones in the palms of each hand are </a:t>
            </a:r>
            <a:r>
              <a:rPr lang="en-GB" sz="7200" b="1" dirty="0">
                <a:solidFill>
                  <a:srgbClr val="BF4F14"/>
                </a:solidFill>
              </a:rPr>
              <a:t>metacarpals</a:t>
            </a:r>
            <a:endParaRPr dirty="0"/>
          </a:p>
          <a:p>
            <a:pPr marL="1143000" lvl="2" indent="-228600" algn="l" rtl="0">
              <a:lnSpc>
                <a:spcPct val="90000"/>
              </a:lnSpc>
              <a:spcBef>
                <a:spcPts val="500"/>
              </a:spcBef>
              <a:spcAft>
                <a:spcPts val="0"/>
              </a:spcAft>
              <a:buClr>
                <a:schemeClr val="dk1"/>
              </a:buClr>
              <a:buSzPct val="100000"/>
              <a:buChar char="•"/>
            </a:pPr>
            <a:r>
              <a:rPr lang="en-GB" sz="7200" dirty="0"/>
              <a:t>The finger bones are called the </a:t>
            </a:r>
            <a:r>
              <a:rPr lang="en-GB" sz="7200" b="1" dirty="0">
                <a:solidFill>
                  <a:srgbClr val="BF4F14"/>
                </a:solidFill>
              </a:rPr>
              <a:t>phalanges</a:t>
            </a:r>
            <a:endParaRPr lang="en-GB" sz="1800" b="1" dirty="0">
              <a:solidFill>
                <a:srgbClr val="BF4F14"/>
              </a:solidFill>
            </a:endParaRPr>
          </a:p>
          <a:p>
            <a:pPr marL="1600200" lvl="3" indent="-228600">
              <a:buSzPct val="100000"/>
            </a:pPr>
            <a:r>
              <a:rPr lang="en-GB" sz="7000" dirty="0"/>
              <a:t>The carpals, metacarpals and phalanges allow for finer movements such as twisting and gripping</a:t>
            </a:r>
            <a:endParaRPr dirty="0"/>
          </a:p>
          <a:p>
            <a:pPr marL="685800" lvl="1" indent="-228600" algn="l" rtl="0">
              <a:lnSpc>
                <a:spcPct val="90000"/>
              </a:lnSpc>
              <a:spcBef>
                <a:spcPts val="500"/>
              </a:spcBef>
              <a:spcAft>
                <a:spcPts val="0"/>
              </a:spcAft>
              <a:buClr>
                <a:srgbClr val="BF4F14"/>
              </a:buClr>
              <a:buSzPct val="100000"/>
              <a:buChar char="•"/>
            </a:pPr>
            <a:r>
              <a:rPr lang="en-GB" sz="7200" b="1" dirty="0">
                <a:solidFill>
                  <a:srgbClr val="BF4F14"/>
                </a:solidFill>
              </a:rPr>
              <a:t>Legs</a:t>
            </a:r>
            <a:endParaRPr dirty="0"/>
          </a:p>
          <a:p>
            <a:pPr marL="1143000" lvl="2" indent="-228600" algn="l" rtl="0">
              <a:lnSpc>
                <a:spcPct val="90000"/>
              </a:lnSpc>
              <a:spcBef>
                <a:spcPts val="500"/>
              </a:spcBef>
              <a:spcAft>
                <a:spcPts val="0"/>
              </a:spcAft>
              <a:buClr>
                <a:schemeClr val="dk1"/>
              </a:buClr>
              <a:buSzPct val="100000"/>
              <a:buChar char="•"/>
            </a:pPr>
            <a:r>
              <a:rPr lang="en-GB" sz="7200" dirty="0"/>
              <a:t>The lower leg is composed of </a:t>
            </a:r>
            <a:r>
              <a:rPr lang="en-GB" sz="7200" dirty="0">
                <a:solidFill>
                  <a:schemeClr val="tx1"/>
                </a:solidFill>
              </a:rPr>
              <a:t>the</a:t>
            </a:r>
            <a:r>
              <a:rPr lang="en-GB" sz="7200" b="1" dirty="0">
                <a:solidFill>
                  <a:srgbClr val="BF4F14"/>
                </a:solidFill>
              </a:rPr>
              <a:t> femur</a:t>
            </a:r>
            <a:r>
              <a:rPr lang="en-GB" sz="7200" dirty="0">
                <a:solidFill>
                  <a:schemeClr val="tx1"/>
                </a:solidFill>
              </a:rPr>
              <a:t>,</a:t>
            </a:r>
            <a:r>
              <a:rPr lang="en-GB" sz="7200" b="1" dirty="0">
                <a:solidFill>
                  <a:srgbClr val="BF4F14"/>
                </a:solidFill>
              </a:rPr>
              <a:t> patella </a:t>
            </a:r>
            <a:r>
              <a:rPr lang="en-GB" sz="7200" dirty="0"/>
              <a:t>(kneecap), </a:t>
            </a:r>
            <a:r>
              <a:rPr lang="en-GB" sz="7200" b="1" dirty="0">
                <a:solidFill>
                  <a:srgbClr val="BF4F14"/>
                </a:solidFill>
              </a:rPr>
              <a:t>tibia </a:t>
            </a:r>
            <a:r>
              <a:rPr lang="en-GB" sz="7200" dirty="0"/>
              <a:t>and </a:t>
            </a:r>
            <a:r>
              <a:rPr lang="en-GB" sz="7200" b="1" dirty="0">
                <a:solidFill>
                  <a:srgbClr val="BF4F14"/>
                </a:solidFill>
              </a:rPr>
              <a:t>fibula</a:t>
            </a:r>
            <a:r>
              <a:rPr lang="en-GB" sz="7200" dirty="0"/>
              <a:t>. These bones provide support and stability to the body and allow movement.</a:t>
            </a:r>
            <a:endParaRPr dirty="0"/>
          </a:p>
          <a:p>
            <a:pPr marL="1143000" lvl="2" indent="-228600" algn="l" rtl="0">
              <a:lnSpc>
                <a:spcPct val="90000"/>
              </a:lnSpc>
              <a:spcBef>
                <a:spcPts val="500"/>
              </a:spcBef>
              <a:spcAft>
                <a:spcPts val="0"/>
              </a:spcAft>
              <a:buClr>
                <a:schemeClr val="dk1"/>
              </a:buClr>
              <a:buSzPct val="100000"/>
              <a:buChar char="•"/>
            </a:pPr>
            <a:r>
              <a:rPr lang="en-GB" sz="7200" dirty="0"/>
              <a:t>The ankle is made up of the </a:t>
            </a:r>
            <a:r>
              <a:rPr lang="en-GB" sz="7200" b="1" dirty="0">
                <a:solidFill>
                  <a:srgbClr val="BF4F14"/>
                </a:solidFill>
              </a:rPr>
              <a:t>tarsals</a:t>
            </a:r>
            <a:endParaRPr dirty="0"/>
          </a:p>
          <a:p>
            <a:pPr marL="1143000" lvl="2" indent="-228600" algn="l" rtl="0">
              <a:lnSpc>
                <a:spcPct val="90000"/>
              </a:lnSpc>
              <a:spcBef>
                <a:spcPts val="500"/>
              </a:spcBef>
              <a:spcAft>
                <a:spcPts val="0"/>
              </a:spcAft>
              <a:buClr>
                <a:schemeClr val="dk1"/>
              </a:buClr>
              <a:buSzPct val="100000"/>
              <a:buChar char="•"/>
            </a:pPr>
            <a:r>
              <a:rPr lang="en-GB" sz="7200" dirty="0"/>
              <a:t>The arch of the foot is composed of </a:t>
            </a:r>
            <a:r>
              <a:rPr lang="en-GB" sz="7200" b="1" dirty="0">
                <a:solidFill>
                  <a:srgbClr val="BF4F14"/>
                </a:solidFill>
              </a:rPr>
              <a:t>metatarsals</a:t>
            </a:r>
            <a:endParaRPr dirty="0"/>
          </a:p>
          <a:p>
            <a:pPr marL="1143000" lvl="2" indent="-228600" algn="l" rtl="0">
              <a:lnSpc>
                <a:spcPct val="90000"/>
              </a:lnSpc>
              <a:spcBef>
                <a:spcPts val="500"/>
              </a:spcBef>
              <a:spcAft>
                <a:spcPts val="0"/>
              </a:spcAft>
              <a:buClr>
                <a:schemeClr val="dk1"/>
              </a:buClr>
              <a:buSzPct val="100000"/>
              <a:buChar char="•"/>
            </a:pPr>
            <a:r>
              <a:rPr lang="en-GB" sz="7200" dirty="0"/>
              <a:t>Function of tarsals and metatarsals: </a:t>
            </a:r>
            <a:endParaRPr dirty="0"/>
          </a:p>
          <a:p>
            <a:pPr marL="1600200" lvl="3" indent="-228600" algn="l" rtl="0">
              <a:lnSpc>
                <a:spcPct val="90000"/>
              </a:lnSpc>
              <a:spcBef>
                <a:spcPts val="500"/>
              </a:spcBef>
              <a:spcAft>
                <a:spcPts val="0"/>
              </a:spcAft>
              <a:buClr>
                <a:schemeClr val="dk1"/>
              </a:buClr>
              <a:buSzPct val="100000"/>
              <a:buChar char="•"/>
            </a:pPr>
            <a:r>
              <a:rPr lang="en-GB" sz="7200" dirty="0"/>
              <a:t>Support body weight </a:t>
            </a:r>
            <a:endParaRPr dirty="0"/>
          </a:p>
          <a:p>
            <a:pPr marL="1600200" lvl="3" indent="-228600" algn="l" rtl="0">
              <a:lnSpc>
                <a:spcPct val="90000"/>
              </a:lnSpc>
              <a:spcBef>
                <a:spcPts val="500"/>
              </a:spcBef>
              <a:spcAft>
                <a:spcPts val="0"/>
              </a:spcAft>
              <a:buClr>
                <a:schemeClr val="dk1"/>
              </a:buClr>
              <a:buSzPct val="100000"/>
              <a:buChar char="•"/>
            </a:pPr>
            <a:r>
              <a:rPr lang="en-GB" sz="7200" dirty="0"/>
              <a:t>Allow foot movement</a:t>
            </a:r>
            <a:endParaRPr dirty="0"/>
          </a:p>
          <a:p>
            <a:pPr marL="1600200" lvl="3" indent="-228600" algn="l" rtl="0">
              <a:lnSpc>
                <a:spcPct val="90000"/>
              </a:lnSpc>
              <a:spcBef>
                <a:spcPts val="500"/>
              </a:spcBef>
              <a:spcAft>
                <a:spcPts val="0"/>
              </a:spcAft>
              <a:buClr>
                <a:schemeClr val="dk1"/>
              </a:buClr>
              <a:buSzPct val="100000"/>
              <a:buChar char="•"/>
            </a:pPr>
            <a:r>
              <a:rPr lang="en-GB" sz="7200" dirty="0"/>
              <a:t>Act as shock absorbers</a:t>
            </a:r>
            <a:endParaRPr dirty="0"/>
          </a:p>
          <a:p>
            <a:pPr marL="1143000" lvl="2" indent="-228600" algn="l" rtl="0">
              <a:lnSpc>
                <a:spcPct val="90000"/>
              </a:lnSpc>
              <a:spcBef>
                <a:spcPts val="500"/>
              </a:spcBef>
              <a:spcAft>
                <a:spcPts val="0"/>
              </a:spcAft>
              <a:buClr>
                <a:schemeClr val="dk1"/>
              </a:buClr>
              <a:buSzPct val="100000"/>
              <a:buChar char="•"/>
            </a:pPr>
            <a:r>
              <a:rPr lang="en-GB" sz="7200" dirty="0"/>
              <a:t>The toe bones are called </a:t>
            </a:r>
            <a:r>
              <a:rPr lang="en-GB" sz="7200" b="1" dirty="0">
                <a:solidFill>
                  <a:srgbClr val="BF4F14"/>
                </a:solidFill>
              </a:rPr>
              <a:t>phalanges</a:t>
            </a:r>
            <a:r>
              <a:rPr lang="en-GB" sz="7200" dirty="0"/>
              <a:t>,</a:t>
            </a:r>
            <a:r>
              <a:rPr lang="en-GB" sz="7200" b="1" dirty="0">
                <a:solidFill>
                  <a:srgbClr val="BF4F14"/>
                </a:solidFill>
              </a:rPr>
              <a:t> </a:t>
            </a:r>
            <a:r>
              <a:rPr lang="en-GB" sz="7200" dirty="0"/>
              <a:t>and they allow grip during movement</a:t>
            </a:r>
            <a:endParaRPr dirty="0"/>
          </a:p>
          <a:p>
            <a:pPr marL="1143000" lvl="2" indent="-196850" algn="l" rtl="0">
              <a:lnSpc>
                <a:spcPct val="90000"/>
              </a:lnSpc>
              <a:spcBef>
                <a:spcPts val="500"/>
              </a:spcBef>
              <a:spcAft>
                <a:spcPts val="0"/>
              </a:spcAft>
              <a:buClr>
                <a:schemeClr val="dk1"/>
              </a:buClr>
              <a:buSzPct val="100000"/>
              <a:buNone/>
            </a:pPr>
            <a:endParaRPr dirty="0"/>
          </a:p>
        </p:txBody>
      </p:sp>
      <p:pic>
        <p:nvPicPr>
          <p:cNvPr id="155" name="Google Shape;155;p9" title="4.png"/>
          <p:cNvPicPr preferRelativeResize="0"/>
          <p:nvPr/>
        </p:nvPicPr>
        <p:blipFill rotWithShape="1">
          <a:blip r:embed="rId4">
            <a:alphaModFix/>
          </a:blip>
          <a:srcRect/>
          <a:stretch/>
        </p:blipFill>
        <p:spPr>
          <a:xfrm>
            <a:off x="9031025" y="469725"/>
            <a:ext cx="1995600" cy="2865349"/>
          </a:xfrm>
          <a:prstGeom prst="rect">
            <a:avLst/>
          </a:prstGeom>
          <a:noFill/>
          <a:ln>
            <a:noFill/>
          </a:ln>
        </p:spPr>
      </p:pic>
      <p:pic>
        <p:nvPicPr>
          <p:cNvPr id="156" name="Google Shape;156;p9" title="5.png"/>
          <p:cNvPicPr preferRelativeResize="0"/>
          <p:nvPr/>
        </p:nvPicPr>
        <p:blipFill rotWithShape="1">
          <a:blip r:embed="rId5">
            <a:alphaModFix/>
          </a:blip>
          <a:srcRect/>
          <a:stretch/>
        </p:blipFill>
        <p:spPr>
          <a:xfrm>
            <a:off x="7834601" y="2743012"/>
            <a:ext cx="1501650" cy="3578139"/>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1739</Words>
  <Application>Microsoft Office PowerPoint</Application>
  <PresentationFormat>Widescreen</PresentationFormat>
  <Paragraphs>236</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Play</vt:lpstr>
      <vt:lpstr>Office Theme</vt:lpstr>
      <vt:lpstr>PowerPoint Presentation</vt:lpstr>
      <vt:lpstr>Components of the musculoskeletal system </vt:lpstr>
      <vt:lpstr>Functions of the musculoskeletal system </vt:lpstr>
      <vt:lpstr>The human skeleton</vt:lpstr>
      <vt:lpstr>Structures and functions of the axial skeleton</vt:lpstr>
      <vt:lpstr>PowerPoint Presentation</vt:lpstr>
      <vt:lpstr>Structures and functions of the appendicular skeleton</vt:lpstr>
      <vt:lpstr>PowerPoint Presentation</vt:lpstr>
      <vt:lpstr>PowerPoint Presentation</vt:lpstr>
      <vt:lpstr>Learning check </vt:lpstr>
      <vt:lpstr>Learning check </vt:lpstr>
      <vt:lpstr>Learning check </vt:lpstr>
      <vt:lpstr>Types of joints</vt:lpstr>
      <vt:lpstr>Immovable joints </vt:lpstr>
      <vt:lpstr>Slightly movable joints </vt:lpstr>
      <vt:lpstr>Synovial joints </vt:lpstr>
      <vt:lpstr>Types of synovial joints </vt:lpstr>
      <vt:lpstr>Connective tissue in joints </vt:lpstr>
      <vt:lpstr>Muscles </vt:lpstr>
      <vt:lpstr>Antagonistic muscle pairs</vt:lpstr>
      <vt:lpstr>Learning check</vt:lpstr>
      <vt:lpstr>Learning check</vt:lpstr>
      <vt:lpstr>Learning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TCHRMaria Mahony</dc:creator>
  <cp:lastModifiedBy>Julie Steenson</cp:lastModifiedBy>
  <cp:revision>8</cp:revision>
  <dcterms:created xsi:type="dcterms:W3CDTF">2025-03-18T20:46:07Z</dcterms:created>
  <dcterms:modified xsi:type="dcterms:W3CDTF">2025-04-23T14:42:16Z</dcterms:modified>
</cp:coreProperties>
</file>